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785" r:id="rId2"/>
    <p:sldMasterId id="2147483788" r:id="rId3"/>
    <p:sldMasterId id="2147483790" r:id="rId4"/>
  </p:sldMasterIdLst>
  <p:notesMasterIdLst>
    <p:notesMasterId r:id="rId107"/>
  </p:notesMasterIdLst>
  <p:handoutMasterIdLst>
    <p:handoutMasterId r:id="rId108"/>
  </p:handoutMasterIdLst>
  <p:sldIdLst>
    <p:sldId id="382" r:id="rId5"/>
    <p:sldId id="567" r:id="rId6"/>
    <p:sldId id="695" r:id="rId7"/>
    <p:sldId id="571" r:id="rId8"/>
    <p:sldId id="572" r:id="rId9"/>
    <p:sldId id="573" r:id="rId10"/>
    <p:sldId id="574" r:id="rId11"/>
    <p:sldId id="575" r:id="rId12"/>
    <p:sldId id="576" r:id="rId13"/>
    <p:sldId id="577" r:id="rId14"/>
    <p:sldId id="696" r:id="rId15"/>
    <p:sldId id="580" r:id="rId16"/>
    <p:sldId id="581" r:id="rId17"/>
    <p:sldId id="582" r:id="rId18"/>
    <p:sldId id="583" r:id="rId19"/>
    <p:sldId id="584" r:id="rId20"/>
    <p:sldId id="585" r:id="rId21"/>
    <p:sldId id="586" r:id="rId22"/>
    <p:sldId id="587" r:id="rId23"/>
    <p:sldId id="588" r:id="rId24"/>
    <p:sldId id="590" r:id="rId25"/>
    <p:sldId id="589" r:id="rId26"/>
    <p:sldId id="591" r:id="rId27"/>
    <p:sldId id="592" r:id="rId28"/>
    <p:sldId id="593" r:id="rId29"/>
    <p:sldId id="595" r:id="rId30"/>
    <p:sldId id="597" r:id="rId31"/>
    <p:sldId id="598" r:id="rId32"/>
    <p:sldId id="599" r:id="rId33"/>
    <p:sldId id="600" r:id="rId34"/>
    <p:sldId id="601" r:id="rId35"/>
    <p:sldId id="602" r:id="rId36"/>
    <p:sldId id="603" r:id="rId37"/>
    <p:sldId id="604" r:id="rId38"/>
    <p:sldId id="605" r:id="rId39"/>
    <p:sldId id="606" r:id="rId40"/>
    <p:sldId id="607" r:id="rId41"/>
    <p:sldId id="608" r:id="rId42"/>
    <p:sldId id="609" r:id="rId43"/>
    <p:sldId id="611" r:id="rId44"/>
    <p:sldId id="612" r:id="rId45"/>
    <p:sldId id="684" r:id="rId46"/>
    <p:sldId id="614" r:id="rId47"/>
    <p:sldId id="615" r:id="rId48"/>
    <p:sldId id="616" r:id="rId49"/>
    <p:sldId id="617" r:id="rId50"/>
    <p:sldId id="685" r:id="rId51"/>
    <p:sldId id="619" r:id="rId52"/>
    <p:sldId id="620" r:id="rId53"/>
    <p:sldId id="621" r:id="rId54"/>
    <p:sldId id="622" r:id="rId55"/>
    <p:sldId id="623" r:id="rId56"/>
    <p:sldId id="624" r:id="rId57"/>
    <p:sldId id="625" r:id="rId58"/>
    <p:sldId id="686" r:id="rId59"/>
    <p:sldId id="627" r:id="rId60"/>
    <p:sldId id="628" r:id="rId61"/>
    <p:sldId id="629" r:id="rId62"/>
    <p:sldId id="630" r:id="rId63"/>
    <p:sldId id="708" r:id="rId64"/>
    <p:sldId id="710" r:id="rId65"/>
    <p:sldId id="689" r:id="rId66"/>
    <p:sldId id="632" r:id="rId67"/>
    <p:sldId id="633" r:id="rId68"/>
    <p:sldId id="634" r:id="rId69"/>
    <p:sldId id="635" r:id="rId70"/>
    <p:sldId id="636" r:id="rId71"/>
    <p:sldId id="690" r:id="rId72"/>
    <p:sldId id="638" r:id="rId73"/>
    <p:sldId id="639" r:id="rId74"/>
    <p:sldId id="640" r:id="rId75"/>
    <p:sldId id="641" r:id="rId76"/>
    <p:sldId id="697" r:id="rId77"/>
    <p:sldId id="663" r:id="rId78"/>
    <p:sldId id="666" r:id="rId79"/>
    <p:sldId id="668" r:id="rId80"/>
    <p:sldId id="670" r:id="rId81"/>
    <p:sldId id="672" r:id="rId82"/>
    <p:sldId id="674" r:id="rId83"/>
    <p:sldId id="676" r:id="rId84"/>
    <p:sldId id="678" r:id="rId85"/>
    <p:sldId id="679" r:id="rId86"/>
    <p:sldId id="681" r:id="rId87"/>
    <p:sldId id="698" r:id="rId88"/>
    <p:sldId id="699" r:id="rId89"/>
    <p:sldId id="644" r:id="rId90"/>
    <p:sldId id="645" r:id="rId91"/>
    <p:sldId id="646" r:id="rId92"/>
    <p:sldId id="647" r:id="rId93"/>
    <p:sldId id="700" r:id="rId94"/>
    <p:sldId id="649" r:id="rId95"/>
    <p:sldId id="650" r:id="rId96"/>
    <p:sldId id="651" r:id="rId97"/>
    <p:sldId id="652" r:id="rId98"/>
    <p:sldId id="701" r:id="rId99"/>
    <p:sldId id="654" r:id="rId100"/>
    <p:sldId id="655" r:id="rId101"/>
    <p:sldId id="656" r:id="rId102"/>
    <p:sldId id="657" r:id="rId103"/>
    <p:sldId id="658" r:id="rId104"/>
    <p:sldId id="659" r:id="rId105"/>
    <p:sldId id="660" r:id="rId106"/>
  </p:sldIdLst>
  <p:sldSz cx="9144000" cy="6858000" type="screen4x3"/>
  <p:notesSz cx="7099300" cy="10234613"/>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00"/>
    <a:srgbClr val="FAFFFF"/>
    <a:srgbClr val="777777"/>
    <a:srgbClr val="66CCFF"/>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3963" autoAdjust="0"/>
  </p:normalViewPr>
  <p:slideViewPr>
    <p:cSldViewPr>
      <p:cViewPr varScale="1">
        <p:scale>
          <a:sx n="79" d="100"/>
          <a:sy n="79" d="100"/>
        </p:scale>
        <p:origin x="1507" y="43"/>
      </p:cViewPr>
      <p:guideLst>
        <p:guide orient="horz" pos="2160"/>
        <p:guide pos="2880"/>
      </p:guideLst>
    </p:cSldViewPr>
  </p:slideViewPr>
  <p:notesTextViewPr>
    <p:cViewPr>
      <p:scale>
        <a:sx n="100" d="100"/>
        <a:sy n="100" d="100"/>
      </p:scale>
      <p:origin x="0" y="0"/>
    </p:cViewPr>
  </p:notesTextViewPr>
  <p:sorterViewPr>
    <p:cViewPr>
      <p:scale>
        <a:sx n="125" d="100"/>
        <a:sy n="125" d="100"/>
      </p:scale>
      <p:origin x="0" y="-677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notesMaster" Target="notesMasters/notesMaster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handoutMaster" Target="handoutMasters/handout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lstStyle>
            <a:lvl1pPr defTabSz="990600" eaLnBrk="1" hangingPunct="1">
              <a:buFontTx/>
              <a:buNone/>
              <a:defRPr sz="1300">
                <a:latin typeface="Arial" panose="020B0604020202020204" pitchFamily="34" charset="0"/>
              </a:defRPr>
            </a:lvl1pPr>
          </a:lstStyle>
          <a:p>
            <a:pPr>
              <a:defRPr/>
            </a:pPr>
            <a:endParaRPr lang="en-US" altLang="zh-CN"/>
          </a:p>
        </p:txBody>
      </p:sp>
      <p:sp>
        <p:nvSpPr>
          <p:cNvPr id="57347" name="Rectangle 3"/>
          <p:cNvSpPr>
            <a:spLocks noGrp="1" noChangeArrowheads="1"/>
          </p:cNvSpPr>
          <p:nvPr>
            <p:ph type="dt" sz="quarter"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lstStyle>
            <a:lvl1pPr algn="r" defTabSz="990600" eaLnBrk="1" hangingPunct="1">
              <a:buFontTx/>
              <a:buNone/>
              <a:defRPr sz="1300">
                <a:latin typeface="Arial" panose="020B0604020202020204" pitchFamily="34" charset="0"/>
              </a:defRPr>
            </a:lvl1pPr>
          </a:lstStyle>
          <a:p>
            <a:pPr>
              <a:defRPr/>
            </a:pPr>
            <a:endParaRPr lang="en-US" altLang="zh-CN"/>
          </a:p>
        </p:txBody>
      </p:sp>
      <p:sp>
        <p:nvSpPr>
          <p:cNvPr id="57348" name="Rectangle 4"/>
          <p:cNvSpPr>
            <a:spLocks noGrp="1" noChangeArrowheads="1"/>
          </p:cNvSpPr>
          <p:nvPr>
            <p:ph type="ftr" sz="quarter" idx="2"/>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lstStyle>
            <a:lvl1pPr defTabSz="990600" eaLnBrk="1" hangingPunct="1">
              <a:buFontTx/>
              <a:buNone/>
              <a:defRPr sz="1300">
                <a:latin typeface="Arial" panose="020B0604020202020204" pitchFamily="34" charset="0"/>
              </a:defRPr>
            </a:lvl1pPr>
          </a:lstStyle>
          <a:p>
            <a:pPr>
              <a:defRPr/>
            </a:pPr>
            <a:endParaRPr lang="en-US" altLang="zh-CN"/>
          </a:p>
        </p:txBody>
      </p:sp>
      <p:sp>
        <p:nvSpPr>
          <p:cNvPr id="57349" name="Rectangle 5"/>
          <p:cNvSpPr>
            <a:spLocks noGrp="1" noChangeArrowheads="1"/>
          </p:cNvSpPr>
          <p:nvPr>
            <p:ph type="sldNum" sz="quarter" idx="3"/>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lstStyle>
            <a:lvl1pPr algn="r" defTabSz="990600" eaLnBrk="1" hangingPunct="1">
              <a:buFontTx/>
              <a:buNone/>
              <a:defRPr sz="1300"/>
            </a:lvl1pPr>
          </a:lstStyle>
          <a:p>
            <a:pPr>
              <a:defRPr/>
            </a:pPr>
            <a:fld id="{EC28C68B-E62A-4C2D-831A-304DDA1F422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20" rIns="99038" bIns="49520" numCol="1" anchor="t" anchorCtr="0" compatLnSpc="1"/>
          <a:lstStyle>
            <a:lvl1pPr defTabSz="990600" eaLnBrk="1" hangingPunct="1">
              <a:buFontTx/>
              <a:buNone/>
              <a:defRPr sz="1300">
                <a:latin typeface="Arial" panose="020B0604020202020204" pitchFamily="34" charset="0"/>
              </a:defRPr>
            </a:lvl1pPr>
          </a:lstStyle>
          <a:p>
            <a:pPr>
              <a:defRPr/>
            </a:pPr>
            <a:endParaRPr lang="en-US" altLang="zh-CN"/>
          </a:p>
        </p:txBody>
      </p:sp>
      <p:sp>
        <p:nvSpPr>
          <p:cNvPr id="4099"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20" rIns="99038" bIns="49520" numCol="1" anchor="t" anchorCtr="0" compatLnSpc="1"/>
          <a:lstStyle>
            <a:lvl1pPr algn="r" defTabSz="990600" eaLnBrk="1" hangingPunct="1">
              <a:buFontTx/>
              <a:buNone/>
              <a:defRPr sz="1300">
                <a:latin typeface="Arial" panose="020B0604020202020204" pitchFamily="34" charset="0"/>
              </a:defRPr>
            </a:lvl1pPr>
          </a:lstStyle>
          <a:p>
            <a:pPr>
              <a:defRPr/>
            </a:pPr>
            <a:endParaRPr lang="en-US" altLang="zh-CN"/>
          </a:p>
        </p:txBody>
      </p:sp>
      <p:sp>
        <p:nvSpPr>
          <p:cNvPr id="3076" name="Rectangle 4"/>
          <p:cNvSpPr>
            <a:spLocks noGrp="1" noRot="1" noChangeAspect="1" noChangeArrowheads="1" noTextEdit="1"/>
          </p:cNvSpPr>
          <p:nvPr>
            <p:ph type="sldImg" idx="4294967295"/>
          </p:nvPr>
        </p:nvSpPr>
        <p:spPr bwMode="auto">
          <a:xfrm>
            <a:off x="990600" y="768350"/>
            <a:ext cx="51181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20" rIns="99038" bIns="49520" numCol="1" anchor="t" anchorCtr="0" compatLnSpc="1"/>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4102"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20" rIns="99038" bIns="49520" numCol="1" anchor="b" anchorCtr="0" compatLnSpc="1"/>
          <a:lstStyle>
            <a:lvl1pPr defTabSz="990600" eaLnBrk="1" hangingPunct="1">
              <a:buFontTx/>
              <a:buNone/>
              <a:defRPr sz="1300">
                <a:latin typeface="Arial" panose="020B0604020202020204" pitchFamily="34" charset="0"/>
              </a:defRPr>
            </a:lvl1pPr>
          </a:lstStyle>
          <a:p>
            <a:pPr>
              <a:defRPr/>
            </a:pPr>
            <a:endParaRPr lang="en-US" altLang="zh-CN"/>
          </a:p>
        </p:txBody>
      </p:sp>
      <p:sp>
        <p:nvSpPr>
          <p:cNvPr id="4103"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20" rIns="99038" bIns="49520" numCol="1" anchor="b" anchorCtr="0" compatLnSpc="1"/>
          <a:lstStyle>
            <a:lvl1pPr algn="r" defTabSz="990600" eaLnBrk="1" hangingPunct="1">
              <a:buFontTx/>
              <a:buNone/>
              <a:defRPr sz="1300"/>
            </a:lvl1pPr>
          </a:lstStyle>
          <a:p>
            <a:pPr>
              <a:defRPr/>
            </a:pPr>
            <a:fld id="{4E8A6FDD-0BB8-4544-94BC-4119D65B2D9D}"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2020/12/14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882175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2020/12/14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787786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2020/12/14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801659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2020/12/14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260915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2020/12/14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753068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2020/12/14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729076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2020/12/14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855465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2020/12/14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479133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2020/12/14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733295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7" name="日期占位符 3"/>
          <p:cNvSpPr txBox="1">
            <a:spLocks/>
          </p:cNvSpPr>
          <p:nvPr userDrawn="1"/>
        </p:nvSpPr>
        <p:spPr bwMode="auto">
          <a:xfrm>
            <a:off x="767360" y="6580584"/>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l"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48E10B9D-D565-4C11-BA88-10AAF73A34CD}" type="datetime5">
              <a:rPr lang="zh-CN" altLang="en-US" sz="1400" smtClean="0">
                <a:solidFill>
                  <a:srgbClr val="CC0000"/>
                </a:solidFill>
                <a:ea typeface="楷体_GB2312" pitchFamily="49" charset="-122"/>
              </a:rPr>
              <a:pPr/>
              <a:t>2020/12/14</a:t>
            </a:fld>
            <a:endParaRPr lang="en-US" altLang="zh-CN" sz="1400" dirty="0" smtClean="0">
              <a:solidFill>
                <a:srgbClr val="CC0000"/>
              </a:solidFill>
              <a:ea typeface="楷体_GB2312" pitchFamily="49" charset="-122"/>
            </a:endParaRPr>
          </a:p>
        </p:txBody>
      </p:sp>
      <p:sp>
        <p:nvSpPr>
          <p:cNvPr id="8" name="页脚占位符 4"/>
          <p:cNvSpPr txBox="1">
            <a:spLocks/>
          </p:cNvSpPr>
          <p:nvPr userDrawn="1"/>
        </p:nvSpPr>
        <p:spPr bwMode="auto">
          <a:xfrm>
            <a:off x="3281960" y="6580584"/>
            <a:ext cx="289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r>
              <a:rPr lang="en-US" altLang="zh-CN" sz="1400" dirty="0" err="1" smtClean="0">
                <a:solidFill>
                  <a:srgbClr val="0000FF"/>
                </a:solidFill>
              </a:rPr>
              <a:t>哈工大</a:t>
            </a:r>
            <a:r>
              <a:rPr lang="zh-CN" altLang="en-US" sz="1400" dirty="0" smtClean="0">
                <a:solidFill>
                  <a:srgbClr val="0000FF"/>
                </a:solidFill>
              </a:rPr>
              <a:t>计算机</a:t>
            </a:r>
            <a:r>
              <a:rPr lang="en-US" altLang="zh-CN" sz="1400" dirty="0" smtClean="0">
                <a:solidFill>
                  <a:srgbClr val="0000FF"/>
                </a:solidFill>
              </a:rPr>
              <a:t>/</a:t>
            </a:r>
            <a:r>
              <a:rPr lang="en-US" altLang="zh-CN" sz="1400" dirty="0" err="1" smtClean="0">
                <a:solidFill>
                  <a:srgbClr val="0000FF"/>
                </a:solidFill>
              </a:rPr>
              <a:t>软件学院</a:t>
            </a:r>
            <a:endParaRPr lang="en-US" altLang="zh-CN" sz="1400" dirty="0" smtClean="0">
              <a:solidFill>
                <a:srgbClr val="0000FF"/>
              </a:solidFill>
            </a:endParaRPr>
          </a:p>
        </p:txBody>
      </p:sp>
      <p:sp>
        <p:nvSpPr>
          <p:cNvPr id="9" name="灯片编号占位符 5"/>
          <p:cNvSpPr txBox="1">
            <a:spLocks/>
          </p:cNvSpPr>
          <p:nvPr userDrawn="1"/>
        </p:nvSpPr>
        <p:spPr bwMode="auto">
          <a:xfrm>
            <a:off x="6737948" y="6580584"/>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F8D4963C-975C-41A8-A6C2-40000BC1F093}" type="slidenum">
              <a:rPr lang="en-US" altLang="zh-CN" sz="1400" smtClean="0">
                <a:solidFill>
                  <a:srgbClr val="FFCCCC"/>
                </a:solidFill>
              </a:rPr>
              <a:pPr/>
              <a:t>‹#›</a:t>
            </a:fld>
            <a:endParaRPr lang="en-US" altLang="zh-CN" sz="1400">
              <a:solidFill>
                <a:srgbClr val="FFCCCC"/>
              </a:solidFill>
            </a:endParaRPr>
          </a:p>
        </p:txBody>
      </p:sp>
    </p:spTree>
    <p:extLst>
      <p:ext uri="{BB962C8B-B14F-4D97-AF65-F5344CB8AC3E}">
        <p14:creationId xmlns:p14="http://schemas.microsoft.com/office/powerpoint/2010/main" val="3281878917"/>
      </p:ext>
    </p:extLst>
  </p:cSld>
  <p:clrMapOvr>
    <a:masterClrMapping/>
  </p:clrMapOvr>
  <p:transition spd="med">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3066621"/>
      </p:ext>
    </p:extLst>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911297"/>
      </p:ext>
    </p:extLst>
  </p:cSld>
  <p:clrMapOvr>
    <a:masterClrMapping/>
  </p:clrMapOvr>
  <p:transition spd="med">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Rectangle 6"/>
          <p:cNvSpPr>
            <a:spLocks noChangeArrowheads="1"/>
          </p:cNvSpPr>
          <p:nvPr userDrawn="1"/>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8" name="Rectangle 11"/>
          <p:cNvSpPr>
            <a:spLocks noChangeArrowheads="1"/>
          </p:cNvSpPr>
          <p:nvPr userDrawn="1"/>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9" name="Rectangle 15"/>
          <p:cNvSpPr>
            <a:spLocks noChangeArrowheads="1"/>
          </p:cNvSpPr>
          <p:nvPr userDrawn="1"/>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10" name="日期占位符 3"/>
          <p:cNvSpPr txBox="1">
            <a:spLocks/>
          </p:cNvSpPr>
          <p:nvPr userDrawn="1"/>
        </p:nvSpPr>
        <p:spPr bwMode="auto">
          <a:xfrm>
            <a:off x="767360" y="6580584"/>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l"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48E10B9D-D565-4C11-BA88-10AAF73A34CD}" type="datetime5">
              <a:rPr lang="zh-CN" altLang="en-US" sz="1400" smtClean="0">
                <a:solidFill>
                  <a:srgbClr val="CC0000"/>
                </a:solidFill>
                <a:ea typeface="楷体_GB2312" pitchFamily="49" charset="-122"/>
              </a:rPr>
              <a:pPr/>
              <a:t>2020/12/14</a:t>
            </a:fld>
            <a:endParaRPr lang="en-US" altLang="zh-CN" sz="1400" dirty="0" smtClean="0">
              <a:solidFill>
                <a:srgbClr val="CC0000"/>
              </a:solidFill>
              <a:ea typeface="楷体_GB2312" pitchFamily="49" charset="-122"/>
            </a:endParaRPr>
          </a:p>
        </p:txBody>
      </p:sp>
      <p:sp>
        <p:nvSpPr>
          <p:cNvPr id="11" name="页脚占位符 4"/>
          <p:cNvSpPr txBox="1">
            <a:spLocks/>
          </p:cNvSpPr>
          <p:nvPr userDrawn="1"/>
        </p:nvSpPr>
        <p:spPr bwMode="auto">
          <a:xfrm>
            <a:off x="3281960" y="6580584"/>
            <a:ext cx="289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r>
              <a:rPr lang="en-US" altLang="zh-CN" sz="1400" dirty="0" err="1" smtClean="0">
                <a:solidFill>
                  <a:srgbClr val="0000FF"/>
                </a:solidFill>
              </a:rPr>
              <a:t>哈工大</a:t>
            </a:r>
            <a:r>
              <a:rPr lang="zh-CN" altLang="en-US" sz="1400" dirty="0" smtClean="0">
                <a:solidFill>
                  <a:srgbClr val="0000FF"/>
                </a:solidFill>
              </a:rPr>
              <a:t>计算机</a:t>
            </a:r>
            <a:r>
              <a:rPr lang="en-US" altLang="zh-CN" sz="1400" dirty="0" smtClean="0">
                <a:solidFill>
                  <a:srgbClr val="0000FF"/>
                </a:solidFill>
              </a:rPr>
              <a:t>/</a:t>
            </a:r>
            <a:r>
              <a:rPr lang="en-US" altLang="zh-CN" sz="1400" dirty="0" err="1" smtClean="0">
                <a:solidFill>
                  <a:srgbClr val="0000FF"/>
                </a:solidFill>
              </a:rPr>
              <a:t>软件学院</a:t>
            </a:r>
            <a:endParaRPr lang="en-US" altLang="zh-CN" sz="1400" dirty="0" smtClean="0">
              <a:solidFill>
                <a:srgbClr val="0000FF"/>
              </a:solidFill>
            </a:endParaRPr>
          </a:p>
        </p:txBody>
      </p:sp>
      <p:sp>
        <p:nvSpPr>
          <p:cNvPr id="12" name="灯片编号占位符 5"/>
          <p:cNvSpPr txBox="1">
            <a:spLocks/>
          </p:cNvSpPr>
          <p:nvPr userDrawn="1"/>
        </p:nvSpPr>
        <p:spPr bwMode="auto">
          <a:xfrm>
            <a:off x="6737948" y="6580584"/>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F8D4963C-975C-41A8-A6C2-40000BC1F093}" type="slidenum">
              <a:rPr lang="en-US" altLang="zh-CN" sz="1400" smtClean="0">
                <a:solidFill>
                  <a:srgbClr val="FFCCCC"/>
                </a:solidFill>
              </a:rPr>
              <a:pPr/>
              <a:t>‹#›</a:t>
            </a:fld>
            <a:endParaRPr lang="en-US" altLang="zh-CN" sz="1400">
              <a:solidFill>
                <a:srgbClr val="FFCCCC"/>
              </a:solidFill>
            </a:endParaRPr>
          </a:p>
        </p:txBody>
      </p:sp>
    </p:spTree>
    <p:extLst>
      <p:ext uri="{BB962C8B-B14F-4D97-AF65-F5344CB8AC3E}">
        <p14:creationId xmlns:p14="http://schemas.microsoft.com/office/powerpoint/2010/main" val="521557927"/>
      </p:ext>
    </p:extLst>
  </p:cSld>
  <p:clrMapOvr>
    <a:masterClrMapping/>
  </p:clrMapOvr>
  <p:transition spd="med">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Rectangle 6"/>
          <p:cNvSpPr>
            <a:spLocks noChangeArrowheads="1"/>
          </p:cNvSpPr>
          <p:nvPr userDrawn="1"/>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3" name="Rectangle 11"/>
          <p:cNvSpPr>
            <a:spLocks noChangeArrowheads="1"/>
          </p:cNvSpPr>
          <p:nvPr userDrawn="1"/>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4" name="Rectangle 15"/>
          <p:cNvSpPr>
            <a:spLocks noChangeArrowheads="1"/>
          </p:cNvSpPr>
          <p:nvPr userDrawn="1"/>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5" name="日期占位符 3"/>
          <p:cNvSpPr txBox="1">
            <a:spLocks/>
          </p:cNvSpPr>
          <p:nvPr userDrawn="1"/>
        </p:nvSpPr>
        <p:spPr bwMode="auto">
          <a:xfrm>
            <a:off x="767360" y="6580584"/>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l"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48E10B9D-D565-4C11-BA88-10AAF73A34CD}" type="datetime5">
              <a:rPr lang="zh-CN" altLang="en-US" sz="1400" smtClean="0">
                <a:solidFill>
                  <a:srgbClr val="CC0000"/>
                </a:solidFill>
                <a:ea typeface="楷体_GB2312" pitchFamily="49" charset="-122"/>
              </a:rPr>
              <a:pPr/>
              <a:t>2020/12/14</a:t>
            </a:fld>
            <a:endParaRPr lang="en-US" altLang="zh-CN" sz="1400" dirty="0" smtClean="0">
              <a:solidFill>
                <a:srgbClr val="CC0000"/>
              </a:solidFill>
              <a:ea typeface="楷体_GB2312" pitchFamily="49" charset="-122"/>
            </a:endParaRPr>
          </a:p>
        </p:txBody>
      </p:sp>
      <p:sp>
        <p:nvSpPr>
          <p:cNvPr id="6" name="页脚占位符 4"/>
          <p:cNvSpPr txBox="1">
            <a:spLocks/>
          </p:cNvSpPr>
          <p:nvPr userDrawn="1"/>
        </p:nvSpPr>
        <p:spPr bwMode="auto">
          <a:xfrm>
            <a:off x="3281960" y="6580584"/>
            <a:ext cx="289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r>
              <a:rPr lang="en-US" altLang="zh-CN" sz="1400" dirty="0" err="1" smtClean="0">
                <a:solidFill>
                  <a:srgbClr val="0000FF"/>
                </a:solidFill>
              </a:rPr>
              <a:t>哈工大</a:t>
            </a:r>
            <a:r>
              <a:rPr lang="zh-CN" altLang="en-US" sz="1400" dirty="0" smtClean="0">
                <a:solidFill>
                  <a:srgbClr val="0000FF"/>
                </a:solidFill>
              </a:rPr>
              <a:t>计算机</a:t>
            </a:r>
            <a:r>
              <a:rPr lang="en-US" altLang="zh-CN" sz="1400" dirty="0" smtClean="0">
                <a:solidFill>
                  <a:srgbClr val="0000FF"/>
                </a:solidFill>
              </a:rPr>
              <a:t>/</a:t>
            </a:r>
            <a:r>
              <a:rPr lang="en-US" altLang="zh-CN" sz="1400" dirty="0" err="1" smtClean="0">
                <a:solidFill>
                  <a:srgbClr val="0000FF"/>
                </a:solidFill>
              </a:rPr>
              <a:t>软件学院</a:t>
            </a:r>
            <a:endParaRPr lang="en-US" altLang="zh-CN" sz="1400" dirty="0" smtClean="0">
              <a:solidFill>
                <a:srgbClr val="0000FF"/>
              </a:solidFill>
            </a:endParaRPr>
          </a:p>
        </p:txBody>
      </p:sp>
      <p:sp>
        <p:nvSpPr>
          <p:cNvPr id="7" name="灯片编号占位符 5"/>
          <p:cNvSpPr txBox="1">
            <a:spLocks/>
          </p:cNvSpPr>
          <p:nvPr userDrawn="1"/>
        </p:nvSpPr>
        <p:spPr bwMode="auto">
          <a:xfrm>
            <a:off x="6737948" y="6580584"/>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F8D4963C-975C-41A8-A6C2-40000BC1F093}" type="slidenum">
              <a:rPr lang="en-US" altLang="zh-CN" sz="1400" smtClean="0">
                <a:solidFill>
                  <a:srgbClr val="FFCCCC"/>
                </a:solidFill>
              </a:rPr>
              <a:pPr/>
              <a:t>‹#›</a:t>
            </a:fld>
            <a:endParaRPr lang="en-US" altLang="zh-CN" sz="1400">
              <a:solidFill>
                <a:srgbClr val="FFCCCC"/>
              </a:solidFill>
            </a:endParaRPr>
          </a:p>
        </p:txBody>
      </p:sp>
    </p:spTree>
    <p:extLst>
      <p:ext uri="{BB962C8B-B14F-4D97-AF65-F5344CB8AC3E}">
        <p14:creationId xmlns:p14="http://schemas.microsoft.com/office/powerpoint/2010/main" val="1226916866"/>
      </p:ext>
    </p:extLst>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1" name="Picture 2" descr="200212301442778138"/>
          <p:cNvPicPr>
            <a:picLocks noChangeAspect="1" noChangeArrowheads="1"/>
          </p:cNvPicPr>
          <p:nvPr userDrawn="1"/>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90500" y="152400"/>
            <a:ext cx="873760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8"/>
          <p:cNvSpPr>
            <a:spLocks noChangeArrowheads="1"/>
          </p:cNvSpPr>
          <p:nvPr userDrawn="1"/>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smtClean="0">
              <a:ln>
                <a:noFill/>
              </a:ln>
              <a:solidFill>
                <a:srgbClr val="000000"/>
              </a:solidFill>
              <a:effectLst/>
              <a:uLnTx/>
              <a:uFillTx/>
              <a:latin typeface="Times New Roman" pitchFamily="18" charset="0"/>
              <a:ea typeface="宋体" pitchFamily="2" charset="-122"/>
            </a:endParaRPr>
          </a:p>
        </p:txBody>
      </p:sp>
      <p:sp>
        <p:nvSpPr>
          <p:cNvPr id="13" name="Rectangle 9"/>
          <p:cNvSpPr>
            <a:spLocks noChangeArrowheads="1"/>
          </p:cNvSpPr>
          <p:nvPr userDrawn="1"/>
        </p:nvSpPr>
        <p:spPr bwMode="auto">
          <a:xfrm>
            <a:off x="34927" y="88904"/>
            <a:ext cx="2376488" cy="74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60000"/>
              </a:lnSpc>
            </a:pPr>
            <a:r>
              <a:rPr lang="en-US" altLang="zh-CN" sz="2200" i="1">
                <a:solidFill>
                  <a:srgbClr val="CC0066"/>
                </a:solidFill>
                <a:effectLst>
                  <a:outerShdw blurRad="38100" dist="38100" dir="2700000" algn="tl">
                    <a:srgbClr val="C0C0C0"/>
                  </a:outerShdw>
                </a:effectLst>
                <a:ea typeface="华文行楷" panose="02010800040101010101" pitchFamily="2" charset="-122"/>
              </a:rPr>
              <a:t>《</a:t>
            </a:r>
            <a:r>
              <a:rPr lang="zh-CN" altLang="en-US" sz="2200" i="1">
                <a:solidFill>
                  <a:srgbClr val="CC0066"/>
                </a:solidFill>
                <a:effectLst>
                  <a:outerShdw blurRad="38100" dist="38100" dir="2700000" algn="tl">
                    <a:srgbClr val="C0C0C0"/>
                  </a:outerShdw>
                </a:effectLst>
                <a:ea typeface="华文行楷" panose="02010800040101010101" pitchFamily="2" charset="-122"/>
              </a:rPr>
              <a:t>软件过程与工具</a:t>
            </a:r>
            <a:r>
              <a:rPr lang="en-US" altLang="zh-CN" sz="2200" i="1">
                <a:solidFill>
                  <a:srgbClr val="CC0066"/>
                </a:solidFill>
                <a:effectLst>
                  <a:outerShdw blurRad="38100" dist="38100" dir="2700000" algn="tl">
                    <a:srgbClr val="C0C0C0"/>
                  </a:outerShdw>
                </a:effectLst>
                <a:ea typeface="华文行楷" panose="02010800040101010101" pitchFamily="2" charset="-122"/>
              </a:rPr>
              <a:t>》</a:t>
            </a:r>
          </a:p>
          <a:p>
            <a:pPr algn="ctr" eaLnBrk="1" hangingPunct="1">
              <a:lnSpc>
                <a:spcPct val="60000"/>
              </a:lnSpc>
            </a:pPr>
            <a:r>
              <a:rPr lang="en-US" altLang="zh-CN" sz="1400" b="1" i="1">
                <a:solidFill>
                  <a:srgbClr val="3333CC"/>
                </a:solidFill>
                <a:effectLst>
                  <a:outerShdw blurRad="38100" dist="38100" dir="2700000" algn="tl">
                    <a:srgbClr val="C0C0C0"/>
                  </a:outerShdw>
                </a:effectLst>
                <a:ea typeface="华文行楷" panose="02010800040101010101" pitchFamily="2" charset="-122"/>
              </a:rPr>
              <a:t> </a:t>
            </a:r>
          </a:p>
        </p:txBody>
      </p:sp>
      <p:sp>
        <p:nvSpPr>
          <p:cNvPr id="14" name="Rectangle 10"/>
          <p:cNvSpPr>
            <a:spLocks noChangeArrowheads="1"/>
          </p:cNvSpPr>
          <p:nvPr userDrawn="1"/>
        </p:nvSpPr>
        <p:spPr bwMode="auto">
          <a:xfrm>
            <a:off x="533400" y="765179"/>
            <a:ext cx="8142288" cy="5483225"/>
          </a:xfrm>
          <a:prstGeom prst="rect">
            <a:avLst/>
          </a:prstGeom>
          <a:solidFill>
            <a:srgbClr val="FFFFFF">
              <a:alpha val="50195"/>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defTabSz="914400" eaLnBrk="1" fontAlgn="auto" latinLnBrk="0" hangingPunct="1">
              <a:lnSpc>
                <a:spcPct val="120000"/>
              </a:lnSpc>
              <a:spcBef>
                <a:spcPts val="0"/>
              </a:spcBef>
              <a:spcAft>
                <a:spcPts val="0"/>
              </a:spcAft>
              <a:buClrTx/>
              <a:buSzTx/>
              <a:buFontTx/>
              <a:buNone/>
              <a:tabLst/>
              <a:defRPr/>
            </a:pPr>
            <a:endParaRPr kumimoji="1" lang="zh-CN" altLang="zh-CN" sz="2400" b="1" i="0" u="none" strike="noStrike" kern="0" cap="none" spc="0" normalizeH="0" baseline="0" noProof="0" smtClean="0">
              <a:ln>
                <a:noFill/>
              </a:ln>
              <a:solidFill>
                <a:srgbClr val="000066"/>
              </a:solidFill>
              <a:effectLst/>
              <a:uLnTx/>
              <a:uFillTx/>
              <a:latin typeface="Times New Roman" pitchFamily="18" charset="0"/>
              <a:ea typeface="宋体" pitchFamily="2" charset="-122"/>
            </a:endParaRPr>
          </a:p>
        </p:txBody>
      </p:sp>
      <p:sp>
        <p:nvSpPr>
          <p:cNvPr id="17" name="Rectangle 14"/>
          <p:cNvSpPr>
            <a:spLocks noChangeArrowheads="1"/>
          </p:cNvSpPr>
          <p:nvPr userDrawn="1"/>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smtClean="0">
              <a:ln>
                <a:noFill/>
              </a:ln>
              <a:solidFill>
                <a:srgbClr val="000000"/>
              </a:solidFill>
              <a:effectLst/>
              <a:uLnTx/>
              <a:uFillTx/>
              <a:latin typeface="Times New Roman" pitchFamily="18" charset="0"/>
              <a:ea typeface="宋体" pitchFamily="2" charset="-122"/>
            </a:endParaRPr>
          </a:p>
        </p:txBody>
      </p:sp>
      <p:sp>
        <p:nvSpPr>
          <p:cNvPr id="20" name="Line 11"/>
          <p:cNvSpPr>
            <a:spLocks noChangeShapeType="1"/>
          </p:cNvSpPr>
          <p:nvPr userDrawn="1"/>
        </p:nvSpPr>
        <p:spPr bwMode="auto">
          <a:xfrm>
            <a:off x="36513" y="485875"/>
            <a:ext cx="2519362" cy="0"/>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endParaRPr>
          </a:p>
        </p:txBody>
      </p:sp>
      <p:sp>
        <p:nvSpPr>
          <p:cNvPr id="21" name="Line 12"/>
          <p:cNvSpPr>
            <a:spLocks noChangeShapeType="1"/>
          </p:cNvSpPr>
          <p:nvPr userDrawn="1"/>
        </p:nvSpPr>
        <p:spPr bwMode="auto">
          <a:xfrm>
            <a:off x="2411760" y="234737"/>
            <a:ext cx="0" cy="357814"/>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endParaRPr>
          </a:p>
        </p:txBody>
      </p:sp>
      <p:sp>
        <p:nvSpPr>
          <p:cNvPr id="22" name="Line 17"/>
          <p:cNvSpPr>
            <a:spLocks noChangeShapeType="1"/>
          </p:cNvSpPr>
          <p:nvPr userDrawn="1"/>
        </p:nvSpPr>
        <p:spPr bwMode="auto">
          <a:xfrm>
            <a:off x="36513" y="514750"/>
            <a:ext cx="2519362" cy="0"/>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endParaRPr>
          </a:p>
        </p:txBody>
      </p:sp>
      <p:sp>
        <p:nvSpPr>
          <p:cNvPr id="23" name="Line 12"/>
          <p:cNvSpPr>
            <a:spLocks noChangeShapeType="1"/>
          </p:cNvSpPr>
          <p:nvPr userDrawn="1"/>
        </p:nvSpPr>
        <p:spPr bwMode="auto">
          <a:xfrm>
            <a:off x="2445268" y="231773"/>
            <a:ext cx="0" cy="357814"/>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endParaRPr>
          </a:p>
        </p:txBody>
      </p:sp>
    </p:spTree>
  </p:cSld>
  <p:clrMap bg1="lt1" tx1="dk1" bg2="lt2" tx2="dk2" accent1="accent1" accent2="accent2" accent3="accent3" accent4="accent4" accent5="accent5" accent6="accent6" hlink="hlink" folHlink="folHlink"/>
  <p:sldLayoutIdLst>
    <p:sldLayoutId id="2147483784" r:id="rId1"/>
  </p:sldLayoutIdLst>
  <p:timing>
    <p:tnLst>
      <p:par>
        <p:cTn id="1" dur="indefinite" restart="never" nodeType="tmRoot"/>
      </p:par>
    </p:tnLst>
  </p:timing>
  <p:txStyles>
    <p:title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p:titleStyle>
    <p:body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200212301442778138"/>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90500" y="152400"/>
            <a:ext cx="873760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p:cNvSpPr>
            <a:spLocks noChangeArrowheads="1"/>
          </p:cNvSpPr>
          <p:nvPr/>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1032" name="Rectangle 8"/>
          <p:cNvSpPr>
            <a:spLocks noChangeArrowheads="1"/>
          </p:cNvSpPr>
          <p:nvPr/>
        </p:nvSpPr>
        <p:spPr bwMode="auto">
          <a:xfrm>
            <a:off x="531813" y="742950"/>
            <a:ext cx="8001000" cy="5638800"/>
          </a:xfrm>
          <a:prstGeom prst="rect">
            <a:avLst/>
          </a:prstGeom>
          <a:solidFill>
            <a:srgbClr val="FFFFFF">
              <a:alpha val="50195"/>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20000"/>
              </a:lnSpc>
              <a:defRPr/>
            </a:pPr>
            <a:endParaRPr lang="zh-CN" altLang="zh-CN" b="1" smtClean="0">
              <a:solidFill>
                <a:srgbClr val="000066"/>
              </a:solidFill>
            </a:endParaRPr>
          </a:p>
        </p:txBody>
      </p:sp>
      <p:sp>
        <p:nvSpPr>
          <p:cNvPr id="1035" name="Rectangle 11"/>
          <p:cNvSpPr>
            <a:spLocks noChangeArrowheads="1"/>
          </p:cNvSpPr>
          <p:nvPr/>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1038" name="Rectangle 15"/>
          <p:cNvSpPr>
            <a:spLocks noChangeArrowheads="1"/>
          </p:cNvSpPr>
          <p:nvPr userDrawn="1"/>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15" name="Rectangle 9"/>
          <p:cNvSpPr>
            <a:spLocks noChangeArrowheads="1"/>
          </p:cNvSpPr>
          <p:nvPr userDrawn="1"/>
        </p:nvSpPr>
        <p:spPr bwMode="auto">
          <a:xfrm>
            <a:off x="34927" y="88904"/>
            <a:ext cx="2376488" cy="74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60000"/>
              </a:lnSpc>
            </a:pPr>
            <a:r>
              <a:rPr lang="en-US" altLang="zh-CN" sz="2200" i="1">
                <a:solidFill>
                  <a:srgbClr val="CC0066"/>
                </a:solidFill>
                <a:effectLst>
                  <a:outerShdw blurRad="38100" dist="38100" dir="2700000" algn="tl">
                    <a:srgbClr val="C0C0C0"/>
                  </a:outerShdw>
                </a:effectLst>
                <a:ea typeface="华文行楷" panose="02010800040101010101" pitchFamily="2" charset="-122"/>
              </a:rPr>
              <a:t>《</a:t>
            </a:r>
            <a:r>
              <a:rPr lang="zh-CN" altLang="en-US" sz="2200" i="1">
                <a:solidFill>
                  <a:srgbClr val="CC0066"/>
                </a:solidFill>
                <a:effectLst>
                  <a:outerShdw blurRad="38100" dist="38100" dir="2700000" algn="tl">
                    <a:srgbClr val="C0C0C0"/>
                  </a:outerShdw>
                </a:effectLst>
                <a:ea typeface="华文行楷" panose="02010800040101010101" pitchFamily="2" charset="-122"/>
              </a:rPr>
              <a:t>软件过程与工具</a:t>
            </a:r>
            <a:r>
              <a:rPr lang="en-US" altLang="zh-CN" sz="2200" i="1">
                <a:solidFill>
                  <a:srgbClr val="CC0066"/>
                </a:solidFill>
                <a:effectLst>
                  <a:outerShdw blurRad="38100" dist="38100" dir="2700000" algn="tl">
                    <a:srgbClr val="C0C0C0"/>
                  </a:outerShdw>
                </a:effectLst>
                <a:ea typeface="华文行楷" panose="02010800040101010101" pitchFamily="2" charset="-122"/>
              </a:rPr>
              <a:t>》</a:t>
            </a:r>
          </a:p>
          <a:p>
            <a:pPr algn="ctr" eaLnBrk="1" hangingPunct="1">
              <a:lnSpc>
                <a:spcPct val="60000"/>
              </a:lnSpc>
            </a:pPr>
            <a:r>
              <a:rPr lang="en-US" altLang="zh-CN" sz="1400" b="1" i="1">
                <a:solidFill>
                  <a:srgbClr val="3333CC"/>
                </a:solidFill>
                <a:effectLst>
                  <a:outerShdw blurRad="38100" dist="38100" dir="2700000" algn="tl">
                    <a:srgbClr val="C0C0C0"/>
                  </a:outerShdw>
                </a:effectLst>
                <a:ea typeface="华文行楷" panose="02010800040101010101" pitchFamily="2" charset="-122"/>
              </a:rPr>
              <a:t> </a:t>
            </a:r>
          </a:p>
        </p:txBody>
      </p:sp>
      <p:sp>
        <p:nvSpPr>
          <p:cNvPr id="16" name="Line 11"/>
          <p:cNvSpPr>
            <a:spLocks noChangeShapeType="1"/>
          </p:cNvSpPr>
          <p:nvPr userDrawn="1"/>
        </p:nvSpPr>
        <p:spPr bwMode="auto">
          <a:xfrm>
            <a:off x="36513" y="485875"/>
            <a:ext cx="2519362" cy="0"/>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endParaRPr>
          </a:p>
        </p:txBody>
      </p:sp>
      <p:sp>
        <p:nvSpPr>
          <p:cNvPr id="17" name="Line 12"/>
          <p:cNvSpPr>
            <a:spLocks noChangeShapeType="1"/>
          </p:cNvSpPr>
          <p:nvPr userDrawn="1"/>
        </p:nvSpPr>
        <p:spPr bwMode="auto">
          <a:xfrm>
            <a:off x="2411760" y="234737"/>
            <a:ext cx="0" cy="357814"/>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endParaRPr>
          </a:p>
        </p:txBody>
      </p:sp>
      <p:sp>
        <p:nvSpPr>
          <p:cNvPr id="18" name="Line 17"/>
          <p:cNvSpPr>
            <a:spLocks noChangeShapeType="1"/>
          </p:cNvSpPr>
          <p:nvPr userDrawn="1"/>
        </p:nvSpPr>
        <p:spPr bwMode="auto">
          <a:xfrm>
            <a:off x="36513" y="514750"/>
            <a:ext cx="2519362" cy="0"/>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endParaRPr>
          </a:p>
        </p:txBody>
      </p:sp>
      <p:sp>
        <p:nvSpPr>
          <p:cNvPr id="19" name="Line 12"/>
          <p:cNvSpPr>
            <a:spLocks noChangeShapeType="1"/>
          </p:cNvSpPr>
          <p:nvPr userDrawn="1"/>
        </p:nvSpPr>
        <p:spPr bwMode="auto">
          <a:xfrm>
            <a:off x="2445268" y="231773"/>
            <a:ext cx="0" cy="357814"/>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endParaRPr>
          </a:p>
        </p:txBody>
      </p:sp>
      <p:sp>
        <p:nvSpPr>
          <p:cNvPr id="20" name="日期占位符 3"/>
          <p:cNvSpPr txBox="1">
            <a:spLocks/>
          </p:cNvSpPr>
          <p:nvPr userDrawn="1"/>
        </p:nvSpPr>
        <p:spPr bwMode="auto">
          <a:xfrm>
            <a:off x="767360" y="6580584"/>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l"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48E10B9D-D565-4C11-BA88-10AAF73A34CD}" type="datetime5">
              <a:rPr lang="zh-CN" altLang="en-US" sz="1400" smtClean="0">
                <a:solidFill>
                  <a:srgbClr val="CC0000"/>
                </a:solidFill>
                <a:ea typeface="楷体_GB2312" pitchFamily="49" charset="-122"/>
              </a:rPr>
              <a:pPr/>
              <a:t>2020/12/14</a:t>
            </a:fld>
            <a:endParaRPr lang="en-US" altLang="zh-CN" sz="1400" dirty="0" smtClean="0">
              <a:solidFill>
                <a:srgbClr val="CC0000"/>
              </a:solidFill>
              <a:ea typeface="楷体_GB2312" pitchFamily="49" charset="-122"/>
            </a:endParaRPr>
          </a:p>
        </p:txBody>
      </p:sp>
      <p:sp>
        <p:nvSpPr>
          <p:cNvPr id="21" name="页脚占位符 4"/>
          <p:cNvSpPr txBox="1">
            <a:spLocks/>
          </p:cNvSpPr>
          <p:nvPr userDrawn="1"/>
        </p:nvSpPr>
        <p:spPr bwMode="auto">
          <a:xfrm>
            <a:off x="3281960" y="6580584"/>
            <a:ext cx="289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r>
              <a:rPr lang="en-US" altLang="zh-CN" sz="1400" dirty="0" err="1" smtClean="0">
                <a:solidFill>
                  <a:srgbClr val="0000FF"/>
                </a:solidFill>
              </a:rPr>
              <a:t>哈工大</a:t>
            </a:r>
            <a:r>
              <a:rPr lang="zh-CN" altLang="en-US" sz="1400" dirty="0" smtClean="0">
                <a:solidFill>
                  <a:srgbClr val="0000FF"/>
                </a:solidFill>
              </a:rPr>
              <a:t>计算机</a:t>
            </a:r>
            <a:r>
              <a:rPr lang="en-US" altLang="zh-CN" sz="1400" dirty="0" smtClean="0">
                <a:solidFill>
                  <a:srgbClr val="0000FF"/>
                </a:solidFill>
              </a:rPr>
              <a:t>/</a:t>
            </a:r>
            <a:r>
              <a:rPr lang="en-US" altLang="zh-CN" sz="1400" dirty="0" err="1" smtClean="0">
                <a:solidFill>
                  <a:srgbClr val="0000FF"/>
                </a:solidFill>
              </a:rPr>
              <a:t>软件学院</a:t>
            </a:r>
            <a:endParaRPr lang="en-US" altLang="zh-CN" sz="1400" dirty="0" smtClean="0">
              <a:solidFill>
                <a:srgbClr val="0000FF"/>
              </a:solidFill>
            </a:endParaRPr>
          </a:p>
        </p:txBody>
      </p:sp>
      <p:sp>
        <p:nvSpPr>
          <p:cNvPr id="22" name="灯片编号占位符 5"/>
          <p:cNvSpPr txBox="1">
            <a:spLocks/>
          </p:cNvSpPr>
          <p:nvPr userDrawn="1"/>
        </p:nvSpPr>
        <p:spPr bwMode="auto">
          <a:xfrm>
            <a:off x="6737948" y="6580584"/>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F8D4963C-975C-41A8-A6C2-40000BC1F093}" type="slidenum">
              <a:rPr lang="en-US" altLang="zh-CN" sz="1400" smtClean="0">
                <a:solidFill>
                  <a:srgbClr val="FFCCCC"/>
                </a:solidFill>
              </a:rPr>
              <a:pPr/>
              <a:t>‹#›</a:t>
            </a:fld>
            <a:endParaRPr lang="en-US" altLang="zh-CN" sz="1400">
              <a:solidFill>
                <a:srgbClr val="FFCCCC"/>
              </a:solidFill>
            </a:endParaRPr>
          </a:p>
        </p:txBody>
      </p:sp>
    </p:spTree>
    <p:extLst>
      <p:ext uri="{BB962C8B-B14F-4D97-AF65-F5344CB8AC3E}">
        <p14:creationId xmlns:p14="http://schemas.microsoft.com/office/powerpoint/2010/main" val="4284295760"/>
      </p:ext>
    </p:extLst>
  </p:cSld>
  <p:clrMap bg1="lt1" tx1="dk1" bg2="lt2" tx2="dk2" accent1="accent1" accent2="accent2" accent3="accent3" accent4="accent4" accent5="accent5" accent6="accent6" hlink="hlink" folHlink="folHlink"/>
  <p:sldLayoutIdLst>
    <p:sldLayoutId id="2147483786" r:id="rId1"/>
    <p:sldLayoutId id="2147483787" r:id="rId2"/>
  </p:sldLayoutIdLst>
  <p:transition spd="med">
    <p:random/>
  </p:transition>
  <p:timing>
    <p:tnLst>
      <p:par>
        <p:cTn id="1" dur="indefinite" restart="never" nodeType="tmRoot"/>
      </p:par>
    </p:tnLst>
  </p:timing>
  <p:hf hdr="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200212301442778138"/>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90500" y="152400"/>
            <a:ext cx="873760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p:cNvSpPr>
            <a:spLocks noChangeArrowheads="1"/>
          </p:cNvSpPr>
          <p:nvPr/>
        </p:nvSpPr>
        <p:spPr bwMode="auto">
          <a:xfrm>
            <a:off x="531813" y="742950"/>
            <a:ext cx="8001000" cy="5638800"/>
          </a:xfrm>
          <a:prstGeom prst="rect">
            <a:avLst/>
          </a:prstGeom>
          <a:solidFill>
            <a:srgbClr val="FFFFFF">
              <a:alpha val="50195"/>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20000"/>
              </a:lnSpc>
              <a:defRPr/>
            </a:pPr>
            <a:endParaRPr lang="zh-CN" altLang="zh-CN" b="1" smtClean="0">
              <a:solidFill>
                <a:srgbClr val="000066"/>
              </a:solidFill>
            </a:endParaRPr>
          </a:p>
        </p:txBody>
      </p:sp>
      <p:sp>
        <p:nvSpPr>
          <p:cNvPr id="15" name="Rectangle 9"/>
          <p:cNvSpPr>
            <a:spLocks noChangeArrowheads="1"/>
          </p:cNvSpPr>
          <p:nvPr userDrawn="1"/>
        </p:nvSpPr>
        <p:spPr bwMode="auto">
          <a:xfrm>
            <a:off x="34927" y="88904"/>
            <a:ext cx="2376488" cy="74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60000"/>
              </a:lnSpc>
            </a:pPr>
            <a:r>
              <a:rPr lang="en-US" altLang="zh-CN" sz="2200" i="1">
                <a:solidFill>
                  <a:srgbClr val="CC0066"/>
                </a:solidFill>
                <a:effectLst>
                  <a:outerShdw blurRad="38100" dist="38100" dir="2700000" algn="tl">
                    <a:srgbClr val="C0C0C0"/>
                  </a:outerShdw>
                </a:effectLst>
                <a:ea typeface="华文行楷" panose="02010800040101010101" pitchFamily="2" charset="-122"/>
              </a:rPr>
              <a:t>《</a:t>
            </a:r>
            <a:r>
              <a:rPr lang="zh-CN" altLang="en-US" sz="2200" i="1">
                <a:solidFill>
                  <a:srgbClr val="CC0066"/>
                </a:solidFill>
                <a:effectLst>
                  <a:outerShdw blurRad="38100" dist="38100" dir="2700000" algn="tl">
                    <a:srgbClr val="C0C0C0"/>
                  </a:outerShdw>
                </a:effectLst>
                <a:ea typeface="华文行楷" panose="02010800040101010101" pitchFamily="2" charset="-122"/>
              </a:rPr>
              <a:t>软件过程与工具</a:t>
            </a:r>
            <a:r>
              <a:rPr lang="en-US" altLang="zh-CN" sz="2200" i="1">
                <a:solidFill>
                  <a:srgbClr val="CC0066"/>
                </a:solidFill>
                <a:effectLst>
                  <a:outerShdw blurRad="38100" dist="38100" dir="2700000" algn="tl">
                    <a:srgbClr val="C0C0C0"/>
                  </a:outerShdw>
                </a:effectLst>
                <a:ea typeface="华文行楷" panose="02010800040101010101" pitchFamily="2" charset="-122"/>
              </a:rPr>
              <a:t>》</a:t>
            </a:r>
          </a:p>
          <a:p>
            <a:pPr algn="ctr" eaLnBrk="1" hangingPunct="1">
              <a:lnSpc>
                <a:spcPct val="60000"/>
              </a:lnSpc>
            </a:pPr>
            <a:r>
              <a:rPr lang="en-US" altLang="zh-CN" sz="1400" b="1" i="1">
                <a:solidFill>
                  <a:srgbClr val="3333CC"/>
                </a:solidFill>
                <a:effectLst>
                  <a:outerShdw blurRad="38100" dist="38100" dir="2700000" algn="tl">
                    <a:srgbClr val="C0C0C0"/>
                  </a:outerShdw>
                </a:effectLst>
                <a:ea typeface="华文行楷" panose="02010800040101010101" pitchFamily="2" charset="-122"/>
              </a:rPr>
              <a:t> </a:t>
            </a:r>
          </a:p>
        </p:txBody>
      </p:sp>
      <p:sp>
        <p:nvSpPr>
          <p:cNvPr id="16" name="Line 11"/>
          <p:cNvSpPr>
            <a:spLocks noChangeShapeType="1"/>
          </p:cNvSpPr>
          <p:nvPr userDrawn="1"/>
        </p:nvSpPr>
        <p:spPr bwMode="auto">
          <a:xfrm>
            <a:off x="36513" y="485875"/>
            <a:ext cx="2519362" cy="0"/>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endParaRPr>
          </a:p>
        </p:txBody>
      </p:sp>
      <p:sp>
        <p:nvSpPr>
          <p:cNvPr id="17" name="Line 12"/>
          <p:cNvSpPr>
            <a:spLocks noChangeShapeType="1"/>
          </p:cNvSpPr>
          <p:nvPr userDrawn="1"/>
        </p:nvSpPr>
        <p:spPr bwMode="auto">
          <a:xfrm>
            <a:off x="2411760" y="234737"/>
            <a:ext cx="0" cy="357814"/>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endParaRPr>
          </a:p>
        </p:txBody>
      </p:sp>
      <p:sp>
        <p:nvSpPr>
          <p:cNvPr id="18" name="Line 17"/>
          <p:cNvSpPr>
            <a:spLocks noChangeShapeType="1"/>
          </p:cNvSpPr>
          <p:nvPr userDrawn="1"/>
        </p:nvSpPr>
        <p:spPr bwMode="auto">
          <a:xfrm>
            <a:off x="36513" y="514750"/>
            <a:ext cx="2519362" cy="0"/>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endParaRPr>
          </a:p>
        </p:txBody>
      </p:sp>
      <p:sp>
        <p:nvSpPr>
          <p:cNvPr id="19" name="Line 12"/>
          <p:cNvSpPr>
            <a:spLocks noChangeShapeType="1"/>
          </p:cNvSpPr>
          <p:nvPr userDrawn="1"/>
        </p:nvSpPr>
        <p:spPr bwMode="auto">
          <a:xfrm>
            <a:off x="2445268" y="231773"/>
            <a:ext cx="0" cy="357814"/>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endParaRPr>
          </a:p>
        </p:txBody>
      </p:sp>
    </p:spTree>
    <p:extLst>
      <p:ext uri="{BB962C8B-B14F-4D97-AF65-F5344CB8AC3E}">
        <p14:creationId xmlns:p14="http://schemas.microsoft.com/office/powerpoint/2010/main" val="2686096334"/>
      </p:ext>
    </p:extLst>
  </p:cSld>
  <p:clrMap bg1="lt1" tx1="dk1" bg2="lt2" tx2="dk2" accent1="accent1" accent2="accent2" accent3="accent3" accent4="accent4" accent5="accent5" accent6="accent6" hlink="hlink" folHlink="folHlink"/>
  <p:sldLayoutIdLst>
    <p:sldLayoutId id="2147483789" r:id="rId1"/>
  </p:sldLayoutIdLst>
  <p:transition spd="med">
    <p:random/>
  </p:transition>
  <p:timing>
    <p:tnLst>
      <p:par>
        <p:cTn id="1" dur="indefinite" restart="never" nodeType="tmRoot"/>
      </p:par>
    </p:tnLst>
  </p:timing>
  <p:hf hdr="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200212301442778138"/>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90500" y="152400"/>
            <a:ext cx="873760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p:cNvSpPr>
            <a:spLocks noChangeArrowheads="1"/>
          </p:cNvSpPr>
          <p:nvPr/>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32" name="Rectangle 8"/>
          <p:cNvSpPr>
            <a:spLocks noChangeArrowheads="1"/>
          </p:cNvSpPr>
          <p:nvPr/>
        </p:nvSpPr>
        <p:spPr bwMode="auto">
          <a:xfrm>
            <a:off x="531813" y="742950"/>
            <a:ext cx="8001000" cy="5638800"/>
          </a:xfrm>
          <a:prstGeom prst="rect">
            <a:avLst/>
          </a:prstGeom>
          <a:solidFill>
            <a:srgbClr val="FFFFFF">
              <a:alpha val="50195"/>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defRPr/>
            </a:pPr>
            <a:endParaRPr lang="zh-CN" altLang="zh-CN" b="1" smtClean="0">
              <a:solidFill>
                <a:srgbClr val="000066"/>
              </a:solidFill>
            </a:endParaRPr>
          </a:p>
        </p:txBody>
      </p:sp>
      <p:sp>
        <p:nvSpPr>
          <p:cNvPr id="1035" name="Rectangle 11"/>
          <p:cNvSpPr>
            <a:spLocks noChangeArrowheads="1"/>
          </p:cNvSpPr>
          <p:nvPr/>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9" name="Rectangle 9"/>
          <p:cNvSpPr>
            <a:spLocks noChangeArrowheads="1"/>
          </p:cNvSpPr>
          <p:nvPr userDrawn="1"/>
        </p:nvSpPr>
        <p:spPr bwMode="auto">
          <a:xfrm>
            <a:off x="34927" y="88904"/>
            <a:ext cx="2376488" cy="74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60000"/>
              </a:lnSpc>
            </a:pPr>
            <a:r>
              <a:rPr lang="en-US" altLang="zh-CN" sz="2200" i="1">
                <a:solidFill>
                  <a:srgbClr val="CC0066"/>
                </a:solidFill>
                <a:effectLst>
                  <a:outerShdw blurRad="38100" dist="38100" dir="2700000" algn="tl">
                    <a:srgbClr val="C0C0C0"/>
                  </a:outerShdw>
                </a:effectLst>
                <a:ea typeface="华文行楷" panose="02010800040101010101" pitchFamily="2" charset="-122"/>
              </a:rPr>
              <a:t>《</a:t>
            </a:r>
            <a:r>
              <a:rPr lang="zh-CN" altLang="en-US" sz="2200" i="1">
                <a:solidFill>
                  <a:srgbClr val="CC0066"/>
                </a:solidFill>
                <a:effectLst>
                  <a:outerShdw blurRad="38100" dist="38100" dir="2700000" algn="tl">
                    <a:srgbClr val="C0C0C0"/>
                  </a:outerShdw>
                </a:effectLst>
                <a:ea typeface="华文行楷" panose="02010800040101010101" pitchFamily="2" charset="-122"/>
              </a:rPr>
              <a:t>软件过程与工具</a:t>
            </a:r>
            <a:r>
              <a:rPr lang="en-US" altLang="zh-CN" sz="2200" i="1">
                <a:solidFill>
                  <a:srgbClr val="CC0066"/>
                </a:solidFill>
                <a:effectLst>
                  <a:outerShdw blurRad="38100" dist="38100" dir="2700000" algn="tl">
                    <a:srgbClr val="C0C0C0"/>
                  </a:outerShdw>
                </a:effectLst>
                <a:ea typeface="华文行楷" panose="02010800040101010101" pitchFamily="2" charset="-122"/>
              </a:rPr>
              <a:t>》</a:t>
            </a:r>
          </a:p>
          <a:p>
            <a:pPr algn="ctr" eaLnBrk="1" hangingPunct="1">
              <a:lnSpc>
                <a:spcPct val="60000"/>
              </a:lnSpc>
            </a:pPr>
            <a:r>
              <a:rPr lang="en-US" altLang="zh-CN" sz="1400" b="1" i="1">
                <a:solidFill>
                  <a:srgbClr val="3333CC"/>
                </a:solidFill>
                <a:effectLst>
                  <a:outerShdw blurRad="38100" dist="38100" dir="2700000" algn="tl">
                    <a:srgbClr val="C0C0C0"/>
                  </a:outerShdw>
                </a:effectLst>
                <a:ea typeface="华文行楷" panose="02010800040101010101" pitchFamily="2" charset="-122"/>
              </a:rPr>
              <a:t> </a:t>
            </a:r>
          </a:p>
        </p:txBody>
      </p:sp>
      <p:sp>
        <p:nvSpPr>
          <p:cNvPr id="10" name="Line 11"/>
          <p:cNvSpPr>
            <a:spLocks noChangeShapeType="1"/>
          </p:cNvSpPr>
          <p:nvPr userDrawn="1"/>
        </p:nvSpPr>
        <p:spPr bwMode="auto">
          <a:xfrm>
            <a:off x="36513" y="485875"/>
            <a:ext cx="2519362" cy="0"/>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endParaRPr>
          </a:p>
        </p:txBody>
      </p:sp>
      <p:sp>
        <p:nvSpPr>
          <p:cNvPr id="11" name="Line 12"/>
          <p:cNvSpPr>
            <a:spLocks noChangeShapeType="1"/>
          </p:cNvSpPr>
          <p:nvPr userDrawn="1"/>
        </p:nvSpPr>
        <p:spPr bwMode="auto">
          <a:xfrm>
            <a:off x="2411760" y="234737"/>
            <a:ext cx="0" cy="357814"/>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endParaRPr>
          </a:p>
        </p:txBody>
      </p:sp>
      <p:sp>
        <p:nvSpPr>
          <p:cNvPr id="12" name="Line 17"/>
          <p:cNvSpPr>
            <a:spLocks noChangeShapeType="1"/>
          </p:cNvSpPr>
          <p:nvPr userDrawn="1"/>
        </p:nvSpPr>
        <p:spPr bwMode="auto">
          <a:xfrm>
            <a:off x="36513" y="514750"/>
            <a:ext cx="2519362" cy="0"/>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endParaRPr>
          </a:p>
        </p:txBody>
      </p:sp>
      <p:sp>
        <p:nvSpPr>
          <p:cNvPr id="13" name="Line 12"/>
          <p:cNvSpPr>
            <a:spLocks noChangeShapeType="1"/>
          </p:cNvSpPr>
          <p:nvPr userDrawn="1"/>
        </p:nvSpPr>
        <p:spPr bwMode="auto">
          <a:xfrm>
            <a:off x="2445268" y="231773"/>
            <a:ext cx="0" cy="357814"/>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endParaRPr>
          </a:p>
        </p:txBody>
      </p:sp>
    </p:spTree>
    <p:extLst>
      <p:ext uri="{BB962C8B-B14F-4D97-AF65-F5344CB8AC3E}">
        <p14:creationId xmlns:p14="http://schemas.microsoft.com/office/powerpoint/2010/main" val="3061401372"/>
      </p:ext>
    </p:extLst>
  </p:cSld>
  <p:clrMap bg1="lt1" tx1="dk1" bg2="lt2" tx2="dk2" accent1="accent1" accent2="accent2" accent3="accent3" accent4="accent4" accent5="accent5" accent6="accent6" hlink="hlink" folHlink="folHlink"/>
  <p:sldLayoutIdLst>
    <p:sldLayoutId id="2147483791" r:id="rId1"/>
  </p:sldLayoutIdLst>
  <p:transition spd="med">
    <p:random/>
  </p:transition>
  <p:timing>
    <p:tnLst>
      <p:par>
        <p:cTn id="1" dur="indefinite" restart="never" nodeType="tmRoot"/>
      </p:par>
    </p:tnLst>
  </p:timing>
  <p:hf hdr="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EDIT.COM" TargetMode="External"/><Relationship Id="rId1" Type="http://schemas.openxmlformats.org/officeDocument/2006/relationships/slideLayout" Target="../slideLayouts/slideLayout4.xml"/><Relationship Id="rId6" Type="http://schemas.openxmlformats.org/officeDocument/2006/relationships/hyperlink" Target="&#38382;&#31572;&#30028;&#38754;&#20363;/DIALOG.EXE" TargetMode="External"/><Relationship Id="rId5" Type="http://schemas.openxmlformats.org/officeDocument/2006/relationships/image" Target="../media/image3.png"/><Relationship Id="rId4" Type="http://schemas.openxmlformats.org/officeDocument/2006/relationships/hyperlink" Target="CMD.EX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9.jpeg"/><Relationship Id="rId7" Type="http://schemas.openxmlformats.org/officeDocument/2006/relationships/image" Target="../media/image12.jpeg"/><Relationship Id="rId2" Type="http://schemas.openxmlformats.org/officeDocument/2006/relationships/image" Target="../media/image8.jpe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4.xml"/><Relationship Id="rId5" Type="http://schemas.openxmlformats.org/officeDocument/2006/relationships/image" Target="../media/image21.jpeg"/><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09-4-&#12298;&#36719;&#20214;&#36807;&#31243;&#19982;&#24037;&#20855;&#12299;-&#29992;&#25143;&#30028;&#38754;&#35774;&#35745;-&#20363;&#23376;/&#24037;&#25511;&#30028;&#38754;-&#21457;&#21160;&#26426;&#20223;&#30495;/&#24037;&#19994;&#25511;&#21046;&#21160;&#30011;&#30028;&#38754;.exe"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4.xml"/><Relationship Id="rId5" Type="http://schemas.openxmlformats.org/officeDocument/2006/relationships/image" Target="../media/image32.jpeg"/><Relationship Id="rId4" Type="http://schemas.openxmlformats.org/officeDocument/2006/relationships/hyperlink" Target="09-4-&#12298;&#36719;&#20214;&#36807;&#31243;&#19982;&#24037;&#20855;&#12299;-&#29992;&#25143;&#30028;&#38754;&#35774;&#35745;-&#20363;&#23376;/&#20010;&#24615;&#21270;&#30028;&#38754;-&#23450;&#26102;&#22120;/clock.ex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hyperlink" Target="09-4-&#12298;&#36719;&#20214;&#36807;&#31243;&#19982;&#24037;&#20855;&#12299;-&#29992;&#25143;&#30028;&#38754;&#35774;&#35745;-&#20363;&#23376;/&#25552;&#31034;&#20449;&#24687;&#19982;&#21453;&#39304;-&#21453;&#20363;-&#30005;&#20449;&#23485;&#24102;&#24080;&#25143;&#30331;&#24405;&#21475;&#20196;&#38169;&#35823;&#25552;&#31034;&#65288;&#21709;&#24212;&#19981;&#37266;&#30446;&#65289;.ppt"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expert-exam2.bat" TargetMode="External"/><Relationship Id="rId2" Type="http://schemas.openxmlformats.org/officeDocument/2006/relationships/hyperlink" Target="expert-exam1.bat" TargetMode="Externa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CMD.EXE" TargetMode="Externa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4.xml"/><Relationship Id="rId5" Type="http://schemas.openxmlformats.org/officeDocument/2006/relationships/image" Target="../media/image47.jpeg"/><Relationship Id="rId4" Type="http://schemas.openxmlformats.org/officeDocument/2006/relationships/image" Target="../media/image4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4.xml"/><Relationship Id="rId4" Type="http://schemas.openxmlformats.org/officeDocument/2006/relationships/image" Target="../media/image52.jpeg"/></Relationships>
</file>

<file path=ppt/slides/_rels/slide5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4.xml"/><Relationship Id="rId4" Type="http://schemas.openxmlformats.org/officeDocument/2006/relationships/hyperlink" Target="09-4-&#12298;&#36719;&#20214;&#36807;&#31243;&#19982;&#24037;&#20855;&#12299;-&#29992;&#25143;&#30028;&#38754;&#35774;&#35745;-&#20363;&#23376;/&#32593;&#39029;&#20013;&#28014;&#21160;&#33756;&#21333;&#20363;.ppt"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 Target="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09-4-&#12298;&#36719;&#20214;&#36807;&#31243;&#19982;&#24037;&#20855;&#12299;-&#29992;&#25143;&#30028;&#38754;&#35774;&#35745;-&#20363;&#23376;/&#32534;&#36753;&#22495;&#20999;&#25442;&#20363;&#23376;.exe" TargetMode="External"/><Relationship Id="rId2" Type="http://schemas.openxmlformats.org/officeDocument/2006/relationships/hyperlink" Target="09-4-&#12298;&#36719;&#20214;&#36807;&#31243;&#19982;&#24037;&#20855;&#12299;-&#29992;&#25143;&#30028;&#38754;&#35774;&#35745;-&#20363;&#23376;/&#25968;&#25454;&#26174;&#31034;&#21450;&#25511;&#21046;&#19981;&#24403;&#20363;.ppt" TargetMode="External"/><Relationship Id="rId1" Type="http://schemas.openxmlformats.org/officeDocument/2006/relationships/slideLayout" Target="../slideLayouts/slideLayout4.xml"/><Relationship Id="rId5" Type="http://schemas.openxmlformats.org/officeDocument/2006/relationships/hyperlink" Target="09-4-&#12298;&#36719;&#20214;&#36807;&#31243;&#19982;&#24037;&#20855;&#12299;-&#29992;&#25143;&#30028;&#38754;&#35774;&#35745;-&#20363;&#23376;/&#36755;&#20837;&#38169;&#35823;&#25253;&#38169;.exe" TargetMode="External"/><Relationship Id="rId4" Type="http://schemas.openxmlformats.org/officeDocument/2006/relationships/hyperlink" Target="09-4-&#12298;&#36719;&#20214;&#36807;&#31243;&#19982;&#24037;&#20855;&#12299;-&#29992;&#25143;&#30028;&#38754;&#35774;&#35745;-&#20363;&#23376;/&#25552;&#31034;&#21450;&#24110;&#21161;.ex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hyperlink" Target="09-4-&#12298;&#36719;&#20214;&#36807;&#31243;&#19982;&#24037;&#20855;&#12299;-&#29992;&#25143;&#30028;&#38754;&#35774;&#35745;-&#20363;&#23376;/&#36755;&#20837;&#30028;&#38754;&#12289;&#26174;&#25511;&#30028;&#38754;&#35774;&#35745;&#26679;&#20363;/&#22810;&#36873;&#26694;&#24067;&#23616;4-&#36890;&#36807;&#29992;&#32447;&#20998;&#38548;&#21516;&#32452;&#36873;&#39033;&#65288;&#23553;&#38381;&#24615;&#21407;&#21017;&#65289;.exe" TargetMode="External"/><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hyperlink" Target="09-4-&#12298;&#36719;&#20214;&#36807;&#31243;&#19982;&#24037;&#20855;&#12299;-&#29992;&#25143;&#30028;&#38754;&#35774;&#35745;-&#20363;&#23376;/&#36755;&#20837;&#30028;&#38754;&#12289;&#26174;&#25511;&#30028;&#38754;&#35774;&#35745;&#26679;&#20363;/&#22810;&#36873;&#26694;&#24067;&#23616;1-&#21516;&#32452;&#36873;&#39033;&#36317;&#31163;&#36828;&#65288;&#19981;&#23481;&#26131;&#35748;&#23450;&#20026;&#21516;&#32452;&#65289;.exe" TargetMode="External"/><Relationship Id="rId1" Type="http://schemas.openxmlformats.org/officeDocument/2006/relationships/slideLayout" Target="../slideLayouts/slideLayout4.xml"/><Relationship Id="rId6" Type="http://schemas.openxmlformats.org/officeDocument/2006/relationships/hyperlink" Target="09-4-&#12298;&#36719;&#20214;&#36807;&#31243;&#19982;&#24037;&#20855;&#12299;-&#29992;&#25143;&#30028;&#38754;&#35774;&#35745;-&#20363;&#23376;/&#36755;&#20837;&#30028;&#38754;&#12289;&#26174;&#25511;&#30028;&#38754;&#35774;&#35745;&#26679;&#20363;/&#22810;&#36873;&#26694;&#24067;&#23616;3-&#36890;&#36807;&#39068;&#33394;&#26469;&#21306;&#20998;&#21516;&#32452;&#36873;&#39033;&#65288;&#30456;&#20284;&#24615;&#21407;&#21017;&#65289;.exe" TargetMode="External"/><Relationship Id="rId5" Type="http://schemas.openxmlformats.org/officeDocument/2006/relationships/image" Target="../media/image58.png"/><Relationship Id="rId4" Type="http://schemas.openxmlformats.org/officeDocument/2006/relationships/hyperlink" Target="09-4-&#12298;&#36719;&#20214;&#36807;&#31243;&#19982;&#24037;&#20855;&#12299;-&#29992;&#25143;&#30028;&#38754;&#35774;&#35745;-&#20363;&#23376;/&#36755;&#20837;&#30028;&#38754;&#12289;&#26174;&#25511;&#30028;&#38754;&#35774;&#35745;&#26679;&#20363;/&#22810;&#36873;&#26694;&#24067;&#23616;2-&#36890;&#36807;&#25289;&#23485;&#34892;&#36317;&#34924;&#25176;&#21516;&#32452;&#36873;&#39033;&#65288;&#25509;&#36817;&#24615;&#21407;&#21017;&#65289;.exe" TargetMode="External"/><Relationship Id="rId9"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hyperlink" Target="09-4-&#12298;&#36719;&#20214;&#36807;&#31243;&#19982;&#24037;&#20855;&#12299;-&#29992;&#25143;&#30028;&#38754;&#35774;&#35745;-&#20363;&#23376;/&#36755;&#20837;&#30028;&#38754;&#12289;&#26174;&#25511;&#30028;&#38754;&#35774;&#35745;&#26679;&#20363;/&#26174;&#31034;-&#25511;&#21046;&#30028;&#38754;&#20248;&#21155;.exe" TargetMode="External"/><Relationship Id="rId2" Type="http://schemas.openxmlformats.org/officeDocument/2006/relationships/hyperlink" Target="09-4-&#12298;&#36719;&#20214;&#36807;&#31243;&#19982;&#24037;&#20855;&#12299;-&#29992;&#25143;&#30028;&#38754;&#35774;&#35745;-&#20363;&#23376;/&#36755;&#20837;&#30028;&#38754;&#12289;&#26174;&#25511;&#30028;&#38754;&#35774;&#35745;&#26679;&#20363;/&#26174;&#31034;&#30028;&#38754;&#26465;&#29702;&#26126;&#30830;.exe" TargetMode="Externa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61.jpeg"/><Relationship Id="rId4" Type="http://schemas.openxmlformats.org/officeDocument/2006/relationships/hyperlink" Target="09-4-&#12298;&#36719;&#20214;&#36807;&#31243;&#19982;&#24037;&#20855;&#12299;-&#29992;&#25143;&#30028;&#38754;&#35774;&#35745;-&#20363;&#23376;/&#36755;&#20837;&#30028;&#38754;&#12289;&#26174;&#25511;&#30028;&#38754;&#35774;&#35745;&#26679;&#20363;/&#26174;&#31034;&#30028;&#38754;&#26080;&#26465;&#29702;&amp;&#28151;&#20081;.exe"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hyperlink" Target="09-4-&#12298;&#36719;&#20214;&#36807;&#31243;&#19982;&#24037;&#20855;&#12299;-&#29992;&#25143;&#30028;&#38754;&#35774;&#35745;-&#20363;&#23376;/&#24320;&#20851;&#24335;&#31383;&#21475;.exe" TargetMode="External"/><Relationship Id="rId2" Type="http://schemas.openxmlformats.org/officeDocument/2006/relationships/hyperlink" Target="09-4-&#12298;&#36719;&#20214;&#36807;&#31243;&#19982;&#24037;&#20855;&#12299;-&#29992;&#25143;&#30028;&#38754;&#35774;&#35745;-&#20363;&#23376;/&#28378;&#21160;&#24335;&#31383;&#21475;.exe" TargetMode="External"/><Relationship Id="rId1" Type="http://schemas.openxmlformats.org/officeDocument/2006/relationships/slideLayout" Target="../slideLayouts/slideLayout4.xml"/><Relationship Id="rId6" Type="http://schemas.openxmlformats.org/officeDocument/2006/relationships/image" Target="../media/image64.jpeg"/><Relationship Id="rId5" Type="http://schemas.openxmlformats.org/officeDocument/2006/relationships/hyperlink" Target="../../../../../../../Program%20Files/Foxmail%207.2/Foxmail.exe" TargetMode="External"/><Relationship Id="rId4" Type="http://schemas.openxmlformats.org/officeDocument/2006/relationships/hyperlink" Target="09-4-&#12298;&#36719;&#20214;&#36807;&#31243;&#19982;&#24037;&#20855;&#12299;-&#29992;&#25143;&#30028;&#38754;&#35774;&#35745;-&#20363;&#23376;/&#24377;&#20986;&#24335;&#31383;&#21475;.exe"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hyperlink" Target="09-4-&#12298;&#36719;&#20214;&#36807;&#31243;&#19982;&#24037;&#20855;&#12299;-&#29992;&#25143;&#30028;&#38754;&#35774;&#35745;-&#20363;&#23376;/UnDo&amp;ReDo.exe" TargetMode="Externa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hyperlink" Target="09-4-&#12298;&#36719;&#20214;&#36807;&#31243;&#19982;&#24037;&#20855;&#12299;-&#29992;&#25143;&#30028;&#38754;&#35774;&#35745;-&#20363;&#23376;/WIMP&#30028;&#38754;&#35774;&#35745;/&#31383;&#21475;&#35774;&#35745;.exe" TargetMode="External"/><Relationship Id="rId2" Type="http://schemas.openxmlformats.org/officeDocument/2006/relationships/hyperlink" Target="5.1-TC_Wind.bat" TargetMode="External"/><Relationship Id="rId1" Type="http://schemas.openxmlformats.org/officeDocument/2006/relationships/slideLayout" Target="../slideLayouts/slideLayout4.xml"/><Relationship Id="rId4" Type="http://schemas.openxmlformats.org/officeDocument/2006/relationships/image" Target="../media/image65.jpeg"/></Relationships>
</file>

<file path=ppt/slides/_rels/slide7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hyperlink" Target="09-4-&#12298;&#36719;&#20214;&#36807;&#31243;&#19982;&#24037;&#20855;&#12299;-&#29992;&#25143;&#30028;&#38754;&#35774;&#35745;-&#20363;&#23376;/WIMP&#30028;&#38754;&#35774;&#35745;/&#33756;&#21333;&#35774;&#35745;.exe" TargetMode="Externa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8" Type="http://schemas.openxmlformats.org/officeDocument/2006/relationships/hyperlink" Target="09-4-&#12298;&#36719;&#20214;&#36807;&#31243;&#19982;&#24037;&#20855;&#12299;-&#29992;&#25143;&#30028;&#38754;&#35774;&#35745;-&#20363;&#23376;/WIMP&#30028;&#38754;&#35774;&#35745;/&#36755;&#20837;&#38169;&#35823;&#25552;&#31034;.exe" TargetMode="External"/><Relationship Id="rId3" Type="http://schemas.openxmlformats.org/officeDocument/2006/relationships/image" Target="../media/image67.jpeg"/><Relationship Id="rId7" Type="http://schemas.openxmlformats.org/officeDocument/2006/relationships/image" Target="../media/image69.jpeg"/><Relationship Id="rId2" Type="http://schemas.openxmlformats.org/officeDocument/2006/relationships/hyperlink" Target="09-4-&#12298;&#36719;&#20214;&#36807;&#31243;&#19982;&#24037;&#20855;&#12299;-&#29992;&#25143;&#30028;&#38754;&#35774;&#35745;-&#20363;&#23376;/WIMP&#30028;&#38754;&#35774;&#35745;/&#32534;&#36753;&#26694;&#31661;&#22836;&#28789;&#27963;&#36339;&#36716;.exe" TargetMode="External"/><Relationship Id="rId1" Type="http://schemas.openxmlformats.org/officeDocument/2006/relationships/slideLayout" Target="../slideLayouts/slideLayout4.xml"/><Relationship Id="rId6" Type="http://schemas.openxmlformats.org/officeDocument/2006/relationships/hyperlink" Target="09-4-&#12298;&#36719;&#20214;&#36807;&#31243;&#19982;&#24037;&#20855;&#12299;-&#29992;&#25143;&#30028;&#38754;&#35774;&#35745;-&#20363;&#23376;/&#36755;&#20837;&#38169;&#35823;&#25253;&#38169;.exe" TargetMode="External"/><Relationship Id="rId5" Type="http://schemas.openxmlformats.org/officeDocument/2006/relationships/image" Target="../media/image68.jpeg"/><Relationship Id="rId4" Type="http://schemas.openxmlformats.org/officeDocument/2006/relationships/hyperlink" Target="09-4-&#12298;&#36719;&#20214;&#36807;&#31243;&#19982;&#24037;&#20855;&#12299;-&#29992;&#25143;&#30028;&#38754;&#35774;&#35745;-&#20363;&#23376;/WIMP&#30028;&#38754;&#35774;&#35745;/&#32452;&#21512;&#26694;&#21450;&#21015;&#34920;&#26694;.exe" TargetMode="External"/><Relationship Id="rId9" Type="http://schemas.openxmlformats.org/officeDocument/2006/relationships/image" Target="../media/image70.jpeg"/></Relationships>
</file>

<file path=ppt/slides/_rels/slide78.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73.jpeg"/><Relationship Id="rId2" Type="http://schemas.openxmlformats.org/officeDocument/2006/relationships/hyperlink" Target="09-4-&#12298;&#36719;&#20214;&#36807;&#31243;&#19982;&#24037;&#20855;&#12299;-&#29992;&#25143;&#30028;&#38754;&#35774;&#35745;-&#20363;&#23376;/WIMP&#30028;&#38754;&#35774;&#35745;/BitButton.exe" TargetMode="External"/><Relationship Id="rId1" Type="http://schemas.openxmlformats.org/officeDocument/2006/relationships/slideLayout" Target="../slideLayouts/slideLayout4.xml"/><Relationship Id="rId6" Type="http://schemas.openxmlformats.org/officeDocument/2006/relationships/hyperlink" Target="09-4-&#12298;&#36719;&#20214;&#36807;&#31243;&#19982;&#24037;&#20855;&#12299;-&#29992;&#25143;&#30028;&#38754;&#35774;&#35745;-&#20363;&#23376;/WIMP&#30028;&#38754;&#35774;&#35745;/ProgessBar&amp;ScrollBar.exe" TargetMode="External"/><Relationship Id="rId5" Type="http://schemas.openxmlformats.org/officeDocument/2006/relationships/image" Target="../media/image72.jpeg"/><Relationship Id="rId4" Type="http://schemas.openxmlformats.org/officeDocument/2006/relationships/hyperlink" Target="09-4-&#12298;&#36719;&#20214;&#36807;&#31243;&#19982;&#24037;&#20855;&#12299;-&#29992;&#25143;&#30028;&#38754;&#35774;&#35745;-&#20363;&#23376;/WIMP&#30028;&#38754;&#35774;&#35745;/SetFocus.exe"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hyperlink" Target="09-4-&#12298;&#36719;&#20214;&#36807;&#31243;&#19982;&#24037;&#20855;&#12299;-&#29992;&#25143;&#30028;&#38754;&#35774;&#35745;-&#20363;&#23376;/WIMP&#30028;&#38754;&#35774;&#35745;/&#21315;&#20197;&#20869;&#21152;&#20943;&#27861;.exe" TargetMode="External"/><Relationship Id="rId1" Type="http://schemas.openxmlformats.org/officeDocument/2006/relationships/slideLayout" Target="../slideLayouts/slideLayout4.xml"/><Relationship Id="rId6" Type="http://schemas.openxmlformats.org/officeDocument/2006/relationships/hyperlink" Target="09-4-&#12298;&#36719;&#20214;&#36807;&#31243;&#19982;&#24037;&#20855;&#12299;-&#29992;&#25143;&#30028;&#38754;&#35774;&#35745;-&#20363;&#23376;/WIMP&#30028;&#38754;&#35774;&#35745;/&#22768;&#38899;&#21512;&#25104;-&#21516;&#27493;or&#24322;&#27493;/&#22768;&#38899;&#21512;&#25104;-&#21516;&#27493;or&#24322;&#27493;.exe" TargetMode="External"/><Relationship Id="rId5" Type="http://schemas.openxmlformats.org/officeDocument/2006/relationships/image" Target="../media/image75.jpeg"/><Relationship Id="rId4" Type="http://schemas.openxmlformats.org/officeDocument/2006/relationships/hyperlink" Target="09-4-&#12298;&#36719;&#20214;&#36807;&#31243;&#19982;&#24037;&#20855;&#12299;-&#29992;&#25143;&#30028;&#38754;&#35774;&#35745;-&#20363;&#23376;/WIMP&#30028;&#38754;&#35774;&#35745;/&#21512;&#25104;&#25968;&#23383;-&#21487;&#35843;&#23614;&#38899;&#25130;&#21462;&#26102;&#38388;.ex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hyperlink" Target="09-4-&#12298;&#36719;&#20214;&#36807;&#31243;&#19982;&#24037;&#20855;&#12299;-&#29992;&#25143;&#30028;&#38754;&#35774;&#35745;-&#20363;&#23376;/WIMP&#30028;&#38754;&#35774;&#35745;/&#22270;&#26631;&#35774;&#35745;&#36164;&#26009;/&#20687;&#32032;&#30011;&#25945;&#31243;.doc" TargetMode="External"/><Relationship Id="rId1" Type="http://schemas.openxmlformats.org/officeDocument/2006/relationships/slideLayout" Target="../slideLayouts/slideLayout4.xml"/><Relationship Id="rId6" Type="http://schemas.openxmlformats.org/officeDocument/2006/relationships/hyperlink" Target="09-4-&#12298;&#36719;&#20214;&#36807;&#31243;&#19982;&#24037;&#20855;&#12299;-&#29992;&#25143;&#30028;&#38754;&#35774;&#35745;-&#20363;&#23376;/WIMP&#30028;&#38754;&#35774;&#35745;/&#22270;&#26631;&#35774;&#35745;&#36164;&#26009;/&#22270;&#26631;&#35774;&#35745;&#20856;&#22411;&#38382;&#39064;&#20363;&#23376;.ppt" TargetMode="External"/><Relationship Id="rId5" Type="http://schemas.openxmlformats.org/officeDocument/2006/relationships/image" Target="../media/image77.jpeg"/><Relationship Id="rId4" Type="http://schemas.openxmlformats.org/officeDocument/2006/relationships/hyperlink" Target="09-4-&#12298;&#36719;&#20214;&#36807;&#31243;&#19982;&#24037;&#20855;&#12299;-&#29992;&#25143;&#30028;&#38754;&#35774;&#35745;-&#20363;&#23376;/WIMP&#30028;&#38754;&#35774;&#35745;/&#22270;&#26631;&#35774;&#35745;&#36164;&#26009;/IconEditor/iEdit.exe"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hyperlink" Target="09-4-&#12298;&#36719;&#20214;&#36807;&#31243;&#19982;&#24037;&#20855;&#12299;-&#29992;&#25143;&#30028;&#38754;&#35774;&#35745;-&#20363;&#23376;/&#20010;&#24615;&#21270;&#30028;&#38754;-&#19981;&#36879;&#26126;.exe" TargetMode="External"/><Relationship Id="rId1" Type="http://schemas.openxmlformats.org/officeDocument/2006/relationships/slideLayout" Target="../slideLayouts/slideLayout4.xml"/><Relationship Id="rId5" Type="http://schemas.openxmlformats.org/officeDocument/2006/relationships/image" Target="../media/image79.jpeg"/><Relationship Id="rId4" Type="http://schemas.openxmlformats.org/officeDocument/2006/relationships/hyperlink" Target="09-4-&#12298;&#36719;&#20214;&#36807;&#31243;&#19982;&#24037;&#20855;&#12299;-&#29992;&#25143;&#30028;&#38754;&#35774;&#35745;-&#20363;&#23376;/&#20010;&#24615;&#21270;&#30028;&#38754;-&#36879;&#26126;.exe"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09-4-&#12298;&#36719;&#20214;&#36807;&#31243;&#19982;&#24037;&#20855;&#12299;-&#29992;&#25143;&#30028;&#38754;&#35774;&#35745;-&#20363;&#23376;/&#25163;&#26426;&#20223;&#30495;-&#25442;&#30382;&#32932;.exe" TargetMode="External"/><Relationship Id="rId2" Type="http://schemas.openxmlformats.org/officeDocument/2006/relationships/hyperlink" Target="09-4-&#12298;&#36719;&#20214;&#36807;&#31243;&#19982;&#24037;&#20855;&#12299;-&#29992;&#25143;&#30028;&#38754;&#35774;&#35745;-&#20363;&#23376;/&#25442;&#32932;&#30028;&#38754;&#35774;&#35745;&#35828;&#26126;.doc" TargetMode="External"/><Relationship Id="rId1" Type="http://schemas.openxmlformats.org/officeDocument/2006/relationships/slideLayout" Target="../slideLayouts/slideLayout4.xml"/><Relationship Id="rId5" Type="http://schemas.openxmlformats.org/officeDocument/2006/relationships/image" Target="../media/image81.png"/><Relationship Id="rId4" Type="http://schemas.openxmlformats.org/officeDocument/2006/relationships/image" Target="../media/image80.png"/></Relationships>
</file>

<file path=ppt/slides/_rels/slide8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hyperlink" Target="09-4-&#12298;&#36719;&#20214;&#36807;&#31243;&#19982;&#24037;&#20855;&#12299;-&#29992;&#25143;&#30028;&#38754;&#35774;&#35745;-&#20363;&#23376;/UnDo&amp;ReDo.exe" TargetMode="Externa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hyperlink" Target="file:///C:\Users\hitfgx\Desktop\&#26641;&#29366;&#38582;&#23646;&#20851;&#31995;&#32570;&#30465;.exe"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hyperlink" Target="09-4-&#12298;&#36719;&#20214;&#36807;&#31243;&#19982;&#24037;&#20855;&#12299;-&#29992;&#25143;&#30028;&#38754;&#35774;&#35745;-&#20363;&#23376;/&#24191;&#21578;&#20498;&#35745;&#26102;&#20363;&#23376;.pptx" TargetMode="Externa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AutoShape 2"/>
          <p:cNvSpPr>
            <a:spLocks noChangeArrowheads="1"/>
          </p:cNvSpPr>
          <p:nvPr/>
        </p:nvSpPr>
        <p:spPr bwMode="auto">
          <a:xfrm>
            <a:off x="1547816" y="1772817"/>
            <a:ext cx="6048375" cy="4508252"/>
          </a:xfrm>
          <a:prstGeom prst="flowChartProcess">
            <a:avLst/>
          </a:prstGeom>
          <a:noFill/>
          <a:ln w="9525">
            <a:solidFill>
              <a:srgbClr val="C0C0C0"/>
            </a:solidFill>
            <a:miter lim="800000"/>
            <a:headEnd/>
            <a:tailEnd/>
          </a:ln>
          <a:effectLst/>
          <a:extLst>
            <a:ext uri="{909E8E84-426E-40DD-AFC4-6F175D3DCCD1}">
              <a14:hiddenFill xmlns:a14="http://schemas.microsoft.com/office/drawing/2010/main">
                <a:solidFill>
                  <a:srgbClr val="CCFFCC">
                    <a:alpha val="8117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ts val="38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3333CC"/>
                </a:solidFill>
                <a:effectLst/>
                <a:uLnTx/>
                <a:uFillTx/>
                <a:latin typeface="Times New Roman"/>
                <a:ea typeface="华文行楷" panose="02010800040101010101" pitchFamily="2" charset="-122"/>
                <a:cs typeface="+mn-cs"/>
              </a:rPr>
              <a:t>         </a:t>
            </a:r>
            <a:r>
              <a:rPr kumimoji="1" lang="zh-CN" altLang="en-US" sz="2800" b="1" i="0" u="none" strike="noStrike" kern="1200" cap="none" spc="0" normalizeH="0" baseline="0" noProof="0" dirty="0">
                <a:ln>
                  <a:noFill/>
                </a:ln>
                <a:solidFill>
                  <a:srgbClr val="3333CC"/>
                </a:solidFill>
                <a:effectLst/>
                <a:uLnTx/>
                <a:uFillTx/>
                <a:latin typeface="华文新魏" panose="02010800040101010101" pitchFamily="2" charset="-122"/>
                <a:ea typeface="华文新魏" panose="02010800040101010101" pitchFamily="2" charset="-122"/>
                <a:cs typeface="+mn-cs"/>
              </a:rPr>
              <a:t>任课教师： </a:t>
            </a:r>
            <a:r>
              <a:rPr kumimoji="1" lang="zh-CN" altLang="en-US" sz="2800" b="1" i="0" u="none" strike="noStrike" kern="1200" cap="none" spc="0" normalizeH="0" baseline="0" noProof="0" dirty="0">
                <a:ln>
                  <a:noFill/>
                </a:ln>
                <a:solidFill>
                  <a:srgbClr val="A50021"/>
                </a:solidFill>
                <a:effectLst/>
                <a:uLnTx/>
                <a:uFillTx/>
                <a:latin typeface="Times New Roman"/>
                <a:ea typeface="华文行楷" panose="02010800040101010101" pitchFamily="2" charset="-122"/>
                <a:cs typeface="+mn-cs"/>
              </a:rPr>
              <a:t>范 国 祥</a:t>
            </a:r>
          </a:p>
          <a:p>
            <a:pPr marL="0" marR="0" lvl="0" indent="0" algn="l" defTabSz="914400" rtl="0" eaLnBrk="1" fontAlgn="base" latinLnBrk="0" hangingPunct="1">
              <a:lnSpc>
                <a:spcPts val="38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3333CC"/>
                </a:solidFill>
                <a:effectLst/>
                <a:uLnTx/>
                <a:uFillTx/>
                <a:latin typeface="Times New Roman"/>
                <a:ea typeface="华文行楷" panose="02010800040101010101" pitchFamily="2" charset="-122"/>
                <a:cs typeface="+mn-cs"/>
              </a:rPr>
              <a:t>         </a:t>
            </a:r>
            <a:r>
              <a:rPr kumimoji="1" lang="zh-CN" altLang="en-US" sz="2800" b="1" i="0" u="none" strike="noStrike" kern="1200" cap="none" spc="0" normalizeH="0" baseline="0" noProof="0" dirty="0">
                <a:ln>
                  <a:noFill/>
                </a:ln>
                <a:solidFill>
                  <a:srgbClr val="3333CC"/>
                </a:solidFill>
                <a:effectLst/>
                <a:uLnTx/>
                <a:uFillTx/>
                <a:latin typeface="华文新魏" panose="02010800040101010101" pitchFamily="2" charset="-122"/>
                <a:ea typeface="华文新魏" panose="02010800040101010101" pitchFamily="2" charset="-122"/>
                <a:cs typeface="+mn-cs"/>
              </a:rPr>
              <a:t>电        话： </a:t>
            </a:r>
            <a:r>
              <a:rPr kumimoji="1" lang="en-US" altLang="zh-CN" sz="2200" b="1" i="0" u="none" strike="noStrike" kern="1200" cap="none" spc="0" normalizeH="0" baseline="0" noProof="0" dirty="0">
                <a:ln>
                  <a:noFill/>
                </a:ln>
                <a:solidFill>
                  <a:srgbClr val="A50021"/>
                </a:solidFill>
                <a:effectLst/>
                <a:uLnTx/>
                <a:uFillTx/>
                <a:latin typeface="Times New Roman"/>
                <a:ea typeface="宋体" panose="02010600030101010101" pitchFamily="2" charset="-122"/>
                <a:cs typeface="+mn-cs"/>
              </a:rPr>
              <a:t>0451-86418876-811(O)</a:t>
            </a:r>
          </a:p>
          <a:p>
            <a:pPr marL="0" marR="0" lvl="0" indent="0" algn="l" defTabSz="914400" rtl="0" eaLnBrk="1" fontAlgn="base" latinLnBrk="0" hangingPunct="1">
              <a:lnSpc>
                <a:spcPts val="3800"/>
              </a:lnSpc>
              <a:spcBef>
                <a:spcPct val="0"/>
              </a:spcBef>
              <a:spcAft>
                <a:spcPct val="0"/>
              </a:spcAft>
              <a:buClrTx/>
              <a:buSzTx/>
              <a:buFontTx/>
              <a:buNone/>
              <a:tabLst/>
              <a:defRPr/>
            </a:pPr>
            <a:r>
              <a:rPr kumimoji="1" lang="en-US" altLang="zh-CN" sz="2200" b="1" i="0" u="none" strike="noStrike" kern="1200" cap="none" spc="0" normalizeH="0" baseline="0" noProof="0" dirty="0">
                <a:ln>
                  <a:noFill/>
                </a:ln>
                <a:solidFill>
                  <a:srgbClr val="A50021"/>
                </a:solidFill>
                <a:effectLst/>
                <a:uLnTx/>
                <a:uFillTx/>
                <a:latin typeface="Times New Roman"/>
                <a:ea typeface="宋体" panose="02010600030101010101" pitchFamily="2" charset="-122"/>
                <a:cs typeface="+mn-cs"/>
              </a:rPr>
              <a:t>                                      13199561265(Mobile)</a:t>
            </a:r>
          </a:p>
          <a:p>
            <a:pPr marL="0" marR="0" lvl="0" indent="0" algn="l" defTabSz="914400" rtl="0" eaLnBrk="1" fontAlgn="base" latinLnBrk="0" hangingPunct="1">
              <a:lnSpc>
                <a:spcPts val="38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rPr>
              <a:t>          </a:t>
            </a:r>
            <a:r>
              <a:rPr kumimoji="1" lang="zh-CN" altLang="en-US" sz="2800" b="1" i="0" u="none" strike="noStrike" kern="1200" cap="none" spc="0" normalizeH="0" baseline="0" noProof="0" dirty="0">
                <a:ln>
                  <a:noFill/>
                </a:ln>
                <a:solidFill>
                  <a:srgbClr val="3333CC"/>
                </a:solidFill>
                <a:effectLst/>
                <a:uLnTx/>
                <a:uFillTx/>
                <a:latin typeface="华文新魏" panose="02010800040101010101" pitchFamily="2" charset="-122"/>
                <a:ea typeface="华文新魏" panose="02010800040101010101" pitchFamily="2" charset="-122"/>
                <a:cs typeface="+mn-cs"/>
              </a:rPr>
              <a:t>电        话：  </a:t>
            </a:r>
            <a:r>
              <a:rPr kumimoji="1" lang="en-US" altLang="zh-CN" sz="2200" b="1" i="0" u="none" strike="noStrike" kern="1200" cap="none" spc="0" normalizeH="0" baseline="0" noProof="0" dirty="0">
                <a:ln>
                  <a:noFill/>
                </a:ln>
                <a:solidFill>
                  <a:srgbClr val="A50021"/>
                </a:solidFill>
                <a:effectLst/>
                <a:uLnTx/>
                <a:uFillTx/>
                <a:latin typeface="Times New Roman"/>
                <a:ea typeface="宋体" panose="02010600030101010101" pitchFamily="2" charset="-122"/>
                <a:cs typeface="+mn-cs"/>
              </a:rPr>
              <a:t>fgx@hit.edu.cn</a:t>
            </a:r>
          </a:p>
          <a:p>
            <a:pPr marL="0" marR="0" lvl="0" indent="0" algn="l" defTabSz="914400" rtl="0" eaLnBrk="1" fontAlgn="base" latinLnBrk="0" hangingPunct="1">
              <a:lnSpc>
                <a:spcPts val="3800"/>
              </a:lnSpc>
              <a:spcBef>
                <a:spcPct val="0"/>
              </a:spcBef>
              <a:spcAft>
                <a:spcPct val="0"/>
              </a:spcAft>
              <a:buClrTx/>
              <a:buSzTx/>
              <a:buFontTx/>
              <a:buNone/>
              <a:tabLst/>
              <a:defRPr/>
            </a:pPr>
            <a:endParaRPr kumimoji="1" lang="en-US" altLang="zh-CN" sz="2200" b="1" i="0" u="none" strike="noStrike" kern="1200" cap="none" spc="0" normalizeH="0" baseline="0" noProof="0" dirty="0">
              <a:ln>
                <a:noFill/>
              </a:ln>
              <a:solidFill>
                <a:srgbClr val="A50021"/>
              </a:solidFill>
              <a:effectLst/>
              <a:uLnTx/>
              <a:uFillTx/>
              <a:latin typeface="宋体" panose="02010600030101010101" pitchFamily="2" charset="-122"/>
              <a:ea typeface="宋体" panose="02010600030101010101" pitchFamily="2" charset="-122"/>
              <a:cs typeface="+mn-cs"/>
            </a:endParaRPr>
          </a:p>
          <a:p>
            <a:pPr algn="ctr" eaLnBrk="1" hangingPunct="1">
              <a:lnSpc>
                <a:spcPts val="3800"/>
              </a:lnSpc>
              <a:spcBef>
                <a:spcPts val="0"/>
              </a:spcBef>
              <a:spcAft>
                <a:spcPts val="0"/>
              </a:spcAft>
            </a:pPr>
            <a:r>
              <a:rPr lang="zh-CN" altLang="zh-CN" sz="2800" b="1" dirty="0">
                <a:solidFill>
                  <a:srgbClr val="660066"/>
                </a:solidFill>
                <a:latin typeface="华文行楷" panose="02010800040101010101" pitchFamily="2" charset="-122"/>
                <a:ea typeface="华文行楷" panose="02010800040101010101" pitchFamily="2" charset="-122"/>
              </a:rPr>
              <a:t>哈工大计算学部</a:t>
            </a:r>
            <a:r>
              <a:rPr lang="en-US" altLang="zh-CN" sz="2800" b="1" dirty="0">
                <a:solidFill>
                  <a:srgbClr val="660066"/>
                </a:solidFill>
                <a:latin typeface="华文行楷" panose="02010800040101010101" pitchFamily="2" charset="-122"/>
                <a:ea typeface="华文行楷" panose="02010800040101010101" pitchFamily="2" charset="-122"/>
              </a:rPr>
              <a:t>/</a:t>
            </a:r>
            <a:endParaRPr lang="zh-CN" altLang="zh-CN" sz="2800" dirty="0"/>
          </a:p>
          <a:p>
            <a:pPr algn="ctr" eaLnBrk="1" hangingPunct="1">
              <a:lnSpc>
                <a:spcPts val="3800"/>
              </a:lnSpc>
              <a:spcBef>
                <a:spcPts val="0"/>
              </a:spcBef>
              <a:spcAft>
                <a:spcPts val="0"/>
              </a:spcAft>
            </a:pPr>
            <a:r>
              <a:rPr lang="zh-CN" altLang="zh-CN" sz="2800" b="1" dirty="0">
                <a:solidFill>
                  <a:srgbClr val="660066"/>
                </a:solidFill>
                <a:latin typeface="华文行楷" panose="02010800040101010101" pitchFamily="2" charset="-122"/>
                <a:ea typeface="华文行楷" panose="02010800040101010101" pitchFamily="2" charset="-122"/>
              </a:rPr>
              <a:t>国家示范性软件学院</a:t>
            </a:r>
            <a:endParaRPr lang="zh-CN" altLang="zh-CN" sz="2800" dirty="0"/>
          </a:p>
          <a:p>
            <a:pPr algn="ctr" eaLnBrk="1" hangingPunct="1">
              <a:lnSpc>
                <a:spcPts val="3800"/>
              </a:lnSpc>
              <a:spcBef>
                <a:spcPts val="0"/>
              </a:spcBef>
              <a:spcAft>
                <a:spcPts val="0"/>
              </a:spcAft>
            </a:pPr>
            <a:r>
              <a:rPr lang="zh-CN" altLang="zh-CN" sz="2800" b="1" dirty="0">
                <a:solidFill>
                  <a:srgbClr val="0000FF"/>
                </a:solidFill>
                <a:latin typeface="华文新魏" panose="02010800040101010101" pitchFamily="2" charset="-122"/>
                <a:ea typeface="华文新魏" panose="02010800040101010101" pitchFamily="2" charset="-122"/>
              </a:rPr>
              <a:t>软件工程教研室</a:t>
            </a:r>
            <a:endParaRPr lang="zh-CN" altLang="zh-CN" sz="2800" dirty="0"/>
          </a:p>
          <a:p>
            <a:pPr algn="ctr" eaLnBrk="1" hangingPunct="1">
              <a:lnSpc>
                <a:spcPts val="3800"/>
              </a:lnSpc>
              <a:spcBef>
                <a:spcPts val="0"/>
              </a:spcBef>
              <a:spcAft>
                <a:spcPts val="0"/>
              </a:spcAft>
            </a:pPr>
            <a:r>
              <a:rPr lang="zh-CN" altLang="zh-CN" sz="4000" b="1" dirty="0">
                <a:solidFill>
                  <a:srgbClr val="3333CC"/>
                </a:solidFill>
                <a:ea typeface="Times New Roman" panose="02020603050405020304" pitchFamily="18" charset="0"/>
              </a:rPr>
              <a:t> </a:t>
            </a:r>
            <a:r>
              <a:rPr lang="en-US" altLang="zh-CN" sz="2800" b="1" dirty="0">
                <a:solidFill>
                  <a:srgbClr val="3333CC"/>
                </a:solidFill>
                <a:ea typeface="华文行楷" panose="02010800040101010101" pitchFamily="2" charset="-122"/>
              </a:rPr>
              <a:t>2020. 09</a:t>
            </a:r>
            <a:endParaRPr lang="zh-CN" altLang="zh-CN" sz="2800" dirty="0"/>
          </a:p>
        </p:txBody>
      </p:sp>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rPr>
              <a:t>软件过程与工具</a:t>
            </a:r>
            <a:r>
              <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rPr>
              <a:t>》</a:t>
            </a:r>
            <a:br>
              <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rPr>
            </a:b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Software Process and Tools</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68820471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7282"/>
                                        </p:tgtEl>
                                        <p:attrNameLst>
                                          <p:attrName>style.visibility</p:attrName>
                                        </p:attrNameLst>
                                      </p:cBhvr>
                                      <p:to>
                                        <p:strVal val="visible"/>
                                      </p:to>
                                    </p:set>
                                    <p:animEffect transition="in" filter="blinds(horizontal)">
                                      <p:cBhvr>
                                        <p:cTn id="7" dur="3000"/>
                                        <p:tgtEl>
                                          <p:spTgt spid="97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2" grpId="0" animBg="1"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Rectangle 3"/>
          <p:cNvSpPr>
            <a:spLocks noChangeArrowheads="1"/>
          </p:cNvSpPr>
          <p:nvPr/>
        </p:nvSpPr>
        <p:spPr bwMode="auto">
          <a:xfrm>
            <a:off x="684213" y="1341438"/>
            <a:ext cx="8064500" cy="4895850"/>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00"/>
              </a:solidFill>
            </a:endParaRPr>
          </a:p>
        </p:txBody>
      </p:sp>
      <p:sp>
        <p:nvSpPr>
          <p:cNvPr id="310279" name="AutoShape 7"/>
          <p:cNvSpPr>
            <a:spLocks noChangeArrowheads="1"/>
          </p:cNvSpPr>
          <p:nvPr/>
        </p:nvSpPr>
        <p:spPr bwMode="auto">
          <a:xfrm>
            <a:off x="1331913" y="1484313"/>
            <a:ext cx="6769100" cy="4392612"/>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zh-CN" altLang="en-US" sz="2200" b="1" dirty="0">
                <a:solidFill>
                  <a:srgbClr val="000000"/>
                </a:solidFill>
                <a:ea typeface="黑体" panose="02010609060101010101" pitchFamily="49" charset="-122"/>
              </a:rPr>
              <a:t>用户界面设计理念：</a:t>
            </a:r>
            <a:r>
              <a:rPr lang="zh-CN" altLang="en-US" sz="2200" b="1" dirty="0">
                <a:solidFill>
                  <a:srgbClr val="0000CC"/>
                </a:solidFill>
                <a:ea typeface="楷体_GB2312" pitchFamily="49" charset="-122"/>
              </a:rPr>
              <a:t/>
            </a:r>
            <a:br>
              <a:rPr lang="zh-CN" altLang="en-US" sz="2200" b="1" dirty="0">
                <a:solidFill>
                  <a:srgbClr val="0000CC"/>
                </a:solidFill>
                <a:ea typeface="楷体_GB2312" pitchFamily="49" charset="-122"/>
              </a:rPr>
            </a:br>
            <a:r>
              <a:rPr lang="zh-CN" altLang="en-US" sz="2200" b="1" dirty="0">
                <a:solidFill>
                  <a:srgbClr val="0000CC"/>
                </a:solidFill>
                <a:ea typeface="楷体_GB2312" pitchFamily="49" charset="-122"/>
              </a:rPr>
              <a:t>     </a:t>
            </a:r>
            <a:r>
              <a:rPr lang="zh-CN" altLang="en-US" sz="2200" b="1" dirty="0">
                <a:solidFill>
                  <a:srgbClr val="0000CC"/>
                </a:solidFill>
              </a:rPr>
              <a:t>以用户为中心、方便用户、易用高效</a:t>
            </a:r>
          </a:p>
          <a:p>
            <a:pPr eaLnBrk="1" hangingPunct="1">
              <a:lnSpc>
                <a:spcPct val="140000"/>
              </a:lnSpc>
            </a:pPr>
            <a:endParaRPr lang="zh-CN" altLang="en-US" sz="800" b="1" dirty="0">
              <a:solidFill>
                <a:srgbClr val="0000CC"/>
              </a:solidFill>
              <a:ea typeface="楷体_GB2312" pitchFamily="49" charset="-122"/>
            </a:endParaRPr>
          </a:p>
          <a:p>
            <a:pPr eaLnBrk="1" hangingPunct="1">
              <a:lnSpc>
                <a:spcPct val="140000"/>
              </a:lnSpc>
            </a:pPr>
            <a:r>
              <a:rPr lang="zh-CN" altLang="en-US" sz="2200" b="1" dirty="0">
                <a:solidFill>
                  <a:srgbClr val="000000"/>
                </a:solidFill>
                <a:ea typeface="黑体" panose="02010609060101010101" pitchFamily="49" charset="-122"/>
              </a:rPr>
              <a:t>用户界面设计标准：</a:t>
            </a:r>
            <a:br>
              <a:rPr lang="zh-CN" altLang="en-US" sz="2200" b="1" dirty="0">
                <a:solidFill>
                  <a:srgbClr val="000000"/>
                </a:solidFill>
                <a:ea typeface="黑体" panose="02010609060101010101" pitchFamily="49" charset="-122"/>
              </a:rPr>
            </a:br>
            <a:r>
              <a:rPr lang="zh-CN" altLang="en-US" sz="2200" b="1" dirty="0" smtClean="0">
                <a:solidFill>
                  <a:srgbClr val="993300"/>
                </a:solidFill>
                <a:ea typeface="楷体_GB2312" pitchFamily="49" charset="-122"/>
              </a:rPr>
              <a:t>  （</a:t>
            </a:r>
            <a:r>
              <a:rPr lang="en-US" altLang="zh-CN" sz="2200" b="1" dirty="0" smtClean="0">
                <a:solidFill>
                  <a:srgbClr val="993300"/>
                </a:solidFill>
                <a:ea typeface="楷体_GB2312" pitchFamily="49" charset="-122"/>
              </a:rPr>
              <a:t>1</a:t>
            </a:r>
            <a:r>
              <a:rPr lang="zh-CN" altLang="en-US" sz="2200" b="1" dirty="0" smtClean="0">
                <a:solidFill>
                  <a:srgbClr val="993300"/>
                </a:solidFill>
                <a:ea typeface="楷体_GB2312" pitchFamily="49" charset="-122"/>
              </a:rPr>
              <a:t>）可</a:t>
            </a:r>
            <a:r>
              <a:rPr lang="zh-CN" altLang="en-US" sz="2200" b="1" dirty="0">
                <a:solidFill>
                  <a:srgbClr val="993300"/>
                </a:solidFill>
                <a:ea typeface="楷体_GB2312" pitchFamily="49" charset="-122"/>
              </a:rPr>
              <a:t>学性</a:t>
            </a:r>
            <a:r>
              <a:rPr lang="en-US" altLang="zh-CN" sz="2200" b="1" dirty="0">
                <a:solidFill>
                  <a:srgbClr val="993300"/>
                </a:solidFill>
                <a:ea typeface="楷体_GB2312" pitchFamily="49" charset="-122"/>
              </a:rPr>
              <a:t>:</a:t>
            </a:r>
            <a:r>
              <a:rPr lang="en-US" altLang="zh-CN" sz="2200" b="1" dirty="0">
                <a:solidFill>
                  <a:srgbClr val="0000CC"/>
                </a:solidFill>
                <a:ea typeface="楷体_GB2312" pitchFamily="49" charset="-122"/>
              </a:rPr>
              <a:t>  </a:t>
            </a:r>
            <a:r>
              <a:rPr lang="zh-CN" altLang="en-US" sz="2200" b="1" dirty="0">
                <a:solidFill>
                  <a:srgbClr val="0000CC"/>
                </a:solidFill>
                <a:latin typeface="楷体" panose="02010609060101010101" pitchFamily="49" charset="-122"/>
                <a:ea typeface="楷体" panose="02010609060101010101" pitchFamily="49" charset="-122"/>
              </a:rPr>
              <a:t>简单易学，用户能很快开始工作</a:t>
            </a:r>
          </a:p>
          <a:p>
            <a:pPr eaLnBrk="1" hangingPunct="1">
              <a:lnSpc>
                <a:spcPct val="140000"/>
              </a:lnSpc>
            </a:pPr>
            <a:r>
              <a:rPr lang="zh-CN" altLang="en-US" sz="2200" b="1" dirty="0" smtClean="0">
                <a:solidFill>
                  <a:srgbClr val="993300"/>
                </a:solidFill>
                <a:ea typeface="楷体_GB2312" pitchFamily="49" charset="-122"/>
              </a:rPr>
              <a:t>  （</a:t>
            </a:r>
            <a:r>
              <a:rPr lang="en-US" altLang="zh-CN" sz="2200" b="1" dirty="0" smtClean="0">
                <a:solidFill>
                  <a:srgbClr val="993300"/>
                </a:solidFill>
                <a:ea typeface="楷体_GB2312" pitchFamily="49" charset="-122"/>
              </a:rPr>
              <a:t>2</a:t>
            </a:r>
            <a:r>
              <a:rPr lang="zh-CN" altLang="en-US" sz="2200" b="1" dirty="0" smtClean="0">
                <a:solidFill>
                  <a:srgbClr val="993300"/>
                </a:solidFill>
                <a:ea typeface="楷体_GB2312" pitchFamily="49" charset="-122"/>
              </a:rPr>
              <a:t>）效率</a:t>
            </a:r>
            <a:r>
              <a:rPr lang="zh-CN" altLang="en-US" sz="2200" b="1" dirty="0">
                <a:solidFill>
                  <a:srgbClr val="993300"/>
                </a:solidFill>
                <a:ea typeface="楷体_GB2312" pitchFamily="49" charset="-122"/>
              </a:rPr>
              <a:t>性</a:t>
            </a:r>
            <a:r>
              <a:rPr lang="en-US" altLang="zh-CN" sz="2200" b="1" dirty="0">
                <a:solidFill>
                  <a:srgbClr val="993300"/>
                </a:solidFill>
                <a:ea typeface="楷体_GB2312" pitchFamily="49" charset="-122"/>
              </a:rPr>
              <a:t>:</a:t>
            </a:r>
            <a:r>
              <a:rPr lang="en-US" altLang="zh-CN" sz="2200" b="1" dirty="0">
                <a:solidFill>
                  <a:srgbClr val="0000CC"/>
                </a:solidFill>
                <a:ea typeface="楷体_GB2312" pitchFamily="49" charset="-122"/>
              </a:rPr>
              <a:t>  </a:t>
            </a:r>
            <a:r>
              <a:rPr lang="zh-CN" altLang="en-US" sz="2200" b="1" dirty="0">
                <a:solidFill>
                  <a:srgbClr val="0000CC"/>
                </a:solidFill>
                <a:latin typeface="楷体" panose="02010609060101010101" pitchFamily="49" charset="-122"/>
                <a:ea typeface="楷体" panose="02010609060101010101" pitchFamily="49" charset="-122"/>
              </a:rPr>
              <a:t>使用效率高，用户能高效率工作</a:t>
            </a:r>
          </a:p>
          <a:p>
            <a:pPr eaLnBrk="1" hangingPunct="1">
              <a:lnSpc>
                <a:spcPct val="140000"/>
              </a:lnSpc>
            </a:pPr>
            <a:r>
              <a:rPr lang="zh-CN" altLang="en-US" sz="2200" b="1" dirty="0" smtClean="0">
                <a:solidFill>
                  <a:srgbClr val="993300"/>
                </a:solidFill>
                <a:ea typeface="楷体_GB2312" pitchFamily="49" charset="-122"/>
              </a:rPr>
              <a:t>  （</a:t>
            </a:r>
            <a:r>
              <a:rPr lang="en-US" altLang="zh-CN" sz="2200" b="1" dirty="0" smtClean="0">
                <a:solidFill>
                  <a:srgbClr val="993300"/>
                </a:solidFill>
                <a:ea typeface="楷体_GB2312" pitchFamily="49" charset="-122"/>
              </a:rPr>
              <a:t>3</a:t>
            </a:r>
            <a:r>
              <a:rPr lang="zh-CN" altLang="en-US" sz="2200" b="1" dirty="0" smtClean="0">
                <a:solidFill>
                  <a:srgbClr val="993300"/>
                </a:solidFill>
                <a:ea typeface="楷体_GB2312" pitchFamily="49" charset="-122"/>
              </a:rPr>
              <a:t>）记忆</a:t>
            </a:r>
            <a:r>
              <a:rPr lang="zh-CN" altLang="en-US" sz="2200" b="1" dirty="0">
                <a:solidFill>
                  <a:srgbClr val="993300"/>
                </a:solidFill>
                <a:ea typeface="楷体_GB2312" pitchFamily="49" charset="-122"/>
              </a:rPr>
              <a:t>性</a:t>
            </a:r>
            <a:r>
              <a:rPr lang="en-US" altLang="zh-CN" sz="2200" b="1" dirty="0">
                <a:solidFill>
                  <a:srgbClr val="993300"/>
                </a:solidFill>
                <a:ea typeface="楷体_GB2312" pitchFamily="49" charset="-122"/>
              </a:rPr>
              <a:t>:</a:t>
            </a:r>
            <a:r>
              <a:rPr lang="en-US" altLang="zh-CN" sz="2200" b="1" dirty="0">
                <a:solidFill>
                  <a:srgbClr val="0000CC"/>
                </a:solidFill>
                <a:ea typeface="楷体_GB2312" pitchFamily="49" charset="-122"/>
              </a:rPr>
              <a:t>  </a:t>
            </a:r>
            <a:r>
              <a:rPr lang="zh-CN" altLang="en-US" sz="2200" b="1" dirty="0">
                <a:solidFill>
                  <a:srgbClr val="0000CC"/>
                </a:solidFill>
                <a:latin typeface="楷体" panose="02010609060101010101" pitchFamily="49" charset="-122"/>
                <a:ea typeface="楷体" panose="02010609060101010101" pitchFamily="49" charset="-122"/>
              </a:rPr>
              <a:t>使用方法容易记忆，减少学习时间</a:t>
            </a:r>
          </a:p>
          <a:p>
            <a:pPr eaLnBrk="1" hangingPunct="1">
              <a:lnSpc>
                <a:spcPct val="140000"/>
              </a:lnSpc>
            </a:pPr>
            <a:r>
              <a:rPr lang="zh-CN" altLang="en-US" sz="2200" b="1" dirty="0" smtClean="0">
                <a:solidFill>
                  <a:srgbClr val="993300"/>
                </a:solidFill>
                <a:ea typeface="楷体_GB2312" pitchFamily="49" charset="-122"/>
              </a:rPr>
              <a:t>  （</a:t>
            </a:r>
            <a:r>
              <a:rPr lang="en-US" altLang="zh-CN" sz="2200" b="1" dirty="0" smtClean="0">
                <a:solidFill>
                  <a:srgbClr val="993300"/>
                </a:solidFill>
                <a:ea typeface="楷体_GB2312" pitchFamily="49" charset="-122"/>
              </a:rPr>
              <a:t>4</a:t>
            </a:r>
            <a:r>
              <a:rPr lang="zh-CN" altLang="en-US" sz="2200" b="1" dirty="0" smtClean="0">
                <a:solidFill>
                  <a:srgbClr val="993300"/>
                </a:solidFill>
                <a:ea typeface="楷体_GB2312" pitchFamily="49" charset="-122"/>
              </a:rPr>
              <a:t>）容错性</a:t>
            </a:r>
            <a:r>
              <a:rPr lang="en-US" altLang="zh-CN" sz="2200" b="1" dirty="0">
                <a:solidFill>
                  <a:srgbClr val="993300"/>
                </a:solidFill>
                <a:ea typeface="楷体_GB2312" pitchFamily="49" charset="-122"/>
              </a:rPr>
              <a:t>:</a:t>
            </a:r>
            <a:r>
              <a:rPr lang="en-US" altLang="zh-CN" sz="2200" b="1" dirty="0">
                <a:solidFill>
                  <a:srgbClr val="0000CC"/>
                </a:solidFill>
                <a:ea typeface="楷体_GB2312" pitchFamily="49" charset="-122"/>
              </a:rPr>
              <a:t>  </a:t>
            </a:r>
            <a:r>
              <a:rPr lang="zh-CN" altLang="en-US" sz="2200" b="1" dirty="0">
                <a:solidFill>
                  <a:srgbClr val="0000CC"/>
                </a:solidFill>
                <a:latin typeface="楷体" panose="02010609060101010101" pitchFamily="49" charset="-122"/>
                <a:ea typeface="楷体" panose="02010609060101010101" pitchFamily="49" charset="-122"/>
              </a:rPr>
              <a:t>错误率低，避免灾难性操作错误发生</a:t>
            </a:r>
          </a:p>
          <a:p>
            <a:pPr eaLnBrk="1" hangingPunct="1">
              <a:lnSpc>
                <a:spcPct val="140000"/>
              </a:lnSpc>
            </a:pPr>
            <a:r>
              <a:rPr lang="zh-CN" altLang="en-US" sz="2200" b="1" dirty="0" smtClean="0">
                <a:solidFill>
                  <a:srgbClr val="0000CC"/>
                </a:solidFill>
                <a:ea typeface="楷体_GB2312" pitchFamily="49" charset="-122"/>
              </a:rPr>
              <a:t>  </a:t>
            </a:r>
            <a:r>
              <a:rPr lang="zh-CN" altLang="en-US" sz="2200" b="1" dirty="0" smtClean="0">
                <a:solidFill>
                  <a:srgbClr val="993300"/>
                </a:solidFill>
                <a:ea typeface="楷体_GB2312" pitchFamily="49" charset="-122"/>
              </a:rPr>
              <a:t>（</a:t>
            </a:r>
            <a:r>
              <a:rPr lang="en-US" altLang="zh-CN" sz="2200" b="1" dirty="0" smtClean="0">
                <a:solidFill>
                  <a:srgbClr val="993300"/>
                </a:solidFill>
                <a:ea typeface="楷体_GB2312" pitchFamily="49" charset="-122"/>
              </a:rPr>
              <a:t>5</a:t>
            </a:r>
            <a:r>
              <a:rPr lang="zh-CN" altLang="en-US" sz="2200" b="1" dirty="0" smtClean="0">
                <a:solidFill>
                  <a:srgbClr val="993300"/>
                </a:solidFill>
                <a:ea typeface="楷体_GB2312" pitchFamily="49" charset="-122"/>
              </a:rPr>
              <a:t>）满意</a:t>
            </a:r>
            <a:r>
              <a:rPr lang="zh-CN" altLang="en-US" sz="2200" b="1" dirty="0">
                <a:solidFill>
                  <a:srgbClr val="993300"/>
                </a:solidFill>
                <a:ea typeface="楷体_GB2312" pitchFamily="49" charset="-122"/>
              </a:rPr>
              <a:t>度</a:t>
            </a:r>
            <a:r>
              <a:rPr lang="en-US" altLang="zh-CN" sz="2200" b="1" dirty="0">
                <a:solidFill>
                  <a:srgbClr val="993300"/>
                </a:solidFill>
                <a:ea typeface="楷体_GB2312" pitchFamily="49" charset="-122"/>
              </a:rPr>
              <a:t>:</a:t>
            </a:r>
            <a:r>
              <a:rPr lang="en-US" altLang="zh-CN" sz="2200" b="1" dirty="0">
                <a:solidFill>
                  <a:srgbClr val="0000CC"/>
                </a:solidFill>
                <a:ea typeface="楷体_GB2312" pitchFamily="49" charset="-122"/>
              </a:rPr>
              <a:t>  </a:t>
            </a:r>
            <a:r>
              <a:rPr lang="zh-CN" altLang="en-US" sz="2200" b="1" dirty="0">
                <a:solidFill>
                  <a:srgbClr val="0000CC"/>
                </a:solidFill>
                <a:latin typeface="楷体" panose="02010609060101010101" pitchFamily="49" charset="-122"/>
                <a:ea typeface="楷体" panose="02010609060101010101" pitchFamily="49" charset="-122"/>
              </a:rPr>
              <a:t>用户能带着愉悦的心情去工作</a:t>
            </a:r>
          </a:p>
        </p:txBody>
      </p:sp>
      <p:sp>
        <p:nvSpPr>
          <p:cNvPr id="13321" name="Rectangle 22"/>
          <p:cNvSpPr>
            <a:spLocks noChangeArrowheads="1"/>
          </p:cNvSpPr>
          <p:nvPr/>
        </p:nvSpPr>
        <p:spPr bwMode="auto">
          <a:xfrm>
            <a:off x="1571625" y="4446588"/>
            <a:ext cx="438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000">
                <a:solidFill>
                  <a:srgbClr val="000000"/>
                </a:solidFill>
              </a:rPr>
              <a:t>　　</a:t>
            </a:r>
            <a:endParaRPr lang="zh-CN" altLang="en-US">
              <a:solidFill>
                <a:srgbClr val="000000"/>
              </a:solidFill>
            </a:endParaRPr>
          </a:p>
        </p:txBody>
      </p:sp>
      <p:sp>
        <p:nvSpPr>
          <p:cNvPr id="7"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8"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界面设计的基本概念</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2885355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0279">
                                            <p:txEl>
                                              <p:pRg st="0" end="0"/>
                                            </p:txEl>
                                          </p:spTgt>
                                        </p:tgtEl>
                                        <p:attrNameLst>
                                          <p:attrName>style.visibility</p:attrName>
                                        </p:attrNameLst>
                                      </p:cBhvr>
                                      <p:to>
                                        <p:strVal val="visible"/>
                                      </p:to>
                                    </p:set>
                                    <p:animEffect transition="in" filter="wipe(left)">
                                      <p:cBhvr>
                                        <p:cTn id="7" dur="2000"/>
                                        <p:tgtEl>
                                          <p:spTgt spid="3102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0279">
                                            <p:txEl>
                                              <p:pRg st="2" end="2"/>
                                            </p:txEl>
                                          </p:spTgt>
                                        </p:tgtEl>
                                        <p:attrNameLst>
                                          <p:attrName>style.visibility</p:attrName>
                                        </p:attrNameLst>
                                      </p:cBhvr>
                                      <p:to>
                                        <p:strVal val="visible"/>
                                      </p:to>
                                    </p:set>
                                    <p:animEffect transition="in" filter="wipe(left)">
                                      <p:cBhvr>
                                        <p:cTn id="12" dur="2000"/>
                                        <p:tgtEl>
                                          <p:spTgt spid="31027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0279">
                                            <p:txEl>
                                              <p:pRg st="3" end="3"/>
                                            </p:txEl>
                                          </p:spTgt>
                                        </p:tgtEl>
                                        <p:attrNameLst>
                                          <p:attrName>style.visibility</p:attrName>
                                        </p:attrNameLst>
                                      </p:cBhvr>
                                      <p:to>
                                        <p:strVal val="visible"/>
                                      </p:to>
                                    </p:set>
                                    <p:animEffect transition="in" filter="wipe(left)">
                                      <p:cBhvr>
                                        <p:cTn id="17" dur="2000"/>
                                        <p:tgtEl>
                                          <p:spTgt spid="310279">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0279">
                                            <p:txEl>
                                              <p:pRg st="4" end="4"/>
                                            </p:txEl>
                                          </p:spTgt>
                                        </p:tgtEl>
                                        <p:attrNameLst>
                                          <p:attrName>style.visibility</p:attrName>
                                        </p:attrNameLst>
                                      </p:cBhvr>
                                      <p:to>
                                        <p:strVal val="visible"/>
                                      </p:to>
                                    </p:set>
                                    <p:animEffect transition="in" filter="wipe(left)">
                                      <p:cBhvr>
                                        <p:cTn id="22" dur="2000"/>
                                        <p:tgtEl>
                                          <p:spTgt spid="310279">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0279">
                                            <p:txEl>
                                              <p:pRg st="5" end="5"/>
                                            </p:txEl>
                                          </p:spTgt>
                                        </p:tgtEl>
                                        <p:attrNameLst>
                                          <p:attrName>style.visibility</p:attrName>
                                        </p:attrNameLst>
                                      </p:cBhvr>
                                      <p:to>
                                        <p:strVal val="visible"/>
                                      </p:to>
                                    </p:set>
                                    <p:animEffect transition="in" filter="wipe(left)">
                                      <p:cBhvr>
                                        <p:cTn id="27" dur="2000"/>
                                        <p:tgtEl>
                                          <p:spTgt spid="310279">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10279">
                                            <p:txEl>
                                              <p:pRg st="6" end="6"/>
                                            </p:txEl>
                                          </p:spTgt>
                                        </p:tgtEl>
                                        <p:attrNameLst>
                                          <p:attrName>style.visibility</p:attrName>
                                        </p:attrNameLst>
                                      </p:cBhvr>
                                      <p:to>
                                        <p:strVal val="visible"/>
                                      </p:to>
                                    </p:set>
                                    <p:animEffect transition="in" filter="wipe(left)">
                                      <p:cBhvr>
                                        <p:cTn id="32" dur="2000"/>
                                        <p:tgtEl>
                                          <p:spTgt spid="3102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9"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ChangeArrowheads="1"/>
          </p:cNvSpPr>
          <p:nvPr/>
        </p:nvSpPr>
        <p:spPr bwMode="auto">
          <a:xfrm>
            <a:off x="684213" y="1484784"/>
            <a:ext cx="7848600" cy="5040560"/>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mn-lt"/>
            </a:endParaRPr>
          </a:p>
        </p:txBody>
      </p:sp>
      <p:sp>
        <p:nvSpPr>
          <p:cNvPr id="174083" name="AutoShape 3"/>
          <p:cNvSpPr>
            <a:spLocks noChangeArrowheads="1"/>
          </p:cNvSpPr>
          <p:nvPr/>
        </p:nvSpPr>
        <p:spPr bwMode="auto">
          <a:xfrm>
            <a:off x="827088" y="1628031"/>
            <a:ext cx="7632700" cy="4752975"/>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809625" indent="-809625">
              <a:defRPr kumimoji="1" sz="2400">
                <a:solidFill>
                  <a:schemeClr val="tx1"/>
                </a:solidFill>
                <a:latin typeface="Times New Roman" pitchFamily="18" charset="0"/>
                <a:ea typeface="宋体" pitchFamily="2" charset="-122"/>
              </a:defRPr>
            </a:lvl1pPr>
            <a:lvl2pPr marL="2424113" indent="-1352550">
              <a:defRPr kumimoji="1" sz="2400">
                <a:solidFill>
                  <a:schemeClr val="tx1"/>
                </a:solidFill>
                <a:latin typeface="Times New Roman" pitchFamily="18" charset="0"/>
                <a:ea typeface="宋体" pitchFamily="2" charset="-122"/>
              </a:defRPr>
            </a:lvl2pPr>
            <a:lvl3pPr marL="3060700" indent="-457200">
              <a:defRPr kumimoji="1" sz="2400">
                <a:solidFill>
                  <a:schemeClr val="tx1"/>
                </a:solidFill>
                <a:latin typeface="Times New Roman" pitchFamily="18" charset="0"/>
                <a:ea typeface="宋体" pitchFamily="2" charset="-122"/>
              </a:defRPr>
            </a:lvl3pPr>
            <a:lvl4pPr marL="3697288" indent="-457200">
              <a:defRPr kumimoji="1" sz="2400">
                <a:solidFill>
                  <a:schemeClr val="tx1"/>
                </a:solidFill>
                <a:latin typeface="Times New Roman" pitchFamily="18" charset="0"/>
                <a:ea typeface="宋体" pitchFamily="2" charset="-122"/>
              </a:defRPr>
            </a:lvl4pPr>
            <a:lvl5pPr marL="4333875" indent="-457200">
              <a:defRPr kumimoji="1" sz="2400">
                <a:solidFill>
                  <a:schemeClr val="tx1"/>
                </a:solidFill>
                <a:latin typeface="Times New Roman" pitchFamily="18" charset="0"/>
                <a:ea typeface="宋体" pitchFamily="2" charset="-122"/>
              </a:defRPr>
            </a:lvl5pPr>
            <a:lvl6pPr marL="4791075" indent="-457200" fontAlgn="base">
              <a:spcBef>
                <a:spcPct val="0"/>
              </a:spcBef>
              <a:spcAft>
                <a:spcPct val="0"/>
              </a:spcAft>
              <a:defRPr kumimoji="1" sz="2400">
                <a:solidFill>
                  <a:schemeClr val="tx1"/>
                </a:solidFill>
                <a:latin typeface="Times New Roman" pitchFamily="18" charset="0"/>
                <a:ea typeface="宋体" pitchFamily="2" charset="-122"/>
              </a:defRPr>
            </a:lvl6pPr>
            <a:lvl7pPr marL="5248275" indent="-457200" fontAlgn="base">
              <a:spcBef>
                <a:spcPct val="0"/>
              </a:spcBef>
              <a:spcAft>
                <a:spcPct val="0"/>
              </a:spcAft>
              <a:defRPr kumimoji="1" sz="2400">
                <a:solidFill>
                  <a:schemeClr val="tx1"/>
                </a:solidFill>
                <a:latin typeface="Times New Roman" pitchFamily="18" charset="0"/>
                <a:ea typeface="宋体" pitchFamily="2" charset="-122"/>
              </a:defRPr>
            </a:lvl7pPr>
            <a:lvl8pPr marL="5705475" indent="-457200" fontAlgn="base">
              <a:spcBef>
                <a:spcPct val="0"/>
              </a:spcBef>
              <a:spcAft>
                <a:spcPct val="0"/>
              </a:spcAft>
              <a:defRPr kumimoji="1" sz="2400">
                <a:solidFill>
                  <a:schemeClr val="tx1"/>
                </a:solidFill>
                <a:latin typeface="Times New Roman" pitchFamily="18" charset="0"/>
                <a:ea typeface="宋体" pitchFamily="2" charset="-122"/>
              </a:defRPr>
            </a:lvl8pPr>
            <a:lvl9pPr marL="61626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r>
              <a:rPr lang="zh-CN" altLang="en-US" sz="2200" b="1" dirty="0" smtClean="0">
                <a:solidFill>
                  <a:srgbClr val="003399"/>
                </a:solidFill>
                <a:latin typeface="+mn-lt"/>
                <a:ea typeface="黑体" pitchFamily="2" charset="-122"/>
              </a:rPr>
              <a:t>方法</a:t>
            </a:r>
            <a:r>
              <a:rPr lang="en-US" altLang="zh-CN" sz="2200" b="1" dirty="0" smtClean="0">
                <a:solidFill>
                  <a:srgbClr val="003399"/>
                </a:solidFill>
                <a:latin typeface="+mn-lt"/>
                <a:ea typeface="黑体" pitchFamily="2" charset="-122"/>
              </a:rPr>
              <a:t>1:</a:t>
            </a:r>
            <a:r>
              <a:rPr lang="zh-CN" altLang="en-US" sz="2200" b="1" dirty="0" smtClean="0">
                <a:effectLst>
                  <a:outerShdw blurRad="38100" dist="38100" dir="2700000" algn="tl">
                    <a:srgbClr val="C0C0C0"/>
                  </a:outerShdw>
                </a:effectLst>
                <a:latin typeface="+mn-lt"/>
                <a:ea typeface="黑体" pitchFamily="2" charset="-122"/>
              </a:rPr>
              <a:t>反馈信息明确</a:t>
            </a:r>
            <a:r>
              <a:rPr lang="zh-CN" altLang="en-US" dirty="0" smtClean="0">
                <a:latin typeface="+mn-lt"/>
              </a:rPr>
              <a:t> </a:t>
            </a:r>
            <a:endParaRPr lang="zh-CN" altLang="en-US" sz="1600" b="1" dirty="0" smtClean="0">
              <a:latin typeface="+mn-lt"/>
            </a:endParaRPr>
          </a:p>
          <a:p>
            <a:pPr eaLnBrk="1" hangingPunct="1">
              <a:defRPr/>
            </a:pPr>
            <a:r>
              <a:rPr lang="zh-CN" altLang="en-US" sz="2200" b="1" dirty="0" smtClean="0">
                <a:solidFill>
                  <a:srgbClr val="CC0000"/>
                </a:solidFill>
                <a:latin typeface="+mn-lt"/>
                <a:ea typeface="黑体" pitchFamily="2" charset="-122"/>
              </a:rPr>
              <a:t>例如</a:t>
            </a:r>
            <a:r>
              <a:rPr lang="en-US" altLang="zh-CN" sz="2200" b="1" dirty="0" smtClean="0">
                <a:solidFill>
                  <a:srgbClr val="CC0000"/>
                </a:solidFill>
                <a:latin typeface="+mn-lt"/>
                <a:ea typeface="黑体" pitchFamily="2" charset="-122"/>
              </a:rPr>
              <a:t>:</a:t>
            </a:r>
          </a:p>
          <a:p>
            <a:pPr eaLnBrk="1" hangingPunct="1">
              <a:defRPr/>
            </a:pPr>
            <a:endParaRPr lang="en-US" altLang="zh-CN" sz="2200" b="1" dirty="0" smtClean="0">
              <a:solidFill>
                <a:srgbClr val="CC0000"/>
              </a:solidFill>
              <a:latin typeface="+mn-lt"/>
              <a:ea typeface="黑体" pitchFamily="2" charset="-122"/>
            </a:endParaRPr>
          </a:p>
          <a:p>
            <a:pPr eaLnBrk="1" hangingPunct="1">
              <a:defRPr/>
            </a:pPr>
            <a:endParaRPr lang="en-US" altLang="zh-CN" sz="2200" b="1" dirty="0" smtClean="0">
              <a:solidFill>
                <a:srgbClr val="CC0000"/>
              </a:solidFill>
              <a:latin typeface="+mn-lt"/>
              <a:ea typeface="黑体" pitchFamily="2" charset="-122"/>
            </a:endParaRPr>
          </a:p>
          <a:p>
            <a:pPr eaLnBrk="1" hangingPunct="1">
              <a:defRPr/>
            </a:pPr>
            <a:endParaRPr lang="en-US" altLang="zh-CN" sz="2200" b="1" dirty="0" smtClean="0">
              <a:solidFill>
                <a:srgbClr val="CC0000"/>
              </a:solidFill>
              <a:latin typeface="+mn-lt"/>
              <a:ea typeface="黑体" pitchFamily="2" charset="-122"/>
            </a:endParaRPr>
          </a:p>
          <a:p>
            <a:pPr eaLnBrk="1" hangingPunct="1">
              <a:defRPr/>
            </a:pPr>
            <a:endParaRPr lang="en-US" altLang="zh-CN" sz="800" b="1" dirty="0" smtClean="0">
              <a:solidFill>
                <a:srgbClr val="003399"/>
              </a:solidFill>
              <a:latin typeface="+mn-lt"/>
              <a:ea typeface="黑体" pitchFamily="2" charset="-122"/>
            </a:endParaRPr>
          </a:p>
          <a:p>
            <a:pPr eaLnBrk="1" hangingPunct="1">
              <a:defRPr/>
            </a:pPr>
            <a:r>
              <a:rPr lang="zh-CN" altLang="en-US" sz="2200" b="1" dirty="0" smtClean="0">
                <a:solidFill>
                  <a:srgbClr val="003399"/>
                </a:solidFill>
                <a:latin typeface="+mn-lt"/>
                <a:ea typeface="黑体" pitchFamily="2" charset="-122"/>
              </a:rPr>
              <a:t>方法</a:t>
            </a:r>
            <a:r>
              <a:rPr lang="en-US" altLang="zh-CN" sz="2200" b="1" dirty="0" smtClean="0">
                <a:solidFill>
                  <a:srgbClr val="003399"/>
                </a:solidFill>
                <a:latin typeface="+mn-lt"/>
                <a:ea typeface="黑体" pitchFamily="2" charset="-122"/>
              </a:rPr>
              <a:t>2:</a:t>
            </a:r>
            <a:r>
              <a:rPr lang="zh-CN" altLang="en-US" sz="2200" b="1" dirty="0" smtClean="0">
                <a:effectLst>
                  <a:outerShdw blurRad="38100" dist="38100" dir="2700000" algn="tl">
                    <a:srgbClr val="C0C0C0"/>
                  </a:outerShdw>
                </a:effectLst>
                <a:latin typeface="+mn-lt"/>
                <a:ea typeface="黑体" pitchFamily="2" charset="-122"/>
              </a:rPr>
              <a:t>建设性指导原则与积极的基调</a:t>
            </a:r>
            <a:endParaRPr lang="zh-CN" altLang="en-US" sz="1600" b="1" dirty="0" smtClean="0">
              <a:latin typeface="+mn-lt"/>
            </a:endParaRPr>
          </a:p>
          <a:p>
            <a:pPr eaLnBrk="1" hangingPunct="1">
              <a:defRPr/>
            </a:pPr>
            <a:r>
              <a:rPr lang="zh-CN" altLang="en-US" sz="2000" b="1" dirty="0" smtClean="0">
                <a:solidFill>
                  <a:srgbClr val="CC0000"/>
                </a:solidFill>
                <a:latin typeface="+mn-lt"/>
                <a:ea typeface="黑体" pitchFamily="2" charset="-122"/>
              </a:rPr>
              <a:t>例如：</a:t>
            </a:r>
            <a:r>
              <a:rPr lang="zh-CN" altLang="en-US" sz="2000" b="1" dirty="0" smtClean="0">
                <a:latin typeface="+mn-lt"/>
                <a:ea typeface="楷体_GB2312" pitchFamily="49" charset="-122"/>
              </a:rPr>
              <a:t>提供的信息不是要谴责用户已经做错的事，而是要尽可</a:t>
            </a:r>
            <a:r>
              <a:rPr lang="en-US" altLang="zh-CN" sz="2000" b="1" dirty="0" smtClean="0">
                <a:latin typeface="+mn-lt"/>
                <a:ea typeface="楷体_GB2312" pitchFamily="49" charset="-122"/>
              </a:rPr>
              <a:t/>
            </a:r>
            <a:br>
              <a:rPr lang="en-US" altLang="zh-CN" sz="2000" b="1" dirty="0" smtClean="0">
                <a:latin typeface="+mn-lt"/>
                <a:ea typeface="楷体_GB2312" pitchFamily="49" charset="-122"/>
              </a:rPr>
            </a:br>
            <a:r>
              <a:rPr lang="zh-CN" altLang="en-US" sz="2000" b="1" dirty="0" smtClean="0">
                <a:latin typeface="+mn-lt"/>
                <a:ea typeface="楷体_GB2312" pitchFamily="49" charset="-122"/>
              </a:rPr>
              <a:t>能地指导用户改正错误</a:t>
            </a:r>
          </a:p>
          <a:p>
            <a:pPr eaLnBrk="1" hangingPunct="1">
              <a:defRPr/>
            </a:pPr>
            <a:r>
              <a:rPr lang="zh-CN" altLang="en-US" sz="2000" b="1" dirty="0" smtClean="0">
                <a:latin typeface="+mn-lt"/>
                <a:ea typeface="楷体_GB2312" pitchFamily="49" charset="-122"/>
              </a:rPr>
              <a:t>  </a:t>
            </a:r>
            <a:r>
              <a:rPr lang="zh-CN" altLang="en-US" sz="2000" b="1" dirty="0" smtClean="0">
                <a:solidFill>
                  <a:srgbClr val="993300"/>
                </a:solidFill>
                <a:latin typeface="+mn-lt"/>
                <a:ea typeface="黑体" pitchFamily="2" charset="-122"/>
              </a:rPr>
              <a:t>差：</a:t>
            </a:r>
            <a:r>
              <a:rPr lang="zh-CN" altLang="en-US" sz="2000" b="1" dirty="0" smtClean="0">
                <a:solidFill>
                  <a:srgbClr val="993300"/>
                </a:solidFill>
                <a:latin typeface="+mn-lt"/>
                <a:ea typeface="楷体_GB2312" pitchFamily="49" charset="-122"/>
              </a:rPr>
              <a:t>字符串严重溢出，任务已终止</a:t>
            </a:r>
          </a:p>
          <a:p>
            <a:pPr eaLnBrk="1" hangingPunct="1">
              <a:defRPr/>
            </a:pPr>
            <a:r>
              <a:rPr lang="zh-CN" altLang="en-US" sz="2000" b="1" dirty="0" smtClean="0">
                <a:solidFill>
                  <a:srgbClr val="003399"/>
                </a:solidFill>
                <a:latin typeface="+mn-lt"/>
                <a:ea typeface="楷体_GB2312" pitchFamily="49" charset="-122"/>
              </a:rPr>
              <a:t>  </a:t>
            </a:r>
            <a:r>
              <a:rPr lang="zh-CN" altLang="en-US" sz="2000" b="1" dirty="0" smtClean="0">
                <a:solidFill>
                  <a:srgbClr val="003399"/>
                </a:solidFill>
                <a:latin typeface="+mn-lt"/>
                <a:ea typeface="黑体" pitchFamily="2" charset="-122"/>
              </a:rPr>
              <a:t>好：</a:t>
            </a:r>
            <a:r>
              <a:rPr lang="zh-CN" altLang="en-US" sz="2000" b="1" dirty="0" smtClean="0">
                <a:solidFill>
                  <a:srgbClr val="003399"/>
                </a:solidFill>
                <a:latin typeface="+mn-lt"/>
                <a:ea typeface="楷体_GB2312" pitchFamily="49" charset="-122"/>
              </a:rPr>
              <a:t>字符串空间已满，请修改程序使用较短的字符串或者使用</a:t>
            </a:r>
            <a:r>
              <a:rPr lang="en-US" altLang="zh-CN" sz="2000" b="1" dirty="0" smtClean="0">
                <a:solidFill>
                  <a:srgbClr val="003399"/>
                </a:solidFill>
                <a:latin typeface="+mn-lt"/>
                <a:ea typeface="楷体_GB2312" pitchFamily="49" charset="-122"/>
              </a:rPr>
              <a:t/>
            </a:r>
            <a:br>
              <a:rPr lang="en-US" altLang="zh-CN" sz="2000" b="1" dirty="0" smtClean="0">
                <a:solidFill>
                  <a:srgbClr val="003399"/>
                </a:solidFill>
                <a:latin typeface="+mn-lt"/>
                <a:ea typeface="楷体_GB2312" pitchFamily="49" charset="-122"/>
              </a:rPr>
            </a:br>
            <a:r>
              <a:rPr lang="zh-CN" altLang="en-US" sz="2000" b="1" dirty="0" smtClean="0">
                <a:solidFill>
                  <a:srgbClr val="003399"/>
                </a:solidFill>
                <a:latin typeface="+mn-lt"/>
                <a:ea typeface="楷体_GB2312" pitchFamily="49" charset="-122"/>
              </a:rPr>
              <a:t>扩展的字符串空间</a:t>
            </a:r>
          </a:p>
          <a:p>
            <a:pPr eaLnBrk="1" hangingPunct="1">
              <a:defRPr/>
            </a:pPr>
            <a:r>
              <a:rPr lang="zh-CN" altLang="en-US" sz="2000" b="1" dirty="0" smtClean="0">
                <a:solidFill>
                  <a:srgbClr val="993300"/>
                </a:solidFill>
                <a:latin typeface="+mn-lt"/>
                <a:ea typeface="黑体" pitchFamily="2" charset="-122"/>
              </a:rPr>
              <a:t>  差：</a:t>
            </a:r>
            <a:r>
              <a:rPr lang="zh-CN" altLang="en-US" sz="2000" b="1" dirty="0" smtClean="0">
                <a:solidFill>
                  <a:srgbClr val="993300"/>
                </a:solidFill>
                <a:latin typeface="+mn-lt"/>
                <a:ea typeface="楷体_GB2312" pitchFamily="49" charset="-122"/>
              </a:rPr>
              <a:t>标识符未定义</a:t>
            </a:r>
          </a:p>
          <a:p>
            <a:pPr eaLnBrk="1" hangingPunct="1">
              <a:defRPr/>
            </a:pPr>
            <a:r>
              <a:rPr lang="zh-CN" altLang="en-US" sz="2000" b="1" dirty="0" smtClean="0">
                <a:solidFill>
                  <a:srgbClr val="003399"/>
                </a:solidFill>
                <a:latin typeface="+mn-lt"/>
                <a:ea typeface="楷体_GB2312" pitchFamily="49" charset="-122"/>
              </a:rPr>
              <a:t>  </a:t>
            </a:r>
            <a:r>
              <a:rPr lang="zh-CN" altLang="en-US" sz="2000" b="1" dirty="0" smtClean="0">
                <a:solidFill>
                  <a:srgbClr val="003399"/>
                </a:solidFill>
                <a:latin typeface="+mn-lt"/>
                <a:ea typeface="黑体" pitchFamily="2" charset="-122"/>
              </a:rPr>
              <a:t>好：</a:t>
            </a:r>
            <a:r>
              <a:rPr lang="zh-CN" altLang="en-US" sz="2000" b="1" dirty="0" smtClean="0">
                <a:solidFill>
                  <a:srgbClr val="003399"/>
                </a:solidFill>
                <a:latin typeface="+mn-lt"/>
                <a:ea typeface="楷体_GB2312" pitchFamily="49" charset="-122"/>
              </a:rPr>
              <a:t>在使用标识符之前请先声明</a:t>
            </a:r>
          </a:p>
          <a:p>
            <a:pPr eaLnBrk="1" hangingPunct="1">
              <a:defRPr/>
            </a:pPr>
            <a:r>
              <a:rPr lang="zh-CN" altLang="en-US" sz="2000" b="1" dirty="0" smtClean="0">
                <a:solidFill>
                  <a:srgbClr val="993300"/>
                </a:solidFill>
                <a:latin typeface="+mn-lt"/>
                <a:ea typeface="黑体" pitchFamily="2" charset="-122"/>
              </a:rPr>
              <a:t>  差：</a:t>
            </a:r>
            <a:r>
              <a:rPr lang="zh-CN" altLang="en-US" sz="2000" b="1" dirty="0" smtClean="0">
                <a:solidFill>
                  <a:srgbClr val="993300"/>
                </a:solidFill>
                <a:latin typeface="+mn-lt"/>
                <a:ea typeface="楷体_GB2312" pitchFamily="49" charset="-122"/>
              </a:rPr>
              <a:t>非法语句，警告</a:t>
            </a:r>
          </a:p>
          <a:p>
            <a:pPr eaLnBrk="1" hangingPunct="1">
              <a:defRPr/>
            </a:pPr>
            <a:r>
              <a:rPr lang="zh-CN" altLang="en-US" sz="2000" b="1" dirty="0" smtClean="0">
                <a:solidFill>
                  <a:srgbClr val="003399"/>
                </a:solidFill>
                <a:latin typeface="+mn-lt"/>
                <a:ea typeface="黑体" pitchFamily="2" charset="-122"/>
              </a:rPr>
              <a:t>  好：</a:t>
            </a:r>
            <a:r>
              <a:rPr lang="zh-CN" altLang="en-US" sz="2000" b="1" dirty="0" smtClean="0">
                <a:solidFill>
                  <a:srgbClr val="003399"/>
                </a:solidFill>
                <a:latin typeface="+mn-lt"/>
                <a:ea typeface="楷体_GB2312" pitchFamily="49" charset="-122"/>
              </a:rPr>
              <a:t>在函数子程序中不能使用返回语句</a:t>
            </a:r>
          </a:p>
        </p:txBody>
      </p:sp>
      <p:sp>
        <p:nvSpPr>
          <p:cNvPr id="6151" name="Line 4"/>
          <p:cNvSpPr>
            <a:spLocks noChangeShapeType="1"/>
          </p:cNvSpPr>
          <p:nvPr/>
        </p:nvSpPr>
        <p:spPr bwMode="auto">
          <a:xfrm>
            <a:off x="684213" y="3356818"/>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174085" name="AutoShape 5"/>
          <p:cNvSpPr>
            <a:spLocks noChangeArrowheads="1"/>
          </p:cNvSpPr>
          <p:nvPr/>
        </p:nvSpPr>
        <p:spPr bwMode="auto">
          <a:xfrm>
            <a:off x="683568" y="1054572"/>
            <a:ext cx="4464050" cy="430212"/>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defRPr/>
            </a:pPr>
            <a:r>
              <a:rPr lang="zh-CN" altLang="en-US" sz="2100" u="sng" dirty="0">
                <a:solidFill>
                  <a:srgbClr val="CC0000"/>
                </a:solidFill>
                <a:latin typeface="+mn-lt"/>
                <a:ea typeface="黑体" pitchFamily="2" charset="-122"/>
              </a:rPr>
              <a:t>信息反馈的内容及方法</a:t>
            </a:r>
          </a:p>
        </p:txBody>
      </p:sp>
      <p:sp>
        <p:nvSpPr>
          <p:cNvPr id="6154" name="Rectangle 10"/>
          <p:cNvSpPr>
            <a:spLocks noChangeArrowheads="1"/>
          </p:cNvSpPr>
          <p:nvPr/>
        </p:nvSpPr>
        <p:spPr bwMode="auto">
          <a:xfrm>
            <a:off x="1692275" y="1793131"/>
            <a:ext cx="2365375" cy="1368425"/>
          </a:xfrm>
          <a:prstGeom prst="rect">
            <a:avLst/>
          </a:prstGeom>
          <a:solidFill>
            <a:srgbClr val="FFFFFF">
              <a:alpha val="0"/>
            </a:srgbClr>
          </a:solidFill>
          <a:ln w="9525">
            <a:solidFill>
              <a:srgbClr val="FFFFFF"/>
            </a:solidFill>
            <a:miter lim="800000"/>
            <a:headEnd/>
            <a:tailEnd/>
          </a:ln>
        </p:spPr>
        <p:txBody>
          <a:bodyPr/>
          <a:lstStyle/>
          <a:p>
            <a:pPr algn="just" eaLnBrk="1" hangingPunct="1">
              <a:defRPr/>
            </a:pPr>
            <a:r>
              <a:rPr lang="zh-CN" altLang="en-US" sz="1800" b="1" dirty="0">
                <a:solidFill>
                  <a:srgbClr val="CC0000"/>
                </a:solidFill>
                <a:latin typeface="+mn-lt"/>
              </a:rPr>
              <a:t>差的表达方式</a:t>
            </a:r>
          </a:p>
          <a:p>
            <a:pPr algn="just" eaLnBrk="1" hangingPunct="1">
              <a:buClr>
                <a:srgbClr val="CC0000"/>
              </a:buClr>
              <a:buSzPct val="75000"/>
              <a:buFont typeface="Wingdings" pitchFamily="2" charset="2"/>
              <a:buChar char="l"/>
              <a:defRPr/>
            </a:pPr>
            <a:r>
              <a:rPr lang="zh-CN" altLang="en-US" sz="1800" b="1" dirty="0">
                <a:latin typeface="+mn-lt"/>
              </a:rPr>
              <a:t> 语法错误</a:t>
            </a:r>
          </a:p>
          <a:p>
            <a:pPr algn="just" eaLnBrk="1" hangingPunct="1">
              <a:buClr>
                <a:srgbClr val="CC0000"/>
              </a:buClr>
              <a:buSzPct val="75000"/>
              <a:buFont typeface="Wingdings" pitchFamily="2" charset="2"/>
              <a:buChar char="l"/>
              <a:defRPr/>
            </a:pPr>
            <a:r>
              <a:rPr lang="zh-CN" altLang="en-US" sz="1800" b="1" dirty="0">
                <a:latin typeface="+mn-lt"/>
              </a:rPr>
              <a:t> 非法输入</a:t>
            </a:r>
          </a:p>
          <a:p>
            <a:pPr algn="just" eaLnBrk="1" hangingPunct="1">
              <a:buClr>
                <a:srgbClr val="CC0000"/>
              </a:buClr>
              <a:buSzPct val="75000"/>
              <a:buFont typeface="Wingdings" pitchFamily="2" charset="2"/>
              <a:buChar char="l"/>
              <a:defRPr/>
            </a:pPr>
            <a:r>
              <a:rPr lang="zh-CN" altLang="en-US" sz="1800" b="1" dirty="0">
                <a:latin typeface="+mn-lt"/>
              </a:rPr>
              <a:t> 无效数据</a:t>
            </a:r>
          </a:p>
          <a:p>
            <a:pPr algn="just" eaLnBrk="1" hangingPunct="1">
              <a:buClr>
                <a:srgbClr val="CC0000"/>
              </a:buClr>
              <a:buSzPct val="75000"/>
              <a:buFont typeface="Wingdings" pitchFamily="2" charset="2"/>
              <a:buChar char="l"/>
              <a:defRPr/>
            </a:pPr>
            <a:r>
              <a:rPr lang="zh-CN" altLang="en-US" sz="1800" b="1" dirty="0">
                <a:latin typeface="+mn-lt"/>
              </a:rPr>
              <a:t> 不合理的文件名称</a:t>
            </a:r>
          </a:p>
        </p:txBody>
      </p:sp>
      <p:sp>
        <p:nvSpPr>
          <p:cNvPr id="6155" name="Rectangle 11"/>
          <p:cNvSpPr>
            <a:spLocks noChangeArrowheads="1"/>
          </p:cNvSpPr>
          <p:nvPr/>
        </p:nvSpPr>
        <p:spPr bwMode="auto">
          <a:xfrm>
            <a:off x="4572000" y="1793131"/>
            <a:ext cx="3887788" cy="1439862"/>
          </a:xfrm>
          <a:prstGeom prst="rect">
            <a:avLst/>
          </a:prstGeom>
          <a:solidFill>
            <a:srgbClr val="FFFFFF">
              <a:alpha val="0"/>
            </a:srgbClr>
          </a:solidFill>
          <a:ln w="9525">
            <a:solidFill>
              <a:srgbClr val="FFFFFF"/>
            </a:solidFill>
            <a:miter lim="800000"/>
            <a:headEnd/>
            <a:tailEnd/>
          </a:ln>
        </p:spPr>
        <p:txBody>
          <a:bodyPr/>
          <a:lstStyle/>
          <a:p>
            <a:pPr algn="just" eaLnBrk="1" hangingPunct="1">
              <a:defRPr/>
            </a:pPr>
            <a:r>
              <a:rPr lang="zh-CN" altLang="en-US" sz="1800" b="1">
                <a:solidFill>
                  <a:srgbClr val="CC0000"/>
                </a:solidFill>
                <a:latin typeface="+mn-lt"/>
              </a:rPr>
              <a:t>好的表达方式</a:t>
            </a:r>
          </a:p>
          <a:p>
            <a:pPr algn="just" eaLnBrk="1" hangingPunct="1">
              <a:buClr>
                <a:srgbClr val="CC0000"/>
              </a:buClr>
              <a:buSzPct val="75000"/>
              <a:buFont typeface="Wingdings" pitchFamily="2" charset="2"/>
              <a:buChar char="l"/>
              <a:defRPr/>
            </a:pPr>
            <a:r>
              <a:rPr lang="zh-CN" altLang="en-US" sz="1800" b="1">
                <a:latin typeface="+mn-lt"/>
              </a:rPr>
              <a:t> 左半括号不匹配</a:t>
            </a:r>
          </a:p>
          <a:p>
            <a:pPr algn="just" eaLnBrk="1" hangingPunct="1">
              <a:buClr>
                <a:srgbClr val="CC0000"/>
              </a:buClr>
              <a:buSzPct val="75000"/>
              <a:buFont typeface="Wingdings" pitchFamily="2" charset="2"/>
              <a:buChar char="l"/>
              <a:defRPr/>
            </a:pPr>
            <a:r>
              <a:rPr lang="zh-CN" altLang="en-US" sz="1800" b="1">
                <a:latin typeface="+mn-lt"/>
              </a:rPr>
              <a:t> 输入</a:t>
            </a:r>
            <a:r>
              <a:rPr lang="en-US" altLang="zh-CN" sz="1800" b="1">
                <a:latin typeface="+mn-lt"/>
              </a:rPr>
              <a:t>Send </a:t>
            </a:r>
            <a:r>
              <a:rPr lang="zh-CN" altLang="en-US" sz="1800" b="1">
                <a:latin typeface="+mn-lt"/>
              </a:rPr>
              <a:t>、</a:t>
            </a:r>
            <a:r>
              <a:rPr lang="en-US" altLang="zh-CN" sz="1800" b="1">
                <a:latin typeface="+mn-lt"/>
              </a:rPr>
              <a:t>Read</a:t>
            </a:r>
            <a:r>
              <a:rPr lang="zh-CN" altLang="en-US" sz="1800" b="1">
                <a:latin typeface="+mn-lt"/>
              </a:rPr>
              <a:t>、</a:t>
            </a:r>
            <a:r>
              <a:rPr lang="en-US" altLang="zh-CN" sz="1800" b="1">
                <a:latin typeface="+mn-lt"/>
              </a:rPr>
              <a:t>Drop</a:t>
            </a:r>
            <a:r>
              <a:rPr lang="zh-CN" altLang="en-US" sz="1800" b="1">
                <a:latin typeface="+mn-lt"/>
              </a:rPr>
              <a:t>的首字母</a:t>
            </a:r>
          </a:p>
          <a:p>
            <a:pPr algn="just" eaLnBrk="1" hangingPunct="1">
              <a:buClr>
                <a:srgbClr val="CC0000"/>
              </a:buClr>
              <a:buSzPct val="75000"/>
              <a:buFont typeface="Wingdings" pitchFamily="2" charset="2"/>
              <a:buChar char="l"/>
              <a:defRPr/>
            </a:pPr>
            <a:r>
              <a:rPr lang="zh-CN" altLang="en-US" sz="1800" b="1">
                <a:latin typeface="+mn-lt"/>
              </a:rPr>
              <a:t> 日期数值应在</a:t>
            </a:r>
            <a:r>
              <a:rPr lang="en-US" altLang="zh-CN" sz="1800" b="1">
                <a:latin typeface="+mn-lt"/>
              </a:rPr>
              <a:t>1</a:t>
            </a:r>
            <a:r>
              <a:rPr lang="zh-CN" altLang="en-US" sz="1800" b="1">
                <a:latin typeface="+mn-lt"/>
              </a:rPr>
              <a:t>到</a:t>
            </a:r>
            <a:r>
              <a:rPr lang="en-US" altLang="zh-CN" sz="1800" b="1">
                <a:latin typeface="+mn-lt"/>
              </a:rPr>
              <a:t>31</a:t>
            </a:r>
            <a:r>
              <a:rPr lang="zh-CN" altLang="en-US" sz="1800" b="1">
                <a:latin typeface="+mn-lt"/>
              </a:rPr>
              <a:t>之间</a:t>
            </a:r>
          </a:p>
          <a:p>
            <a:pPr algn="just" eaLnBrk="1" hangingPunct="1">
              <a:buClr>
                <a:srgbClr val="CC0000"/>
              </a:buClr>
              <a:buSzPct val="75000"/>
              <a:buFont typeface="Wingdings" pitchFamily="2" charset="2"/>
              <a:buChar char="l"/>
              <a:defRPr/>
            </a:pPr>
            <a:r>
              <a:rPr lang="zh-CN" altLang="en-US" sz="1800" b="1">
                <a:latin typeface="+mn-lt"/>
              </a:rPr>
              <a:t> 文件名称必须以字母开始</a:t>
            </a:r>
          </a:p>
        </p:txBody>
      </p:sp>
      <p:sp>
        <p:nvSpPr>
          <p:cNvPr id="9"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0"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系统响应</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及</a:t>
            </a:r>
            <a:r>
              <a:rPr lang="zh-CN" altLang="en-US"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信息反馈问题</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64946940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4085"/>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74083"/>
                                        </p:tgtEl>
                                        <p:attrNameLst>
                                          <p:attrName>style.visibility</p:attrName>
                                        </p:attrNameLst>
                                      </p:cBhvr>
                                      <p:to>
                                        <p:strVal val="visible"/>
                                      </p:to>
                                    </p:set>
                                    <p:animEffect transition="in" filter="wipe(up)">
                                      <p:cBhvr>
                                        <p:cTn id="10" dur="2000"/>
                                        <p:tgtEl>
                                          <p:spTgt spid="174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3" grpId="0"/>
      <p:bldP spid="17408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p:cNvSpPr>
            <a:spLocks noChangeArrowheads="1"/>
          </p:cNvSpPr>
          <p:nvPr/>
        </p:nvSpPr>
        <p:spPr bwMode="auto">
          <a:xfrm>
            <a:off x="684213" y="1557486"/>
            <a:ext cx="7848600" cy="4895850"/>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mn-lt"/>
            </a:endParaRPr>
          </a:p>
        </p:txBody>
      </p:sp>
      <p:sp>
        <p:nvSpPr>
          <p:cNvPr id="175107" name="AutoShape 3"/>
          <p:cNvSpPr>
            <a:spLocks noChangeArrowheads="1"/>
          </p:cNvSpPr>
          <p:nvPr/>
        </p:nvSpPr>
        <p:spPr bwMode="auto">
          <a:xfrm>
            <a:off x="827088" y="1628924"/>
            <a:ext cx="7705725" cy="4752975"/>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809625" indent="-809625">
              <a:defRPr kumimoji="1" sz="2400">
                <a:solidFill>
                  <a:schemeClr val="tx1"/>
                </a:solidFill>
                <a:latin typeface="Times New Roman" pitchFamily="18" charset="0"/>
                <a:ea typeface="宋体" pitchFamily="2" charset="-122"/>
              </a:defRPr>
            </a:lvl1pPr>
            <a:lvl2pPr marL="2424113" indent="-1352550">
              <a:defRPr kumimoji="1" sz="2400">
                <a:solidFill>
                  <a:schemeClr val="tx1"/>
                </a:solidFill>
                <a:latin typeface="Times New Roman" pitchFamily="18" charset="0"/>
                <a:ea typeface="宋体" pitchFamily="2" charset="-122"/>
              </a:defRPr>
            </a:lvl2pPr>
            <a:lvl3pPr marL="3060700" indent="-457200">
              <a:defRPr kumimoji="1" sz="2400">
                <a:solidFill>
                  <a:schemeClr val="tx1"/>
                </a:solidFill>
                <a:latin typeface="Times New Roman" pitchFamily="18" charset="0"/>
                <a:ea typeface="宋体" pitchFamily="2" charset="-122"/>
              </a:defRPr>
            </a:lvl3pPr>
            <a:lvl4pPr marL="3697288" indent="-457200">
              <a:defRPr kumimoji="1" sz="2400">
                <a:solidFill>
                  <a:schemeClr val="tx1"/>
                </a:solidFill>
                <a:latin typeface="Times New Roman" pitchFamily="18" charset="0"/>
                <a:ea typeface="宋体" pitchFamily="2" charset="-122"/>
              </a:defRPr>
            </a:lvl4pPr>
            <a:lvl5pPr marL="4333875" indent="-457200">
              <a:defRPr kumimoji="1" sz="2400">
                <a:solidFill>
                  <a:schemeClr val="tx1"/>
                </a:solidFill>
                <a:latin typeface="Times New Roman" pitchFamily="18" charset="0"/>
                <a:ea typeface="宋体" pitchFamily="2" charset="-122"/>
              </a:defRPr>
            </a:lvl5pPr>
            <a:lvl6pPr marL="4791075" indent="-457200" fontAlgn="base">
              <a:spcBef>
                <a:spcPct val="0"/>
              </a:spcBef>
              <a:spcAft>
                <a:spcPct val="0"/>
              </a:spcAft>
              <a:defRPr kumimoji="1" sz="2400">
                <a:solidFill>
                  <a:schemeClr val="tx1"/>
                </a:solidFill>
                <a:latin typeface="Times New Roman" pitchFamily="18" charset="0"/>
                <a:ea typeface="宋体" pitchFamily="2" charset="-122"/>
              </a:defRPr>
            </a:lvl6pPr>
            <a:lvl7pPr marL="5248275" indent="-457200" fontAlgn="base">
              <a:spcBef>
                <a:spcPct val="0"/>
              </a:spcBef>
              <a:spcAft>
                <a:spcPct val="0"/>
              </a:spcAft>
              <a:defRPr kumimoji="1" sz="2400">
                <a:solidFill>
                  <a:schemeClr val="tx1"/>
                </a:solidFill>
                <a:latin typeface="Times New Roman" pitchFamily="18" charset="0"/>
                <a:ea typeface="宋体" pitchFamily="2" charset="-122"/>
              </a:defRPr>
            </a:lvl7pPr>
            <a:lvl8pPr marL="5705475" indent="-457200" fontAlgn="base">
              <a:spcBef>
                <a:spcPct val="0"/>
              </a:spcBef>
              <a:spcAft>
                <a:spcPct val="0"/>
              </a:spcAft>
              <a:defRPr kumimoji="1" sz="2400">
                <a:solidFill>
                  <a:schemeClr val="tx1"/>
                </a:solidFill>
                <a:latin typeface="Times New Roman" pitchFamily="18" charset="0"/>
                <a:ea typeface="宋体" pitchFamily="2" charset="-122"/>
              </a:defRPr>
            </a:lvl8pPr>
            <a:lvl9pPr marL="61626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20000"/>
              </a:lnSpc>
              <a:defRPr/>
            </a:pPr>
            <a:r>
              <a:rPr lang="zh-CN" altLang="en-US" sz="2200" b="1" dirty="0" smtClean="0">
                <a:solidFill>
                  <a:srgbClr val="003399"/>
                </a:solidFill>
                <a:latin typeface="+mn-lt"/>
                <a:ea typeface="黑体" pitchFamily="2" charset="-122"/>
              </a:rPr>
              <a:t>方法</a:t>
            </a:r>
            <a:r>
              <a:rPr lang="en-US" altLang="zh-CN" sz="2200" b="1" dirty="0" smtClean="0">
                <a:solidFill>
                  <a:srgbClr val="003399"/>
                </a:solidFill>
                <a:latin typeface="+mn-lt"/>
                <a:ea typeface="黑体" pitchFamily="2" charset="-122"/>
              </a:rPr>
              <a:t>3</a:t>
            </a:r>
            <a:r>
              <a:rPr lang="zh-CN" altLang="en-US" sz="2200" b="1" dirty="0" smtClean="0">
                <a:solidFill>
                  <a:srgbClr val="003399"/>
                </a:solidFill>
                <a:latin typeface="+mn-lt"/>
                <a:ea typeface="黑体" pitchFamily="2" charset="-122"/>
              </a:rPr>
              <a:t>：</a:t>
            </a:r>
            <a:r>
              <a:rPr lang="zh-CN" altLang="en-US" sz="2200" b="1" dirty="0" smtClean="0">
                <a:effectLst>
                  <a:outerShdw blurRad="38100" dist="38100" dir="2700000" algn="tl">
                    <a:srgbClr val="C0C0C0"/>
                  </a:outerShdw>
                </a:effectLst>
                <a:latin typeface="+mn-lt"/>
                <a:ea typeface="黑体" pitchFamily="2" charset="-122"/>
              </a:rPr>
              <a:t>以用户为中心的措辞</a:t>
            </a:r>
            <a:r>
              <a:rPr lang="zh-CN" altLang="en-US" dirty="0" smtClean="0">
                <a:latin typeface="+mn-lt"/>
              </a:rPr>
              <a:t>  </a:t>
            </a:r>
            <a:endParaRPr lang="zh-CN" altLang="en-US" sz="1600" b="1" dirty="0" smtClean="0">
              <a:latin typeface="+mn-lt"/>
            </a:endParaRPr>
          </a:p>
          <a:p>
            <a:pPr eaLnBrk="1" hangingPunct="1">
              <a:lnSpc>
                <a:spcPct val="120000"/>
              </a:lnSpc>
              <a:defRPr/>
            </a:pPr>
            <a:r>
              <a:rPr lang="zh-CN" altLang="en-US" sz="2200" b="1" dirty="0" smtClean="0">
                <a:solidFill>
                  <a:srgbClr val="CC0000"/>
                </a:solidFill>
                <a:latin typeface="+mn-lt"/>
                <a:ea typeface="黑体" pitchFamily="2" charset="-122"/>
              </a:rPr>
              <a:t>例如：</a:t>
            </a:r>
            <a:endParaRPr lang="en-US" altLang="zh-CN" sz="2200" b="1" dirty="0" smtClean="0">
              <a:solidFill>
                <a:srgbClr val="CC0000"/>
              </a:solidFill>
              <a:latin typeface="+mn-lt"/>
              <a:ea typeface="黑体" pitchFamily="2" charset="-122"/>
            </a:endParaRPr>
          </a:p>
          <a:p>
            <a:pPr eaLnBrk="1" hangingPunct="1">
              <a:lnSpc>
                <a:spcPct val="120000"/>
              </a:lnSpc>
              <a:defRPr/>
            </a:pPr>
            <a:r>
              <a:rPr lang="zh-CN" altLang="zh-CN" sz="2000" b="1" dirty="0" smtClean="0">
                <a:solidFill>
                  <a:srgbClr val="993300"/>
                </a:solidFill>
                <a:latin typeface="+mn-lt"/>
                <a:ea typeface="黑体" pitchFamily="2" charset="-122"/>
              </a:rPr>
              <a:t>差：</a:t>
            </a:r>
            <a:r>
              <a:rPr lang="en-US" altLang="zh-CN" sz="2000" b="1" dirty="0" smtClean="0">
                <a:solidFill>
                  <a:srgbClr val="993300"/>
                </a:solidFill>
                <a:latin typeface="+mn-lt"/>
                <a:ea typeface="楷体_GB2312" pitchFamily="49" charset="-122"/>
              </a:rPr>
              <a:t>ENTER DATA</a:t>
            </a:r>
            <a:r>
              <a:rPr lang="zh-CN" altLang="en-US" sz="2000" b="1" dirty="0" smtClean="0">
                <a:solidFill>
                  <a:srgbClr val="993300"/>
                </a:solidFill>
                <a:latin typeface="+mn-lt"/>
                <a:ea typeface="楷体_GB2312" pitchFamily="49" charset="-122"/>
              </a:rPr>
              <a:t>含有命令口吻的表达方式在提示信息中应该避免</a:t>
            </a:r>
          </a:p>
          <a:p>
            <a:pPr eaLnBrk="1" hangingPunct="1">
              <a:lnSpc>
                <a:spcPct val="120000"/>
              </a:lnSpc>
              <a:defRPr/>
            </a:pPr>
            <a:r>
              <a:rPr lang="zh-CN" altLang="en-US" sz="2000" b="1" dirty="0" smtClean="0">
                <a:solidFill>
                  <a:srgbClr val="003399"/>
                </a:solidFill>
                <a:latin typeface="+mn-lt"/>
                <a:ea typeface="黑体" pitchFamily="2" charset="-122"/>
              </a:rPr>
              <a:t>好：</a:t>
            </a:r>
            <a:r>
              <a:rPr lang="en-US" altLang="zh-CN" sz="2000" b="1" dirty="0" smtClean="0">
                <a:solidFill>
                  <a:srgbClr val="003399"/>
                </a:solidFill>
                <a:latin typeface="+mn-lt"/>
                <a:ea typeface="楷体_GB2312" pitchFamily="49" charset="-122"/>
              </a:rPr>
              <a:t>READY FOR COMMAND” </a:t>
            </a:r>
            <a:r>
              <a:rPr lang="zh-CN" altLang="en-US" sz="2000" b="1" dirty="0" smtClean="0">
                <a:solidFill>
                  <a:srgbClr val="003399"/>
                </a:solidFill>
                <a:latin typeface="+mn-lt"/>
                <a:ea typeface="楷体_GB2312" pitchFamily="49" charset="-122"/>
              </a:rPr>
              <a:t>或仅为 ”</a:t>
            </a:r>
            <a:r>
              <a:rPr lang="en-US" altLang="zh-CN" sz="2000" b="1" dirty="0" smtClean="0">
                <a:solidFill>
                  <a:srgbClr val="003399"/>
                </a:solidFill>
                <a:latin typeface="+mn-lt"/>
                <a:ea typeface="楷体_GB2312" pitchFamily="49" charset="-122"/>
              </a:rPr>
              <a:t>READY” </a:t>
            </a:r>
            <a:r>
              <a:rPr lang="zh-CN" altLang="en-US" sz="2000" b="1" dirty="0" smtClean="0">
                <a:solidFill>
                  <a:srgbClr val="003399"/>
                </a:solidFill>
                <a:latin typeface="+mn-lt"/>
                <a:ea typeface="楷体_GB2312" pitchFamily="49" charset="-122"/>
              </a:rPr>
              <a:t>这样的用户控制语句。</a:t>
            </a:r>
            <a:endParaRPr lang="zh-CN" altLang="en-US" b="1" dirty="0" smtClean="0">
              <a:latin typeface="+mn-lt"/>
            </a:endParaRPr>
          </a:p>
          <a:p>
            <a:pPr eaLnBrk="1" hangingPunct="1">
              <a:lnSpc>
                <a:spcPct val="120000"/>
              </a:lnSpc>
              <a:defRPr/>
            </a:pPr>
            <a:endParaRPr lang="zh-CN" altLang="en-US" sz="2000" b="1" dirty="0" smtClean="0">
              <a:solidFill>
                <a:srgbClr val="003399"/>
              </a:solidFill>
              <a:latin typeface="+mn-lt"/>
              <a:ea typeface="黑体" pitchFamily="2" charset="-122"/>
            </a:endParaRPr>
          </a:p>
          <a:p>
            <a:pPr eaLnBrk="1" hangingPunct="1">
              <a:lnSpc>
                <a:spcPct val="120000"/>
              </a:lnSpc>
              <a:defRPr/>
            </a:pPr>
            <a:r>
              <a:rPr lang="zh-CN" altLang="en-US" sz="2000" b="1" dirty="0" smtClean="0">
                <a:solidFill>
                  <a:srgbClr val="993300"/>
                </a:solidFill>
                <a:latin typeface="+mn-lt"/>
                <a:ea typeface="黑体" pitchFamily="2" charset="-122"/>
              </a:rPr>
              <a:t>差：</a:t>
            </a:r>
            <a:r>
              <a:rPr lang="zh-CN" altLang="en-US" sz="2000" b="1" dirty="0" smtClean="0">
                <a:solidFill>
                  <a:srgbClr val="993300"/>
                </a:solidFill>
                <a:latin typeface="+mn-lt"/>
                <a:ea typeface="楷体_GB2312" pitchFamily="49" charset="-122"/>
              </a:rPr>
              <a:t>非法电话号码，呼叫失败，错误号为</a:t>
            </a:r>
            <a:r>
              <a:rPr lang="en-US" altLang="zh-CN" sz="2000" b="1" dirty="0" smtClean="0">
                <a:solidFill>
                  <a:srgbClr val="993300"/>
                </a:solidFill>
                <a:latin typeface="+mn-lt"/>
                <a:ea typeface="楷体_GB2312" pitchFamily="49" charset="-122"/>
              </a:rPr>
              <a:t>583-2R6.9</a:t>
            </a:r>
            <a:r>
              <a:rPr lang="zh-CN" altLang="en-US" sz="2000" b="1" dirty="0" smtClean="0">
                <a:solidFill>
                  <a:srgbClr val="993300"/>
                </a:solidFill>
                <a:latin typeface="+mn-lt"/>
                <a:ea typeface="楷体_GB2312" pitchFamily="49" charset="-122"/>
              </a:rPr>
              <a:t>。认真查阅用</a:t>
            </a:r>
          </a:p>
          <a:p>
            <a:pPr eaLnBrk="1" hangingPunct="1">
              <a:lnSpc>
                <a:spcPct val="120000"/>
              </a:lnSpc>
              <a:defRPr/>
            </a:pPr>
            <a:r>
              <a:rPr lang="zh-CN" altLang="en-US" sz="2000" b="1" dirty="0" smtClean="0">
                <a:solidFill>
                  <a:srgbClr val="993300"/>
                </a:solidFill>
                <a:latin typeface="+mn-lt"/>
                <a:ea typeface="楷体_GB2312" pitchFamily="49" charset="-122"/>
              </a:rPr>
              <a:t>         户手册。</a:t>
            </a:r>
            <a:r>
              <a:rPr lang="en-US" altLang="zh-CN" sz="2000" b="1" dirty="0" smtClean="0">
                <a:solidFill>
                  <a:srgbClr val="993300"/>
                </a:solidFill>
                <a:latin typeface="+mn-lt"/>
                <a:ea typeface="楷体_GB2312" pitchFamily="49" charset="-122"/>
              </a:rPr>
              <a:t>[</a:t>
            </a:r>
            <a:r>
              <a:rPr lang="zh-CN" altLang="en-US" sz="2000" b="1" dirty="0" smtClean="0">
                <a:solidFill>
                  <a:srgbClr val="993300"/>
                </a:solidFill>
                <a:latin typeface="+mn-lt"/>
                <a:ea typeface="楷体_GB2312" pitchFamily="49" charset="-122"/>
              </a:rPr>
              <a:t>语气粗鲁的信息</a:t>
            </a:r>
            <a:r>
              <a:rPr lang="en-US" altLang="zh-CN" sz="2000" b="1" dirty="0" smtClean="0">
                <a:solidFill>
                  <a:srgbClr val="993300"/>
                </a:solidFill>
                <a:latin typeface="+mn-lt"/>
                <a:ea typeface="楷体_GB2312" pitchFamily="49" charset="-122"/>
              </a:rPr>
              <a:t>]</a:t>
            </a:r>
          </a:p>
          <a:p>
            <a:pPr eaLnBrk="1" hangingPunct="1">
              <a:lnSpc>
                <a:spcPct val="120000"/>
              </a:lnSpc>
              <a:defRPr/>
            </a:pPr>
            <a:r>
              <a:rPr lang="zh-CN" altLang="en-US" sz="2000" b="1" dirty="0" smtClean="0">
                <a:solidFill>
                  <a:srgbClr val="003399"/>
                </a:solidFill>
                <a:latin typeface="+mn-lt"/>
                <a:ea typeface="黑体" pitchFamily="2" charset="-122"/>
              </a:rPr>
              <a:t>好：</a:t>
            </a:r>
            <a:r>
              <a:rPr lang="zh-CN" altLang="en-US" sz="2000" b="1" dirty="0" smtClean="0">
                <a:solidFill>
                  <a:srgbClr val="003399"/>
                </a:solidFill>
                <a:latin typeface="+mn-lt"/>
                <a:ea typeface="楷体_GB2312" pitchFamily="49" charset="-122"/>
              </a:rPr>
              <a:t>对不起，暂时无法为您接通。请核对号码或者参考帮助手册</a:t>
            </a:r>
          </a:p>
          <a:p>
            <a:pPr eaLnBrk="1" hangingPunct="1">
              <a:lnSpc>
                <a:spcPct val="120000"/>
              </a:lnSpc>
              <a:defRPr/>
            </a:pPr>
            <a:r>
              <a:rPr lang="zh-CN" altLang="en-US" sz="2000" b="1" dirty="0" smtClean="0">
                <a:solidFill>
                  <a:srgbClr val="003399"/>
                </a:solidFill>
                <a:latin typeface="+mn-lt"/>
                <a:ea typeface="楷体_GB2312" pitchFamily="49" charset="-122"/>
              </a:rPr>
              <a:t>        后再拨。</a:t>
            </a:r>
            <a:r>
              <a:rPr lang="en-US" altLang="zh-CN" sz="2000" b="1" dirty="0" smtClean="0">
                <a:solidFill>
                  <a:srgbClr val="003399"/>
                </a:solidFill>
                <a:latin typeface="+mn-lt"/>
                <a:ea typeface="楷体_GB2312" pitchFamily="49" charset="-122"/>
              </a:rPr>
              <a:t>[</a:t>
            </a:r>
            <a:r>
              <a:rPr lang="zh-CN" altLang="en-US" sz="2000" b="1" dirty="0" smtClean="0">
                <a:solidFill>
                  <a:srgbClr val="003399"/>
                </a:solidFill>
                <a:latin typeface="+mn-lt"/>
                <a:ea typeface="楷体_GB2312" pitchFamily="49" charset="-122"/>
              </a:rPr>
              <a:t>他们承担了过失，并且提供了建设性建议</a:t>
            </a:r>
            <a:r>
              <a:rPr lang="en-US" altLang="zh-CN" sz="2000" b="1" dirty="0" smtClean="0">
                <a:solidFill>
                  <a:srgbClr val="003399"/>
                </a:solidFill>
                <a:latin typeface="+mn-lt"/>
                <a:ea typeface="楷体_GB2312" pitchFamily="49" charset="-122"/>
              </a:rPr>
              <a:t>]</a:t>
            </a:r>
          </a:p>
          <a:p>
            <a:pPr eaLnBrk="1" hangingPunct="1">
              <a:defRPr/>
            </a:pPr>
            <a:endParaRPr lang="en-US" altLang="zh-CN" sz="2000" b="1" dirty="0" smtClean="0">
              <a:solidFill>
                <a:srgbClr val="993300"/>
              </a:solidFill>
              <a:latin typeface="+mn-lt"/>
              <a:ea typeface="楷体_GB2312" pitchFamily="49" charset="-122"/>
            </a:endParaRPr>
          </a:p>
        </p:txBody>
      </p:sp>
      <p:sp>
        <p:nvSpPr>
          <p:cNvPr id="7175" name="Line 4"/>
          <p:cNvSpPr>
            <a:spLocks noChangeShapeType="1"/>
          </p:cNvSpPr>
          <p:nvPr/>
        </p:nvSpPr>
        <p:spPr bwMode="auto">
          <a:xfrm>
            <a:off x="684213" y="3933974"/>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175109" name="AutoShape 5"/>
          <p:cNvSpPr>
            <a:spLocks noChangeArrowheads="1"/>
          </p:cNvSpPr>
          <p:nvPr/>
        </p:nvSpPr>
        <p:spPr bwMode="auto">
          <a:xfrm>
            <a:off x="683568" y="1054572"/>
            <a:ext cx="4464050" cy="430212"/>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defRPr/>
            </a:pPr>
            <a:r>
              <a:rPr lang="zh-CN" altLang="en-US" sz="2100" u="sng" dirty="0">
                <a:solidFill>
                  <a:srgbClr val="CC0000"/>
                </a:solidFill>
                <a:latin typeface="+mn-lt"/>
                <a:ea typeface="黑体" pitchFamily="2" charset="-122"/>
              </a:rPr>
              <a:t>信息反馈的内容及方法</a:t>
            </a:r>
          </a:p>
        </p:txBody>
      </p:sp>
      <p:sp>
        <p:nvSpPr>
          <p:cNvPr id="7"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8"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系统响应</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及</a:t>
            </a:r>
            <a:r>
              <a:rPr lang="zh-CN" altLang="en-US"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信息反馈问题</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38002495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5109"/>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75107"/>
                                        </p:tgtEl>
                                        <p:attrNameLst>
                                          <p:attrName>style.visibility</p:attrName>
                                        </p:attrNameLst>
                                      </p:cBhvr>
                                      <p:to>
                                        <p:strVal val="visible"/>
                                      </p:to>
                                    </p:set>
                                    <p:animEffect transition="in" filter="wipe(up)">
                                      <p:cBhvr>
                                        <p:cTn id="10" dur="2000"/>
                                        <p:tgtEl>
                                          <p:spTgt spid="175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7" grpId="0"/>
      <p:bldP spid="17510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ChangeArrowheads="1"/>
          </p:cNvSpPr>
          <p:nvPr/>
        </p:nvSpPr>
        <p:spPr bwMode="auto">
          <a:xfrm>
            <a:off x="684213" y="1557486"/>
            <a:ext cx="7848600" cy="4895850"/>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mn-lt"/>
            </a:endParaRPr>
          </a:p>
        </p:txBody>
      </p:sp>
      <p:sp>
        <p:nvSpPr>
          <p:cNvPr id="176131" name="AutoShape 3"/>
          <p:cNvSpPr>
            <a:spLocks noChangeArrowheads="1"/>
          </p:cNvSpPr>
          <p:nvPr/>
        </p:nvSpPr>
        <p:spPr bwMode="auto">
          <a:xfrm>
            <a:off x="827088" y="1628924"/>
            <a:ext cx="7632700" cy="4752975"/>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809625" indent="-809625">
              <a:defRPr kumimoji="1" sz="2400">
                <a:solidFill>
                  <a:schemeClr val="tx1"/>
                </a:solidFill>
                <a:latin typeface="Times New Roman" pitchFamily="18" charset="0"/>
                <a:ea typeface="宋体" pitchFamily="2" charset="-122"/>
              </a:defRPr>
            </a:lvl1pPr>
            <a:lvl2pPr marL="2424113" indent="-1352550">
              <a:defRPr kumimoji="1" sz="2400">
                <a:solidFill>
                  <a:schemeClr val="tx1"/>
                </a:solidFill>
                <a:latin typeface="Times New Roman" pitchFamily="18" charset="0"/>
                <a:ea typeface="宋体" pitchFamily="2" charset="-122"/>
              </a:defRPr>
            </a:lvl2pPr>
            <a:lvl3pPr marL="3060700" indent="-457200">
              <a:defRPr kumimoji="1" sz="2400">
                <a:solidFill>
                  <a:schemeClr val="tx1"/>
                </a:solidFill>
                <a:latin typeface="Times New Roman" pitchFamily="18" charset="0"/>
                <a:ea typeface="宋体" pitchFamily="2" charset="-122"/>
              </a:defRPr>
            </a:lvl3pPr>
            <a:lvl4pPr marL="3697288" indent="-457200">
              <a:defRPr kumimoji="1" sz="2400">
                <a:solidFill>
                  <a:schemeClr val="tx1"/>
                </a:solidFill>
                <a:latin typeface="Times New Roman" pitchFamily="18" charset="0"/>
                <a:ea typeface="宋体" pitchFamily="2" charset="-122"/>
              </a:defRPr>
            </a:lvl4pPr>
            <a:lvl5pPr marL="4333875" indent="-457200">
              <a:defRPr kumimoji="1" sz="2400">
                <a:solidFill>
                  <a:schemeClr val="tx1"/>
                </a:solidFill>
                <a:latin typeface="Times New Roman" pitchFamily="18" charset="0"/>
                <a:ea typeface="宋体" pitchFamily="2" charset="-122"/>
              </a:defRPr>
            </a:lvl5pPr>
            <a:lvl6pPr marL="4791075" indent="-457200" fontAlgn="base">
              <a:spcBef>
                <a:spcPct val="0"/>
              </a:spcBef>
              <a:spcAft>
                <a:spcPct val="0"/>
              </a:spcAft>
              <a:defRPr kumimoji="1" sz="2400">
                <a:solidFill>
                  <a:schemeClr val="tx1"/>
                </a:solidFill>
                <a:latin typeface="Times New Roman" pitchFamily="18" charset="0"/>
                <a:ea typeface="宋体" pitchFamily="2" charset="-122"/>
              </a:defRPr>
            </a:lvl6pPr>
            <a:lvl7pPr marL="5248275" indent="-457200" fontAlgn="base">
              <a:spcBef>
                <a:spcPct val="0"/>
              </a:spcBef>
              <a:spcAft>
                <a:spcPct val="0"/>
              </a:spcAft>
              <a:defRPr kumimoji="1" sz="2400">
                <a:solidFill>
                  <a:schemeClr val="tx1"/>
                </a:solidFill>
                <a:latin typeface="Times New Roman" pitchFamily="18" charset="0"/>
                <a:ea typeface="宋体" pitchFamily="2" charset="-122"/>
              </a:defRPr>
            </a:lvl7pPr>
            <a:lvl8pPr marL="5705475" indent="-457200" fontAlgn="base">
              <a:spcBef>
                <a:spcPct val="0"/>
              </a:spcBef>
              <a:spcAft>
                <a:spcPct val="0"/>
              </a:spcAft>
              <a:defRPr kumimoji="1" sz="2400">
                <a:solidFill>
                  <a:schemeClr val="tx1"/>
                </a:solidFill>
                <a:latin typeface="Times New Roman" pitchFamily="18" charset="0"/>
                <a:ea typeface="宋体" pitchFamily="2" charset="-122"/>
              </a:defRPr>
            </a:lvl8pPr>
            <a:lvl9pPr marL="61626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20000"/>
              </a:lnSpc>
              <a:defRPr/>
            </a:pPr>
            <a:r>
              <a:rPr lang="zh-CN" altLang="en-US" sz="2200" b="1" dirty="0" smtClean="0">
                <a:solidFill>
                  <a:srgbClr val="003399"/>
                </a:solidFill>
                <a:latin typeface="+mn-lt"/>
                <a:ea typeface="黑体" pitchFamily="2" charset="-122"/>
              </a:rPr>
              <a:t>方法</a:t>
            </a:r>
            <a:r>
              <a:rPr lang="en-US" altLang="zh-CN" sz="2200" b="1" dirty="0" smtClean="0">
                <a:solidFill>
                  <a:srgbClr val="003399"/>
                </a:solidFill>
                <a:latin typeface="+mn-lt"/>
                <a:ea typeface="黑体" pitchFamily="2" charset="-122"/>
              </a:rPr>
              <a:t>4</a:t>
            </a:r>
            <a:r>
              <a:rPr lang="zh-CN" altLang="en-US" sz="2200" b="1" dirty="0" smtClean="0">
                <a:solidFill>
                  <a:srgbClr val="003399"/>
                </a:solidFill>
                <a:latin typeface="+mn-lt"/>
                <a:ea typeface="黑体" pitchFamily="2" charset="-122"/>
              </a:rPr>
              <a:t>：</a:t>
            </a:r>
            <a:r>
              <a:rPr lang="zh-CN" altLang="en-US" sz="2200" b="1" dirty="0" smtClean="0">
                <a:effectLst>
                  <a:outerShdw blurRad="38100" dist="38100" dir="2700000" algn="tl">
                    <a:srgbClr val="C0C0C0"/>
                  </a:outerShdw>
                </a:effectLst>
                <a:latin typeface="+mn-lt"/>
                <a:ea typeface="黑体" pitchFamily="2" charset="-122"/>
              </a:rPr>
              <a:t>用非拟人化的设计</a:t>
            </a:r>
            <a:r>
              <a:rPr lang="zh-CN" altLang="en-US" dirty="0" smtClean="0">
                <a:latin typeface="+mn-lt"/>
              </a:rPr>
              <a:t>   </a:t>
            </a:r>
            <a:endParaRPr lang="zh-CN" altLang="en-US" sz="1600" b="1" dirty="0" smtClean="0">
              <a:latin typeface="+mn-lt"/>
            </a:endParaRPr>
          </a:p>
          <a:p>
            <a:pPr eaLnBrk="1" hangingPunct="1">
              <a:defRPr/>
            </a:pPr>
            <a:r>
              <a:rPr lang="zh-CN" altLang="en-US" sz="2200" b="1" dirty="0" smtClean="0">
                <a:latin typeface="+mn-lt"/>
                <a:ea typeface="楷体_GB2312" pitchFamily="49" charset="-122"/>
              </a:rPr>
              <a:t>              调查显示：拟人化的交互信息不能让人感到亲切，</a:t>
            </a:r>
            <a:r>
              <a:rPr lang="en-US" altLang="zh-CN" sz="2200" b="1" dirty="0" smtClean="0">
                <a:latin typeface="+mn-lt"/>
                <a:ea typeface="楷体_GB2312" pitchFamily="49" charset="-122"/>
              </a:rPr>
              <a:t/>
            </a:r>
            <a:br>
              <a:rPr lang="en-US" altLang="zh-CN" sz="2200" b="1" dirty="0" smtClean="0">
                <a:latin typeface="+mn-lt"/>
                <a:ea typeface="楷体_GB2312" pitchFamily="49" charset="-122"/>
              </a:rPr>
            </a:br>
            <a:r>
              <a:rPr lang="en-US" altLang="zh-CN" sz="2200" b="1" dirty="0" smtClean="0">
                <a:latin typeface="+mn-lt"/>
                <a:ea typeface="楷体_GB2312" pitchFamily="49" charset="-122"/>
              </a:rPr>
              <a:t>  </a:t>
            </a:r>
            <a:r>
              <a:rPr lang="zh-CN" altLang="en-US" sz="2200" b="1" dirty="0" smtClean="0">
                <a:latin typeface="+mn-lt"/>
                <a:ea typeface="楷体_GB2312" pitchFamily="49" charset="-122"/>
              </a:rPr>
              <a:t>反而让人感到虚伪，并不能改善交互效果</a:t>
            </a:r>
          </a:p>
          <a:p>
            <a:pPr eaLnBrk="1" hangingPunct="1">
              <a:defRPr/>
            </a:pPr>
            <a:endParaRPr lang="zh-CN" altLang="en-US" sz="2200" b="1" dirty="0" smtClean="0">
              <a:latin typeface="+mn-lt"/>
              <a:ea typeface="楷体_GB2312" pitchFamily="49" charset="-122"/>
            </a:endParaRPr>
          </a:p>
          <a:p>
            <a:pPr eaLnBrk="1" hangingPunct="1">
              <a:lnSpc>
                <a:spcPct val="120000"/>
              </a:lnSpc>
              <a:defRPr/>
            </a:pPr>
            <a:r>
              <a:rPr lang="zh-CN" altLang="en-US" sz="2200" b="1" dirty="0" smtClean="0">
                <a:solidFill>
                  <a:srgbClr val="CC0000"/>
                </a:solidFill>
                <a:latin typeface="+mn-lt"/>
                <a:ea typeface="黑体" pitchFamily="2" charset="-122"/>
              </a:rPr>
              <a:t>例如</a:t>
            </a:r>
            <a:r>
              <a:rPr lang="zh-CN" altLang="en-US" sz="2200" b="1" dirty="0">
                <a:solidFill>
                  <a:srgbClr val="CC0000"/>
                </a:solidFill>
                <a:latin typeface="+mn-lt"/>
                <a:ea typeface="黑体" pitchFamily="2" charset="-122"/>
              </a:rPr>
              <a:t>：</a:t>
            </a:r>
            <a:endParaRPr lang="en-US" altLang="zh-CN" sz="2200" b="1" dirty="0" smtClean="0">
              <a:solidFill>
                <a:srgbClr val="CC0000"/>
              </a:solidFill>
              <a:latin typeface="+mn-lt"/>
              <a:ea typeface="黑体" pitchFamily="2" charset="-122"/>
            </a:endParaRPr>
          </a:p>
          <a:p>
            <a:pPr eaLnBrk="1" hangingPunct="1">
              <a:defRPr/>
            </a:pPr>
            <a:r>
              <a:rPr lang="en-US" altLang="zh-CN" sz="2200" b="1" dirty="0" smtClean="0">
                <a:latin typeface="+mn-lt"/>
                <a:ea typeface="楷体_GB2312" pitchFamily="49" charset="-122"/>
              </a:rPr>
              <a:t>  </a:t>
            </a:r>
            <a:r>
              <a:rPr lang="zh-CN" altLang="en-US" sz="2200" b="1" dirty="0" smtClean="0">
                <a:latin typeface="+mn-lt"/>
                <a:ea typeface="楷体_GB2312" pitchFamily="49" charset="-122"/>
              </a:rPr>
              <a:t>第一人称形式：嗨，我就是计算机，我将向你提出几个</a:t>
            </a:r>
          </a:p>
          <a:p>
            <a:pPr eaLnBrk="1" hangingPunct="1">
              <a:defRPr/>
            </a:pPr>
            <a:r>
              <a:rPr lang="zh-CN" altLang="en-US" sz="2200" b="1" dirty="0" smtClean="0">
                <a:latin typeface="+mn-lt"/>
                <a:ea typeface="楷体_GB2312" pitchFamily="49" charset="-122"/>
              </a:rPr>
              <a:t>                              问题。 </a:t>
            </a:r>
          </a:p>
          <a:p>
            <a:pPr eaLnBrk="1" hangingPunct="1">
              <a:defRPr/>
            </a:pPr>
            <a:r>
              <a:rPr lang="zh-CN" altLang="en-US" sz="2200" b="1" dirty="0" smtClean="0">
                <a:latin typeface="+mn-lt"/>
                <a:ea typeface="楷体_GB2312" pitchFamily="49" charset="-122"/>
              </a:rPr>
              <a:t>  第二人称形式：你将回答几个问题，你应该</a:t>
            </a:r>
            <a:r>
              <a:rPr lang="en-US" altLang="zh-CN" sz="2200" b="1" dirty="0" smtClean="0">
                <a:latin typeface="+mn-lt"/>
                <a:ea typeface="楷体_GB2312" pitchFamily="49" charset="-122"/>
              </a:rPr>
              <a:t>……</a:t>
            </a:r>
          </a:p>
          <a:p>
            <a:pPr eaLnBrk="1" hangingPunct="1">
              <a:defRPr/>
            </a:pPr>
            <a:r>
              <a:rPr lang="en-US" altLang="zh-CN" sz="2200" b="1" dirty="0" smtClean="0">
                <a:latin typeface="+mn-lt"/>
                <a:ea typeface="楷体_GB2312" pitchFamily="49" charset="-122"/>
              </a:rPr>
              <a:t>  </a:t>
            </a:r>
            <a:r>
              <a:rPr lang="zh-CN" altLang="en-US" sz="2200" b="1" dirty="0" smtClean="0">
                <a:latin typeface="+mn-lt"/>
                <a:ea typeface="楷体_GB2312" pitchFamily="49" charset="-122"/>
              </a:rPr>
              <a:t>中性称谓形式：这是一个多选练习。</a:t>
            </a:r>
          </a:p>
        </p:txBody>
      </p:sp>
      <p:sp>
        <p:nvSpPr>
          <p:cNvPr id="8199" name="Line 4"/>
          <p:cNvSpPr>
            <a:spLocks noChangeShapeType="1"/>
          </p:cNvSpPr>
          <p:nvPr/>
        </p:nvSpPr>
        <p:spPr bwMode="auto">
          <a:xfrm>
            <a:off x="684213" y="3718074"/>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176133" name="AutoShape 5"/>
          <p:cNvSpPr>
            <a:spLocks noChangeArrowheads="1"/>
          </p:cNvSpPr>
          <p:nvPr/>
        </p:nvSpPr>
        <p:spPr bwMode="auto">
          <a:xfrm>
            <a:off x="683568" y="1054572"/>
            <a:ext cx="4464050" cy="430212"/>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defRPr/>
            </a:pPr>
            <a:r>
              <a:rPr lang="zh-CN" altLang="en-US" sz="2100" u="sng" dirty="0">
                <a:solidFill>
                  <a:srgbClr val="CC0000"/>
                </a:solidFill>
                <a:latin typeface="+mn-lt"/>
                <a:ea typeface="黑体" pitchFamily="2" charset="-122"/>
              </a:rPr>
              <a:t>信息反馈的内容及方法</a:t>
            </a:r>
          </a:p>
        </p:txBody>
      </p:sp>
      <p:sp>
        <p:nvSpPr>
          <p:cNvPr id="7"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8"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系统响应</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及</a:t>
            </a:r>
            <a:r>
              <a:rPr lang="zh-CN" altLang="en-US"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信息反馈问题</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30531128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6133"/>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76131"/>
                                        </p:tgtEl>
                                        <p:attrNameLst>
                                          <p:attrName>style.visibility</p:attrName>
                                        </p:attrNameLst>
                                      </p:cBhvr>
                                      <p:to>
                                        <p:strVal val="visible"/>
                                      </p:to>
                                    </p:set>
                                    <p:animEffect transition="in" filter="wipe(up)">
                                      <p:cBhvr>
                                        <p:cTn id="10" dur="2000"/>
                                        <p:tgtEl>
                                          <p:spTgt spid="176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1" grpId="0"/>
      <p:bldP spid="1761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用户界面设计</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6"/>
          <p:cNvSpPr txBox="1">
            <a:spLocks noChangeArrowheads="1"/>
          </p:cNvSpPr>
          <p:nvPr/>
        </p:nvSpPr>
        <p:spPr>
          <a:xfrm>
            <a:off x="1691680" y="1484313"/>
            <a:ext cx="5832647" cy="4536975"/>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zh-CN" altLang="en-US" sz="24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主要内容</a:t>
            </a:r>
            <a:endParaRPr kumimoji="0" lang="en-US" altLang="zh-CN" sz="24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1</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用户界面设计的基本概念</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2. </a:t>
            </a:r>
            <a:r>
              <a:rPr kumimoji="0" lang="zh-CN" altLang="en-US" sz="20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用户</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界面形式及设计</a:t>
            </a:r>
            <a:r>
              <a:rPr kumimoji="0" lang="zh-CN" altLang="en-US" sz="20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原则</a:t>
            </a:r>
            <a:endParaRPr kumimoji="0" lang="en-US" altLang="zh-CN" sz="20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3. </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WIMP</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用户界面</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设计</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4.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网页界面设计</a:t>
            </a: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5.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缺省</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设计</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问题</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6.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输入</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验证设计问题 </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7.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系统响应及信息反馈问题</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a:t>
            </a: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p:txBody>
      </p:sp>
    </p:spTree>
    <p:extLst>
      <p:ext uri="{BB962C8B-B14F-4D97-AF65-F5344CB8AC3E}">
        <p14:creationId xmlns:p14="http://schemas.microsoft.com/office/powerpoint/2010/main" val="1266435508"/>
      </p:ext>
    </p:extLst>
  </p:cSld>
  <p:clrMapOvr>
    <a:masterClrMapping/>
  </p:clrMapOvr>
  <p:transition spd="med">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3"/>
          <p:cNvSpPr>
            <a:spLocks noChangeArrowheads="1"/>
          </p:cNvSpPr>
          <p:nvPr/>
        </p:nvSpPr>
        <p:spPr bwMode="auto">
          <a:xfrm>
            <a:off x="2743200" y="1844824"/>
            <a:ext cx="3429000" cy="26670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7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effectLst/>
                <a:uLnTx/>
                <a:uFillTx/>
                <a:latin typeface="Times New Roman" panose="02020603050405020304" pitchFamily="18" charset="0"/>
                <a:ea typeface="宋体" panose="02010600030101010101" pitchFamily="2" charset="-122"/>
                <a:cs typeface="+mn-cs"/>
              </a:rPr>
              <a:t>（</a:t>
            </a:r>
            <a:r>
              <a:rPr kumimoji="1" lang="en-US" altLang="zh-CN" sz="2400" b="1" i="0" u="none" strike="noStrike" kern="1200" cap="none" spc="0" normalizeH="0" baseline="0" noProof="0" dirty="0" smtClean="0">
                <a:ln>
                  <a:noFill/>
                </a:ln>
                <a:effectLst/>
                <a:uLnTx/>
                <a:uFillTx/>
                <a:latin typeface="Times New Roman" panose="02020603050405020304" pitchFamily="18" charset="0"/>
                <a:ea typeface="宋体" panose="02010600030101010101" pitchFamily="2" charset="-122"/>
                <a:cs typeface="+mn-cs"/>
              </a:rPr>
              <a:t>1</a:t>
            </a:r>
            <a:r>
              <a:rPr kumimoji="1" lang="zh-CN" altLang="en-US" sz="2400" b="1" i="0" u="none" strike="noStrike" kern="1200" cap="none" spc="0" normalizeH="0" baseline="0" noProof="0" dirty="0" smtClean="0">
                <a:ln>
                  <a:noFill/>
                </a:ln>
                <a:effectLst/>
                <a:uLnTx/>
                <a:uFillTx/>
                <a:latin typeface="Times New Roman" panose="02020603050405020304" pitchFamily="18" charset="0"/>
                <a:ea typeface="宋体" panose="02010600030101010101" pitchFamily="2" charset="-122"/>
                <a:cs typeface="+mn-cs"/>
              </a:rPr>
              <a:t>）用户界面分类</a:t>
            </a:r>
          </a:p>
          <a:p>
            <a:pPr marL="0" marR="0" lvl="0" indent="0" algn="l" defTabSz="914400" rtl="0" eaLnBrk="1" fontAlgn="base" latinLnBrk="0" hangingPunct="1">
              <a:lnSpc>
                <a:spcPct val="17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en-US" altLang="zh-CN" sz="24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2</a:t>
            </a:r>
            <a:r>
              <a:rPr kumimoji="1" lang="zh-CN" altLang="en-US" sz="24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）用户界面风格</a:t>
            </a:r>
          </a:p>
          <a:p>
            <a:pPr marL="0" marR="0" lvl="0" indent="0" algn="l" defTabSz="914400" rtl="0" eaLnBrk="1" fontAlgn="base" latinLnBrk="0" hangingPunct="1">
              <a:lnSpc>
                <a:spcPct val="17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en-US" altLang="zh-CN" sz="24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3</a:t>
            </a:r>
            <a:r>
              <a:rPr kumimoji="1" lang="zh-CN" altLang="en-US" sz="24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）用户界面形式及设计原则</a:t>
            </a:r>
          </a:p>
        </p:txBody>
      </p:sp>
      <p:sp>
        <p:nvSpPr>
          <p:cNvPr id="5127" name="Rectangle 8"/>
          <p:cNvSpPr>
            <a:spLocks noChangeArrowheads="1"/>
          </p:cNvSpPr>
          <p:nvPr/>
        </p:nvSpPr>
        <p:spPr bwMode="auto">
          <a:xfrm>
            <a:off x="1331640" y="1556792"/>
            <a:ext cx="6696348" cy="3672408"/>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6"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界面形式及设计原则</a:t>
            </a: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120436087"/>
      </p:ext>
    </p:extLst>
  </p:cSld>
  <p:clrMapOvr>
    <a:masterClrMapping/>
  </p:clrMapOvr>
  <p:transition spd="med">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ChangeArrowheads="1"/>
          </p:cNvSpPr>
          <p:nvPr/>
        </p:nvSpPr>
        <p:spPr bwMode="auto">
          <a:xfrm>
            <a:off x="1371600" y="1447800"/>
            <a:ext cx="6324600" cy="7620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smtClean="0">
                <a:ln>
                  <a:noFill/>
                </a:ln>
                <a:solidFill>
                  <a:srgbClr val="660066"/>
                </a:solidFill>
                <a:effectLst/>
                <a:uLnTx/>
                <a:uFillTx/>
                <a:cs typeface="Times New Roman" panose="02020603050405020304" pitchFamily="18" charset="0"/>
              </a:rPr>
              <a:t>按照计算机发展的历程，软件用户界面可以分为三代：</a:t>
            </a:r>
            <a:endParaRPr kumimoji="1" lang="zh-CN" altLang="en-US" sz="1800" b="1" i="0" u="none" strike="noStrike" kern="1200" cap="none" spc="0" normalizeH="0" baseline="0" noProof="0" smtClean="0">
              <a:ln>
                <a:noFill/>
              </a:ln>
              <a:solidFill>
                <a:srgbClr val="000066"/>
              </a:solidFill>
              <a:effectLst/>
              <a:uLnTx/>
              <a:uFillTx/>
              <a:cs typeface="Times New Roman" panose="02020603050405020304" pitchFamily="18" charset="0"/>
            </a:endParaRPr>
          </a:p>
        </p:txBody>
      </p:sp>
      <p:sp>
        <p:nvSpPr>
          <p:cNvPr id="17412" name="Rectangle 4"/>
          <p:cNvSpPr>
            <a:spLocks noChangeArrowheads="1"/>
          </p:cNvSpPr>
          <p:nvPr/>
        </p:nvSpPr>
        <p:spPr bwMode="auto">
          <a:xfrm>
            <a:off x="1447800" y="1905000"/>
            <a:ext cx="5334000" cy="34290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80000"/>
              </a:lnSpc>
              <a:spcBef>
                <a:spcPct val="0"/>
              </a:spcBef>
              <a:spcAft>
                <a:spcPct val="0"/>
              </a:spcAft>
              <a:buClrTx/>
              <a:buSzTx/>
              <a:buFontTx/>
              <a:buNone/>
              <a:tabLst/>
              <a:defRPr/>
            </a:pPr>
            <a:r>
              <a:rPr kumimoji="1" lang="en-US" altLang="zh-CN" sz="2400" b="1" i="0" u="none" strike="noStrike" kern="1200" cap="none" spc="0" normalizeH="0" baseline="0" noProof="0" smtClean="0">
                <a:ln>
                  <a:noFill/>
                </a:ln>
                <a:solidFill>
                  <a:srgbClr val="000000"/>
                </a:solidFill>
                <a:effectLst/>
                <a:uLnTx/>
                <a:uFillTx/>
                <a:cs typeface="Times New Roman" panose="02020603050405020304" pitchFamily="18" charset="0"/>
              </a:rPr>
              <a:t>     </a:t>
            </a:r>
            <a:r>
              <a:rPr kumimoji="1" lang="zh-CN" altLang="en-US" sz="2400" b="1" i="0" u="none" strike="noStrike" kern="1200" cap="none" spc="0" normalizeH="0" baseline="0" noProof="0" smtClean="0">
                <a:ln>
                  <a:noFill/>
                </a:ln>
                <a:solidFill>
                  <a:srgbClr val="000000"/>
                </a:solidFill>
                <a:effectLst/>
                <a:uLnTx/>
                <a:uFillTx/>
                <a:ea typeface="黑体" panose="02010609060101010101" pitchFamily="49" charset="-122"/>
                <a:cs typeface="Times New Roman" panose="02020603050405020304" pitchFamily="18" charset="0"/>
              </a:rPr>
              <a:t>第一代：</a:t>
            </a:r>
            <a:r>
              <a:rPr kumimoji="1" lang="en-US" altLang="zh-CN" sz="2400" b="1" i="0" u="none" strike="noStrike" kern="1200" cap="none" spc="0" normalizeH="0" baseline="0" noProof="0" smtClean="0">
                <a:ln>
                  <a:noFill/>
                </a:ln>
                <a:solidFill>
                  <a:srgbClr val="000000"/>
                </a:solidFill>
                <a:effectLst/>
                <a:uLnTx/>
                <a:uFillTx/>
                <a:cs typeface="Times New Roman" panose="02020603050405020304" pitchFamily="18" charset="0"/>
              </a:rPr>
              <a:t>CUI</a:t>
            </a:r>
            <a:r>
              <a:rPr kumimoji="1" lang="zh-CN" altLang="en-US" sz="2400" b="1" i="0" u="none" strike="noStrike" kern="1200" cap="none" spc="0" normalizeH="0" baseline="0" noProof="0" smtClean="0">
                <a:ln>
                  <a:noFill/>
                </a:ln>
                <a:solidFill>
                  <a:srgbClr val="000000"/>
                </a:solidFill>
                <a:effectLst/>
                <a:uLnTx/>
                <a:uFillTx/>
                <a:cs typeface="Times New Roman" panose="02020603050405020304" pitchFamily="18" charset="0"/>
              </a:rPr>
              <a:t>－字符用户界面</a:t>
            </a:r>
          </a:p>
          <a:p>
            <a:pPr marL="0" marR="0" lvl="0" indent="0" algn="l" defTabSz="914400" rtl="0" eaLnBrk="1" fontAlgn="base" latinLnBrk="0" hangingPunct="1">
              <a:lnSpc>
                <a:spcPct val="180000"/>
              </a:lnSpc>
              <a:spcBef>
                <a:spcPct val="0"/>
              </a:spcBef>
              <a:spcAft>
                <a:spcPct val="0"/>
              </a:spcAft>
              <a:buClrTx/>
              <a:buSzTx/>
              <a:buFontTx/>
              <a:buNone/>
              <a:tabLst/>
              <a:defRPr/>
            </a:pPr>
            <a:r>
              <a:rPr kumimoji="1" lang="zh-CN" altLang="en-US" sz="2400" b="1" i="0" u="none" strike="noStrike" kern="1200" cap="none" spc="0" normalizeH="0" baseline="0" noProof="0" smtClean="0">
                <a:ln>
                  <a:noFill/>
                </a:ln>
                <a:solidFill>
                  <a:srgbClr val="000000"/>
                </a:solidFill>
                <a:effectLst/>
                <a:uLnTx/>
                <a:uFillTx/>
                <a:cs typeface="Times New Roman" panose="02020603050405020304" pitchFamily="18" charset="0"/>
              </a:rPr>
              <a:t>     </a:t>
            </a:r>
            <a:r>
              <a:rPr kumimoji="1" lang="zh-CN" altLang="en-US" sz="2400" b="1" i="0" u="none" strike="noStrike" kern="1200" cap="none" spc="0" normalizeH="0" baseline="0" noProof="0" smtClean="0">
                <a:ln>
                  <a:noFill/>
                </a:ln>
                <a:solidFill>
                  <a:srgbClr val="000000"/>
                </a:solidFill>
                <a:effectLst/>
                <a:uLnTx/>
                <a:uFillTx/>
                <a:ea typeface="黑体" panose="02010609060101010101" pitchFamily="49" charset="-122"/>
                <a:cs typeface="Times New Roman" panose="02020603050405020304" pitchFamily="18" charset="0"/>
              </a:rPr>
              <a:t>第二代：</a:t>
            </a:r>
            <a:r>
              <a:rPr kumimoji="1" lang="en-US" altLang="zh-CN" sz="2400" b="1" i="0" u="none" strike="noStrike" kern="1200" cap="none" spc="0" normalizeH="0" baseline="0" noProof="0" smtClean="0">
                <a:ln>
                  <a:noFill/>
                </a:ln>
                <a:solidFill>
                  <a:srgbClr val="000000"/>
                </a:solidFill>
                <a:effectLst/>
                <a:uLnTx/>
                <a:uFillTx/>
                <a:cs typeface="Times New Roman" panose="02020603050405020304" pitchFamily="18" charset="0"/>
              </a:rPr>
              <a:t>GUI</a:t>
            </a:r>
            <a:r>
              <a:rPr kumimoji="1" lang="zh-CN" altLang="en-US" sz="2400" b="1" i="0" u="none" strike="noStrike" kern="1200" cap="none" spc="0" normalizeH="0" baseline="0" noProof="0" smtClean="0">
                <a:ln>
                  <a:noFill/>
                </a:ln>
                <a:solidFill>
                  <a:srgbClr val="000000"/>
                </a:solidFill>
                <a:effectLst/>
                <a:uLnTx/>
                <a:uFillTx/>
                <a:cs typeface="Times New Roman" panose="02020603050405020304" pitchFamily="18" charset="0"/>
              </a:rPr>
              <a:t>－图形用户界面</a:t>
            </a:r>
          </a:p>
          <a:p>
            <a:pPr marL="0" marR="0" lvl="0" indent="0" algn="l" defTabSz="914400" rtl="0" eaLnBrk="1" fontAlgn="base" latinLnBrk="0" hangingPunct="1">
              <a:lnSpc>
                <a:spcPct val="180000"/>
              </a:lnSpc>
              <a:spcBef>
                <a:spcPct val="0"/>
              </a:spcBef>
              <a:spcAft>
                <a:spcPct val="0"/>
              </a:spcAft>
              <a:buClrTx/>
              <a:buSzTx/>
              <a:buFontTx/>
              <a:buNone/>
              <a:tabLst/>
              <a:defRPr/>
            </a:pPr>
            <a:r>
              <a:rPr kumimoji="1" lang="zh-CN" altLang="en-US" sz="2400" b="1" i="0" u="none" strike="noStrike" kern="1200" cap="none" spc="0" normalizeH="0" baseline="0" noProof="0" smtClean="0">
                <a:ln>
                  <a:noFill/>
                </a:ln>
                <a:solidFill>
                  <a:srgbClr val="000000"/>
                </a:solidFill>
                <a:effectLst/>
                <a:uLnTx/>
                <a:uFillTx/>
                <a:cs typeface="Times New Roman" panose="02020603050405020304" pitchFamily="18" charset="0"/>
              </a:rPr>
              <a:t>          </a:t>
            </a:r>
            <a:r>
              <a:rPr kumimoji="1" lang="zh-CN" altLang="en-US" sz="2400" b="1" i="0" u="none" strike="noStrike" kern="1200" cap="none" spc="0" normalizeH="0" baseline="0" noProof="0" smtClean="0">
                <a:ln>
                  <a:noFill/>
                </a:ln>
                <a:solidFill>
                  <a:srgbClr val="000000"/>
                </a:solidFill>
                <a:effectLst/>
                <a:uLnTx/>
                <a:uFillTx/>
                <a:ea typeface="黑体" panose="02010609060101010101" pitchFamily="49" charset="-122"/>
                <a:cs typeface="Times New Roman" panose="02020603050405020304" pitchFamily="18" charset="0"/>
              </a:rPr>
              <a:t>第三代：</a:t>
            </a:r>
            <a:r>
              <a:rPr kumimoji="1" lang="en-US" altLang="zh-CN" sz="2400" b="1" i="0" u="none" strike="noStrike" kern="1200" cap="none" spc="0" normalizeH="0" baseline="0" noProof="0" smtClean="0">
                <a:ln>
                  <a:noFill/>
                </a:ln>
                <a:solidFill>
                  <a:srgbClr val="000000"/>
                </a:solidFill>
                <a:effectLst/>
                <a:uLnTx/>
                <a:uFillTx/>
                <a:cs typeface="Times New Roman" panose="02020603050405020304" pitchFamily="18" charset="0"/>
              </a:rPr>
              <a:t>MUI</a:t>
            </a:r>
            <a:r>
              <a:rPr kumimoji="1" lang="zh-CN" altLang="en-US" sz="2400" b="1" i="0" u="none" strike="noStrike" kern="1200" cap="none" spc="0" normalizeH="0" baseline="0" noProof="0" smtClean="0">
                <a:ln>
                  <a:noFill/>
                </a:ln>
                <a:solidFill>
                  <a:srgbClr val="000000"/>
                </a:solidFill>
                <a:effectLst/>
                <a:uLnTx/>
                <a:uFillTx/>
                <a:cs typeface="Times New Roman" panose="02020603050405020304" pitchFamily="18" charset="0"/>
              </a:rPr>
              <a:t>－多通道用户界面</a:t>
            </a:r>
            <a:r>
              <a:rPr kumimoji="1" lang="zh-CN" altLang="en-US" sz="1800" b="1" i="0" u="none" strike="noStrike" kern="1200" cap="none" spc="0" normalizeH="0" baseline="0" noProof="0" smtClean="0">
                <a:ln>
                  <a:noFill/>
                </a:ln>
                <a:solidFill>
                  <a:srgbClr val="000066"/>
                </a:solidFill>
                <a:effectLst/>
                <a:uLnTx/>
                <a:uFillTx/>
                <a:cs typeface="Times New Roman" panose="02020603050405020304" pitchFamily="18" charset="0"/>
              </a:rPr>
              <a:t> </a:t>
            </a:r>
          </a:p>
          <a:p>
            <a:pPr marL="0" marR="0" lvl="0" indent="0" algn="l" defTabSz="914400" rtl="0" eaLnBrk="1" fontAlgn="base" latinLnBrk="0" hangingPunct="1">
              <a:lnSpc>
                <a:spcPct val="180000"/>
              </a:lnSpc>
              <a:spcBef>
                <a:spcPct val="0"/>
              </a:spcBef>
              <a:spcAft>
                <a:spcPct val="0"/>
              </a:spcAft>
              <a:buClrTx/>
              <a:buSzTx/>
              <a:buFontTx/>
              <a:buNone/>
              <a:tabLst/>
              <a:defRPr/>
            </a:pPr>
            <a:r>
              <a:rPr kumimoji="1" lang="zh-CN" altLang="en-US" sz="1800" b="1" i="0" u="none" strike="noStrike" kern="1200" cap="none" spc="0" normalizeH="0" baseline="0" noProof="0" smtClean="0">
                <a:ln>
                  <a:noFill/>
                </a:ln>
                <a:solidFill>
                  <a:srgbClr val="000066"/>
                </a:solidFill>
                <a:effectLst/>
                <a:uLnTx/>
                <a:uFillTx/>
                <a:cs typeface="Times New Roman" panose="02020603050405020304" pitchFamily="18" charset="0"/>
              </a:rPr>
              <a:t> </a:t>
            </a:r>
          </a:p>
        </p:txBody>
      </p:sp>
      <p:sp>
        <p:nvSpPr>
          <p:cNvPr id="6152" name="Rectangle 5"/>
          <p:cNvSpPr>
            <a:spLocks noChangeArrowheads="1"/>
          </p:cNvSpPr>
          <p:nvPr/>
        </p:nvSpPr>
        <p:spPr bwMode="auto">
          <a:xfrm>
            <a:off x="914400" y="1481138"/>
            <a:ext cx="7086600" cy="733425"/>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cs typeface="Times New Roman" panose="02020603050405020304" pitchFamily="18" charset="0"/>
            </a:endParaRPr>
          </a:p>
        </p:txBody>
      </p:sp>
      <p:sp>
        <p:nvSpPr>
          <p:cNvPr id="17415" name="Rectangle 7"/>
          <p:cNvSpPr>
            <a:spLocks noChangeArrowheads="1"/>
          </p:cNvSpPr>
          <p:nvPr/>
        </p:nvSpPr>
        <p:spPr bwMode="auto">
          <a:xfrm>
            <a:off x="2743200" y="5224463"/>
            <a:ext cx="1447800" cy="4572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80000"/>
              </a:lnSpc>
              <a:spcBef>
                <a:spcPct val="0"/>
              </a:spcBef>
              <a:spcAft>
                <a:spcPct val="0"/>
              </a:spcAft>
              <a:buClrTx/>
              <a:buSzTx/>
              <a:buFontTx/>
              <a:buNone/>
              <a:tabLst/>
              <a:defRPr/>
            </a:pPr>
            <a:r>
              <a:rPr kumimoji="1" lang="en-US" altLang="zh-CN" sz="2400" b="1" i="0" u="none" strike="noStrike" kern="1200" cap="none" spc="0" normalizeH="0" baseline="0" noProof="0" smtClean="0">
                <a:ln>
                  <a:noFill/>
                </a:ln>
                <a:solidFill>
                  <a:srgbClr val="006600"/>
                </a:solidFill>
                <a:effectLst/>
                <a:uLnTx/>
                <a:uFillTx/>
                <a:cs typeface="Times New Roman" panose="02020603050405020304" pitchFamily="18" charset="0"/>
              </a:rPr>
              <a:t>CUI</a:t>
            </a:r>
            <a:r>
              <a:rPr kumimoji="1" lang="zh-CN" altLang="en-US" sz="2400" b="1" i="0" u="none" strike="noStrike" kern="1200" cap="none" spc="0" normalizeH="0" baseline="0" noProof="0" smtClean="0">
                <a:ln>
                  <a:noFill/>
                </a:ln>
                <a:solidFill>
                  <a:srgbClr val="006600"/>
                </a:solidFill>
                <a:effectLst/>
                <a:uLnTx/>
                <a:uFillTx/>
                <a:cs typeface="Times New Roman" panose="02020603050405020304" pitchFamily="18" charset="0"/>
              </a:rPr>
              <a:t>－</a:t>
            </a:r>
          </a:p>
        </p:txBody>
      </p:sp>
      <p:sp>
        <p:nvSpPr>
          <p:cNvPr id="17416" name="Rectangle 8"/>
          <p:cNvSpPr>
            <a:spLocks noChangeArrowheads="1"/>
          </p:cNvSpPr>
          <p:nvPr/>
        </p:nvSpPr>
        <p:spPr bwMode="auto">
          <a:xfrm>
            <a:off x="4038600" y="5200650"/>
            <a:ext cx="1447800" cy="4572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80000"/>
              </a:lnSpc>
              <a:spcBef>
                <a:spcPct val="0"/>
              </a:spcBef>
              <a:spcAft>
                <a:spcPct val="0"/>
              </a:spcAft>
              <a:buClrTx/>
              <a:buSzTx/>
              <a:buFontTx/>
              <a:buNone/>
              <a:tabLst/>
              <a:defRPr/>
            </a:pPr>
            <a:r>
              <a:rPr kumimoji="1" lang="en-US" altLang="zh-CN" sz="2400" b="1" i="0" u="none" strike="noStrike" kern="1200" cap="none" spc="0" normalizeH="0" baseline="0" noProof="0" smtClean="0">
                <a:ln>
                  <a:noFill/>
                </a:ln>
                <a:solidFill>
                  <a:srgbClr val="006600"/>
                </a:solidFill>
                <a:effectLst/>
                <a:uLnTx/>
                <a:uFillTx/>
                <a:cs typeface="Times New Roman" panose="02020603050405020304" pitchFamily="18" charset="0"/>
              </a:rPr>
              <a:t>GUI </a:t>
            </a:r>
            <a:r>
              <a:rPr kumimoji="1" lang="zh-CN" altLang="en-US" sz="2400" b="1" i="0" u="none" strike="noStrike" kern="1200" cap="none" spc="0" normalizeH="0" baseline="0" noProof="0" smtClean="0">
                <a:ln>
                  <a:noFill/>
                </a:ln>
                <a:solidFill>
                  <a:srgbClr val="006600"/>
                </a:solidFill>
                <a:effectLst/>
                <a:uLnTx/>
                <a:uFillTx/>
                <a:cs typeface="Times New Roman" panose="02020603050405020304" pitchFamily="18" charset="0"/>
              </a:rPr>
              <a:t>－</a:t>
            </a:r>
          </a:p>
        </p:txBody>
      </p:sp>
      <p:sp>
        <p:nvSpPr>
          <p:cNvPr id="17417" name="Rectangle 9"/>
          <p:cNvSpPr>
            <a:spLocks noChangeArrowheads="1"/>
          </p:cNvSpPr>
          <p:nvPr/>
        </p:nvSpPr>
        <p:spPr bwMode="auto">
          <a:xfrm>
            <a:off x="5486400" y="5181600"/>
            <a:ext cx="914400" cy="4572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80000"/>
              </a:lnSpc>
              <a:spcBef>
                <a:spcPct val="0"/>
              </a:spcBef>
              <a:spcAft>
                <a:spcPct val="0"/>
              </a:spcAft>
              <a:buClrTx/>
              <a:buSzTx/>
              <a:buFontTx/>
              <a:buNone/>
              <a:tabLst/>
              <a:defRPr/>
            </a:pPr>
            <a:r>
              <a:rPr kumimoji="1" lang="en-US" altLang="zh-CN" sz="2400" b="1" i="0" u="none" strike="noStrike" kern="1200" cap="none" spc="0" normalizeH="0" baseline="0" noProof="0" smtClean="0">
                <a:ln>
                  <a:noFill/>
                </a:ln>
                <a:solidFill>
                  <a:srgbClr val="006600"/>
                </a:solidFill>
                <a:effectLst/>
                <a:uLnTx/>
                <a:uFillTx/>
                <a:cs typeface="Times New Roman" panose="02020603050405020304" pitchFamily="18" charset="0"/>
              </a:rPr>
              <a:t>MUI</a:t>
            </a:r>
          </a:p>
        </p:txBody>
      </p:sp>
      <p:sp>
        <p:nvSpPr>
          <p:cNvPr id="17418" name="Rectangle 10"/>
          <p:cNvSpPr>
            <a:spLocks noChangeArrowheads="1"/>
          </p:cNvSpPr>
          <p:nvPr/>
        </p:nvSpPr>
        <p:spPr bwMode="auto">
          <a:xfrm>
            <a:off x="7010400" y="5257800"/>
            <a:ext cx="838200" cy="4572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80000"/>
              </a:lnSpc>
              <a:spcBef>
                <a:spcPct val="0"/>
              </a:spcBef>
              <a:spcAft>
                <a:spcPct val="0"/>
              </a:spcAft>
              <a:buClrTx/>
              <a:buSzTx/>
              <a:buFontTx/>
              <a:buNone/>
              <a:tabLst/>
              <a:defRPr/>
            </a:pPr>
            <a:r>
              <a:rPr kumimoji="1" lang="en-US" altLang="zh-CN" sz="2400" b="1" i="0" u="none" strike="noStrike" kern="1200" cap="none" spc="0" normalizeH="0" baseline="0" noProof="0" smtClean="0">
                <a:ln>
                  <a:noFill/>
                </a:ln>
                <a:solidFill>
                  <a:srgbClr val="FFFFFF"/>
                </a:solidFill>
                <a:effectLst/>
                <a:uLnTx/>
                <a:uFillTx/>
                <a:cs typeface="Times New Roman" panose="02020603050405020304" pitchFamily="18" charset="0"/>
              </a:rPr>
              <a:t>fff</a:t>
            </a:r>
          </a:p>
        </p:txBody>
      </p:sp>
      <p:sp>
        <p:nvSpPr>
          <p:cNvPr id="10"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1"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用户界面分类</a:t>
            </a:r>
            <a:endPar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43110758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wipe(left)">
                                      <p:cBhvr>
                                        <p:cTn id="7" dur="500"/>
                                        <p:tgtEl>
                                          <p:spTgt spid="174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412">
                                            <p:txEl>
                                              <p:pRg st="0" end="0"/>
                                            </p:txEl>
                                          </p:spTgt>
                                        </p:tgtEl>
                                        <p:attrNameLst>
                                          <p:attrName>style.visibility</p:attrName>
                                        </p:attrNameLst>
                                      </p:cBhvr>
                                      <p:to>
                                        <p:strVal val="visible"/>
                                      </p:to>
                                    </p:set>
                                    <p:animEffect transition="in" filter="wipe(left)">
                                      <p:cBhvr>
                                        <p:cTn id="12" dur="500"/>
                                        <p:tgtEl>
                                          <p:spTgt spid="17412">
                                            <p:txEl>
                                              <p:pRg st="0" end="0"/>
                                            </p:txEl>
                                          </p:spTgt>
                                        </p:tgtEl>
                                      </p:cBhvr>
                                    </p:animEffect>
                                  </p:childTnLst>
                                  <p:subTnLst>
                                    <p:animClr clrSpc="rgb" dir="cw">
                                      <p:cBhvr override="childStyle">
                                        <p:cTn dur="1" fill="hold" display="0" masterRel="nextClick" afterEffect="1"/>
                                        <p:tgtEl>
                                          <p:spTgt spid="17412">
                                            <p:txEl>
                                              <p:pRg st="0" end="0"/>
                                            </p:txEl>
                                          </p:spTgt>
                                        </p:tgtEl>
                                        <p:attrNameLst>
                                          <p:attrName>ppt_c</p:attrName>
                                        </p:attrNameLst>
                                      </p:cBhvr>
                                      <p:to>
                                        <a:srgbClr val="CC0000"/>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412">
                                            <p:txEl>
                                              <p:pRg st="1" end="1"/>
                                            </p:txEl>
                                          </p:spTgt>
                                        </p:tgtEl>
                                        <p:attrNameLst>
                                          <p:attrName>style.visibility</p:attrName>
                                        </p:attrNameLst>
                                      </p:cBhvr>
                                      <p:to>
                                        <p:strVal val="visible"/>
                                      </p:to>
                                    </p:set>
                                    <p:animEffect transition="in" filter="wipe(left)">
                                      <p:cBhvr>
                                        <p:cTn id="17" dur="500"/>
                                        <p:tgtEl>
                                          <p:spTgt spid="17412">
                                            <p:txEl>
                                              <p:pRg st="1" end="1"/>
                                            </p:txEl>
                                          </p:spTgt>
                                        </p:tgtEl>
                                      </p:cBhvr>
                                    </p:animEffect>
                                  </p:childTnLst>
                                  <p:subTnLst>
                                    <p:animClr clrSpc="rgb" dir="cw">
                                      <p:cBhvr override="childStyle">
                                        <p:cTn dur="1" fill="hold" display="0" masterRel="nextClick" afterEffect="1"/>
                                        <p:tgtEl>
                                          <p:spTgt spid="17412">
                                            <p:txEl>
                                              <p:pRg st="1" end="1"/>
                                            </p:txEl>
                                          </p:spTgt>
                                        </p:tgtEl>
                                        <p:attrNameLst>
                                          <p:attrName>ppt_c</p:attrName>
                                        </p:attrNameLst>
                                      </p:cBhvr>
                                      <p:to>
                                        <a:srgbClr val="CC0000"/>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412">
                                            <p:txEl>
                                              <p:pRg st="2" end="2"/>
                                            </p:txEl>
                                          </p:spTgt>
                                        </p:tgtEl>
                                        <p:attrNameLst>
                                          <p:attrName>style.visibility</p:attrName>
                                        </p:attrNameLst>
                                      </p:cBhvr>
                                      <p:to>
                                        <p:strVal val="visible"/>
                                      </p:to>
                                    </p:set>
                                    <p:animEffect transition="in" filter="wipe(left)">
                                      <p:cBhvr>
                                        <p:cTn id="22" dur="500"/>
                                        <p:tgtEl>
                                          <p:spTgt spid="17412">
                                            <p:txEl>
                                              <p:pRg st="2" end="2"/>
                                            </p:txEl>
                                          </p:spTgt>
                                        </p:tgtEl>
                                      </p:cBhvr>
                                    </p:animEffect>
                                  </p:childTnLst>
                                  <p:subTnLst>
                                    <p:animClr clrSpc="rgb" dir="cw">
                                      <p:cBhvr override="childStyle">
                                        <p:cTn dur="1" fill="hold" display="0" masterRel="nextClick" afterEffect="1"/>
                                        <p:tgtEl>
                                          <p:spTgt spid="17412">
                                            <p:txEl>
                                              <p:pRg st="2" end="2"/>
                                            </p:txEl>
                                          </p:spTgt>
                                        </p:tgtEl>
                                        <p:attrNameLst>
                                          <p:attrName>ppt_c</p:attrName>
                                        </p:attrNameLst>
                                      </p:cBhvr>
                                      <p:to>
                                        <a:srgbClr val="CC0000"/>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412">
                                            <p:txEl>
                                              <p:pRg st="3" end="3"/>
                                            </p:txEl>
                                          </p:spTgt>
                                        </p:tgtEl>
                                        <p:attrNameLst>
                                          <p:attrName>style.visibility</p:attrName>
                                        </p:attrNameLst>
                                      </p:cBhvr>
                                      <p:to>
                                        <p:strVal val="visible"/>
                                      </p:to>
                                    </p:set>
                                    <p:animEffect transition="in" filter="wipe(left)">
                                      <p:cBhvr>
                                        <p:cTn id="27" dur="500"/>
                                        <p:tgtEl>
                                          <p:spTgt spid="17412">
                                            <p:txEl>
                                              <p:pRg st="3" end="3"/>
                                            </p:txEl>
                                          </p:spTgt>
                                        </p:tgtEl>
                                      </p:cBhvr>
                                    </p:animEffect>
                                  </p:childTnLst>
                                  <p:subTnLst>
                                    <p:animClr clrSpc="rgb" dir="cw">
                                      <p:cBhvr override="childStyle">
                                        <p:cTn dur="1" fill="hold" display="0" masterRel="nextClick" afterEffect="1"/>
                                        <p:tgtEl>
                                          <p:spTgt spid="17412">
                                            <p:txEl>
                                              <p:pRg st="3" end="3"/>
                                            </p:txEl>
                                          </p:spTgt>
                                        </p:tgtEl>
                                        <p:attrNameLst>
                                          <p:attrName>ppt_c</p:attrName>
                                        </p:attrNameLst>
                                      </p:cBhvr>
                                      <p:to>
                                        <a:srgbClr val="CC0000"/>
                                      </p:to>
                                    </p:animClr>
                                  </p:subTnLst>
                                </p:cTn>
                              </p:par>
                            </p:childTnLst>
                          </p:cTn>
                        </p:par>
                        <p:par>
                          <p:cTn id="28" fill="hold" nodeType="afterGroup">
                            <p:stCondLst>
                              <p:cond delay="500"/>
                            </p:stCondLst>
                            <p:childTnLst>
                              <p:par>
                                <p:cTn id="29" presetID="12" presetClass="entr" presetSubtype="8" fill="hold" grpId="0" nodeType="afterEffect">
                                  <p:stCondLst>
                                    <p:cond delay="0"/>
                                  </p:stCondLst>
                                  <p:childTnLst>
                                    <p:set>
                                      <p:cBhvr>
                                        <p:cTn id="30" dur="1" fill="hold">
                                          <p:stCondLst>
                                            <p:cond delay="0"/>
                                          </p:stCondLst>
                                        </p:cTn>
                                        <p:tgtEl>
                                          <p:spTgt spid="17415"/>
                                        </p:tgtEl>
                                        <p:attrNameLst>
                                          <p:attrName>style.visibility</p:attrName>
                                        </p:attrNameLst>
                                      </p:cBhvr>
                                      <p:to>
                                        <p:strVal val="visible"/>
                                      </p:to>
                                    </p:set>
                                    <p:animEffect transition="in" filter="slide(fromLeft)">
                                      <p:cBhvr>
                                        <p:cTn id="31" dur="500"/>
                                        <p:tgtEl>
                                          <p:spTgt spid="17415"/>
                                        </p:tgtEl>
                                      </p:cBhvr>
                                    </p:animEffect>
                                  </p:childTnLst>
                                  <p:subTnLst>
                                    <p:animClr clrSpc="rgb" dir="cw">
                                      <p:cBhvr override="childStyle">
                                        <p:cTn dur="1" fill="hold" display="0" masterRel="nextClick" afterEffect="1"/>
                                        <p:tgtEl>
                                          <p:spTgt spid="17415"/>
                                        </p:tgtEl>
                                        <p:attrNameLst>
                                          <p:attrName>ppt_c</p:attrName>
                                        </p:attrNameLst>
                                      </p:cBhvr>
                                      <p:to>
                                        <a:srgbClr val="CC0000"/>
                                      </p:to>
                                    </p:animClr>
                                  </p:subTnLst>
                                </p:cTn>
                              </p:par>
                            </p:childTnLst>
                          </p:cTn>
                        </p:par>
                        <p:par>
                          <p:cTn id="32" fill="hold" nodeType="afterGroup">
                            <p:stCondLst>
                              <p:cond delay="1000"/>
                            </p:stCondLst>
                            <p:childTnLst>
                              <p:par>
                                <p:cTn id="33" presetID="12" presetClass="entr" presetSubtype="8" fill="hold" grpId="0" nodeType="afterEffect">
                                  <p:stCondLst>
                                    <p:cond delay="0"/>
                                  </p:stCondLst>
                                  <p:childTnLst>
                                    <p:set>
                                      <p:cBhvr>
                                        <p:cTn id="34" dur="1" fill="hold">
                                          <p:stCondLst>
                                            <p:cond delay="0"/>
                                          </p:stCondLst>
                                        </p:cTn>
                                        <p:tgtEl>
                                          <p:spTgt spid="17416"/>
                                        </p:tgtEl>
                                        <p:attrNameLst>
                                          <p:attrName>style.visibility</p:attrName>
                                        </p:attrNameLst>
                                      </p:cBhvr>
                                      <p:to>
                                        <p:strVal val="visible"/>
                                      </p:to>
                                    </p:set>
                                    <p:animEffect transition="in" filter="slide(fromLeft)">
                                      <p:cBhvr>
                                        <p:cTn id="35" dur="500"/>
                                        <p:tgtEl>
                                          <p:spTgt spid="17416"/>
                                        </p:tgtEl>
                                      </p:cBhvr>
                                    </p:animEffect>
                                  </p:childTnLst>
                                  <p:subTnLst>
                                    <p:animClr clrSpc="rgb" dir="cw">
                                      <p:cBhvr override="childStyle">
                                        <p:cTn dur="1" fill="hold" display="0" masterRel="nextClick" afterEffect="1"/>
                                        <p:tgtEl>
                                          <p:spTgt spid="17416"/>
                                        </p:tgtEl>
                                        <p:attrNameLst>
                                          <p:attrName>ppt_c</p:attrName>
                                        </p:attrNameLst>
                                      </p:cBhvr>
                                      <p:to>
                                        <a:srgbClr val="CC0000"/>
                                      </p:to>
                                    </p:animClr>
                                  </p:subTnLst>
                                </p:cTn>
                              </p:par>
                            </p:childTnLst>
                          </p:cTn>
                        </p:par>
                        <p:par>
                          <p:cTn id="36" fill="hold" nodeType="afterGroup">
                            <p:stCondLst>
                              <p:cond delay="1500"/>
                            </p:stCondLst>
                            <p:childTnLst>
                              <p:par>
                                <p:cTn id="37" presetID="12" presetClass="entr" presetSubtype="8" fill="hold" grpId="0" nodeType="afterEffect">
                                  <p:stCondLst>
                                    <p:cond delay="0"/>
                                  </p:stCondLst>
                                  <p:childTnLst>
                                    <p:set>
                                      <p:cBhvr>
                                        <p:cTn id="38" dur="1" fill="hold">
                                          <p:stCondLst>
                                            <p:cond delay="0"/>
                                          </p:stCondLst>
                                        </p:cTn>
                                        <p:tgtEl>
                                          <p:spTgt spid="17417"/>
                                        </p:tgtEl>
                                        <p:attrNameLst>
                                          <p:attrName>style.visibility</p:attrName>
                                        </p:attrNameLst>
                                      </p:cBhvr>
                                      <p:to>
                                        <p:strVal val="visible"/>
                                      </p:to>
                                    </p:set>
                                    <p:animEffect transition="in" filter="slide(fromLeft)">
                                      <p:cBhvr>
                                        <p:cTn id="39" dur="500"/>
                                        <p:tgtEl>
                                          <p:spTgt spid="17417"/>
                                        </p:tgtEl>
                                      </p:cBhvr>
                                    </p:animEffect>
                                  </p:childTnLst>
                                  <p:subTnLst>
                                    <p:animClr clrSpc="rgb" dir="cw">
                                      <p:cBhvr override="childStyle">
                                        <p:cTn dur="1" fill="hold" display="0" masterRel="nextClick" afterEffect="1"/>
                                        <p:tgtEl>
                                          <p:spTgt spid="17417"/>
                                        </p:tgtEl>
                                        <p:attrNameLst>
                                          <p:attrName>ppt_c</p:attrName>
                                        </p:attrNameLst>
                                      </p:cBhvr>
                                      <p:to>
                                        <a:srgbClr val="CC0000"/>
                                      </p:to>
                                    </p:animClr>
                                  </p:subTnLst>
                                </p:cTn>
                              </p:par>
                            </p:childTnLst>
                          </p:cTn>
                        </p:par>
                        <p:par>
                          <p:cTn id="40" fill="hold" nodeType="afterGroup">
                            <p:stCondLst>
                              <p:cond delay="2000"/>
                            </p:stCondLst>
                            <p:childTnLst>
                              <p:par>
                                <p:cTn id="41" presetID="12" presetClass="entr" presetSubtype="8" fill="hold" grpId="0" nodeType="afterEffect">
                                  <p:stCondLst>
                                    <p:cond delay="0"/>
                                  </p:stCondLst>
                                  <p:childTnLst>
                                    <p:set>
                                      <p:cBhvr>
                                        <p:cTn id="42" dur="1" fill="hold">
                                          <p:stCondLst>
                                            <p:cond delay="0"/>
                                          </p:stCondLst>
                                        </p:cTn>
                                        <p:tgtEl>
                                          <p:spTgt spid="17418"/>
                                        </p:tgtEl>
                                        <p:attrNameLst>
                                          <p:attrName>style.visibility</p:attrName>
                                        </p:attrNameLst>
                                      </p:cBhvr>
                                      <p:to>
                                        <p:strVal val="visible"/>
                                      </p:to>
                                    </p:set>
                                    <p:animEffect transition="in" filter="slide(fromLeft)">
                                      <p:cBhvr>
                                        <p:cTn id="43" dur="500"/>
                                        <p:tgtEl>
                                          <p:spTgt spid="17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autoUpdateAnimBg="0"/>
      <p:bldP spid="17412" grpId="0" build="p" autoUpdateAnimBg="0"/>
      <p:bldP spid="17415" grpId="0" autoUpdateAnimBg="0"/>
      <p:bldP spid="17416" grpId="0" autoUpdateAnimBg="0"/>
      <p:bldP spid="17417" grpId="0" autoUpdateAnimBg="0"/>
      <p:bldP spid="17418"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ChangeArrowheads="1"/>
          </p:cNvSpPr>
          <p:nvPr/>
        </p:nvSpPr>
        <p:spPr bwMode="auto">
          <a:xfrm>
            <a:off x="1752600" y="1143516"/>
            <a:ext cx="6096000" cy="51054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1" lang="zh-CN" altLang="en-US" sz="2200" b="1" i="0" u="none" strike="noStrike" kern="1200" cap="none" spc="0" normalizeH="0" baseline="0" noProof="0" dirty="0" smtClean="0">
                <a:ln>
                  <a:noFill/>
                </a:ln>
                <a:solidFill>
                  <a:srgbClr val="000000"/>
                </a:solidFill>
                <a:effectLst/>
                <a:uLnTx/>
                <a:uFillTx/>
                <a:ea typeface="黑体" panose="02010609060101010101" pitchFamily="49" charset="-122"/>
                <a:cs typeface="Times New Roman" panose="02020603050405020304" pitchFamily="18" charset="0"/>
              </a:rPr>
              <a:t>第一代：</a:t>
            </a:r>
            <a:r>
              <a:rPr kumimoji="1" lang="en-US" altLang="zh-CN" sz="2200" b="1" i="0" u="none" strike="noStrike" kern="1200" cap="none" spc="0" normalizeH="0" baseline="0" noProof="0" dirty="0" smtClean="0">
                <a:ln>
                  <a:noFill/>
                </a:ln>
                <a:solidFill>
                  <a:srgbClr val="000000"/>
                </a:solidFill>
                <a:effectLst/>
                <a:uLnTx/>
                <a:uFillTx/>
                <a:ea typeface="黑体" panose="02010609060101010101" pitchFamily="49" charset="-122"/>
                <a:cs typeface="Times New Roman" panose="02020603050405020304" pitchFamily="18" charset="0"/>
              </a:rPr>
              <a:t>CUI</a:t>
            </a:r>
            <a:r>
              <a:rPr kumimoji="1" lang="zh-CN" altLang="en-US" sz="2200" b="1" i="0" u="none" strike="noStrike" kern="1200" cap="none" spc="0" normalizeH="0" baseline="0" noProof="0" dirty="0" smtClean="0">
                <a:ln>
                  <a:noFill/>
                </a:ln>
                <a:solidFill>
                  <a:srgbClr val="000000"/>
                </a:solidFill>
                <a:effectLst/>
                <a:uLnTx/>
                <a:uFillTx/>
                <a:ea typeface="黑体" panose="02010609060101010101" pitchFamily="49" charset="-122"/>
                <a:cs typeface="Times New Roman" panose="02020603050405020304" pitchFamily="18" charset="0"/>
              </a:rPr>
              <a:t>－字符用户界面</a:t>
            </a:r>
          </a:p>
          <a:p>
            <a:pPr marL="0" marR="0" lvl="0" indent="0" algn="l" defTabSz="914400" rtl="0" eaLnBrk="1" fontAlgn="base" latinLnBrk="0" hangingPunct="1">
              <a:lnSpc>
                <a:spcPct val="130000"/>
              </a:lnSpc>
              <a:spcBef>
                <a:spcPct val="0"/>
              </a:spcBef>
              <a:spcAft>
                <a:spcPct val="0"/>
              </a:spcAft>
              <a:buClrTx/>
              <a:buSzTx/>
              <a:buFontTx/>
              <a:buNone/>
              <a:tabLst/>
              <a:defRPr/>
            </a:pPr>
            <a:r>
              <a:rPr kumimoji="1" lang="zh-CN" altLang="en-US" sz="2200" b="1" i="0" u="none" strike="noStrike" kern="1200" cap="none" spc="0" normalizeH="0" baseline="0" noProof="0" dirty="0" smtClean="0">
                <a:ln>
                  <a:noFill/>
                </a:ln>
                <a:solidFill>
                  <a:srgbClr val="000066"/>
                </a:solidFill>
                <a:effectLst/>
                <a:uLnTx/>
                <a:uFillTx/>
                <a:cs typeface="Times New Roman" panose="02020603050405020304" pitchFamily="18" charset="0"/>
              </a:rPr>
              <a:t>   </a:t>
            </a:r>
            <a:r>
              <a:rPr kumimoji="1" lang="en-US" altLang="zh-CN"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CUI</a:t>
            </a:r>
            <a:r>
              <a:rPr kumimoji="1" lang="zh-CN" altLang="en-US" sz="2200" b="1" i="0" u="none" strike="noStrike" kern="1200" cap="none" spc="0" normalizeH="0" baseline="0" noProof="0" dirty="0" smtClean="0">
                <a:ln>
                  <a:noFill/>
                </a:ln>
                <a:solidFill>
                  <a:srgbClr val="000066"/>
                </a:solidFill>
                <a:effectLst/>
                <a:uLnTx/>
                <a:uFillTx/>
                <a:cs typeface="Times New Roman" panose="02020603050405020304" pitchFamily="18" charset="0"/>
              </a:rPr>
              <a:t>－</a:t>
            </a:r>
            <a:r>
              <a:rPr kumimoji="1" lang="en-US" altLang="zh-CN"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C</a:t>
            </a:r>
            <a:r>
              <a:rPr kumimoji="1" lang="en-US" altLang="zh-CN" sz="2200" b="1" i="0" u="none" strike="noStrike" kern="1200" cap="none" spc="0" normalizeH="0" baseline="0" noProof="0" dirty="0" smtClean="0">
                <a:ln>
                  <a:noFill/>
                </a:ln>
                <a:solidFill>
                  <a:srgbClr val="000000"/>
                </a:solidFill>
                <a:effectLst/>
                <a:uLnTx/>
                <a:uFillTx/>
                <a:cs typeface="Times New Roman" panose="02020603050405020304" pitchFamily="18" charset="0"/>
              </a:rPr>
              <a:t>haracter</a:t>
            </a:r>
            <a:r>
              <a:rPr kumimoji="1" lang="en-US" altLang="zh-CN" sz="2200" b="1" i="0" u="none" strike="noStrike" kern="1200" cap="none" spc="0" normalizeH="0" baseline="0" noProof="0" dirty="0" smtClean="0">
                <a:ln>
                  <a:noFill/>
                </a:ln>
                <a:solidFill>
                  <a:srgbClr val="000066"/>
                </a:solidFill>
                <a:effectLst/>
                <a:uLnTx/>
                <a:uFillTx/>
                <a:cs typeface="Times New Roman" panose="02020603050405020304" pitchFamily="18" charset="0"/>
              </a:rPr>
              <a:t> </a:t>
            </a:r>
            <a:r>
              <a:rPr kumimoji="1" lang="en-US" altLang="zh-CN"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U</a:t>
            </a:r>
            <a:r>
              <a:rPr kumimoji="1" lang="en-US" altLang="zh-CN" sz="2200" b="1" i="0" u="none" strike="noStrike" kern="1200" cap="none" spc="0" normalizeH="0" baseline="0" noProof="0" dirty="0" smtClean="0">
                <a:ln>
                  <a:noFill/>
                </a:ln>
                <a:solidFill>
                  <a:srgbClr val="000000"/>
                </a:solidFill>
                <a:effectLst/>
                <a:uLnTx/>
                <a:uFillTx/>
                <a:cs typeface="Times New Roman" panose="02020603050405020304" pitchFamily="18" charset="0"/>
              </a:rPr>
              <a:t>ser</a:t>
            </a:r>
            <a:r>
              <a:rPr kumimoji="1" lang="en-US" altLang="zh-CN" sz="2200" b="1" i="0" u="none" strike="noStrike" kern="1200" cap="none" spc="0" normalizeH="0" baseline="0" noProof="0" dirty="0" smtClean="0">
                <a:ln>
                  <a:noFill/>
                </a:ln>
                <a:solidFill>
                  <a:srgbClr val="000066"/>
                </a:solidFill>
                <a:effectLst/>
                <a:uLnTx/>
                <a:uFillTx/>
                <a:cs typeface="Times New Roman" panose="02020603050405020304" pitchFamily="18" charset="0"/>
              </a:rPr>
              <a:t> </a:t>
            </a:r>
            <a:r>
              <a:rPr kumimoji="1" lang="en-US" altLang="zh-CN"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I</a:t>
            </a:r>
            <a:r>
              <a:rPr kumimoji="1" lang="en-US" altLang="zh-CN" sz="2200" b="1" i="0" u="none" strike="noStrike" kern="1200" cap="none" spc="0" normalizeH="0" baseline="0" noProof="0" dirty="0" smtClean="0">
                <a:ln>
                  <a:noFill/>
                </a:ln>
                <a:solidFill>
                  <a:srgbClr val="000000"/>
                </a:solidFill>
                <a:effectLst/>
                <a:uLnTx/>
                <a:uFillTx/>
                <a:cs typeface="Times New Roman" panose="02020603050405020304" pitchFamily="18" charset="0"/>
              </a:rPr>
              <a:t>nterface</a:t>
            </a:r>
          </a:p>
          <a:p>
            <a:pPr marL="0" marR="0" lvl="0" indent="0" algn="l" defTabSz="914400" rtl="0" eaLnBrk="1" fontAlgn="base" latinLnBrk="0" hangingPunct="1">
              <a:lnSpc>
                <a:spcPct val="130000"/>
              </a:lnSpc>
              <a:spcBef>
                <a:spcPct val="0"/>
              </a:spcBef>
              <a:spcAft>
                <a:spcPct val="0"/>
              </a:spcAft>
              <a:buClrTx/>
              <a:buSzTx/>
              <a:buFontTx/>
              <a:buNone/>
              <a:tabLst/>
              <a:defRPr/>
            </a:pPr>
            <a:r>
              <a:rPr kumimoji="1" lang="en-US" altLang="zh-CN" sz="2200" b="1" i="0" u="none" strike="noStrike" kern="1200" cap="none" spc="0" normalizeH="0" baseline="0" noProof="0" dirty="0" smtClean="0">
                <a:ln>
                  <a:noFill/>
                </a:ln>
                <a:solidFill>
                  <a:srgbClr val="000066"/>
                </a:solidFill>
                <a:effectLst/>
                <a:uLnTx/>
                <a:uFillTx/>
                <a:cs typeface="Times New Roman" panose="02020603050405020304" pitchFamily="18" charset="0"/>
              </a:rPr>
              <a:t>   </a:t>
            </a:r>
            <a:r>
              <a:rPr kumimoji="1" lang="zh-CN" altLang="en-US"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描述：</a:t>
            </a:r>
            <a:r>
              <a:rPr kumimoji="1" lang="zh-CN" altLang="en-US" sz="2200" b="1" i="0" u="none" strike="noStrike" kern="1200" cap="none" spc="0" normalizeH="0" baseline="0" noProof="0" dirty="0" smtClean="0">
                <a:ln>
                  <a:noFill/>
                </a:ln>
                <a:solidFill>
                  <a:srgbClr val="000000"/>
                </a:solidFill>
                <a:effectLst/>
                <a:uLnTx/>
                <a:uFillTx/>
                <a:cs typeface="Times New Roman" panose="02020603050405020304" pitchFamily="18" charset="0"/>
              </a:rPr>
              <a:t>以字符为基础的简单交互界面</a:t>
            </a:r>
            <a:br>
              <a:rPr kumimoji="1" lang="zh-CN" altLang="en-US" sz="2200" b="1" i="0" u="none" strike="noStrike" kern="1200" cap="none" spc="0" normalizeH="0" baseline="0" noProof="0" dirty="0" smtClean="0">
                <a:ln>
                  <a:noFill/>
                </a:ln>
                <a:solidFill>
                  <a:srgbClr val="000000"/>
                </a:solidFill>
                <a:effectLst/>
                <a:uLnTx/>
                <a:uFillTx/>
                <a:cs typeface="Times New Roman" panose="02020603050405020304" pitchFamily="18" charset="0"/>
              </a:rPr>
            </a:br>
            <a:r>
              <a:rPr kumimoji="1" lang="zh-CN" altLang="en-US" sz="2200" b="1" i="0" u="none" strike="noStrike" kern="1200" cap="none" spc="0" normalizeH="0" baseline="0" noProof="0" dirty="0" smtClean="0">
                <a:ln>
                  <a:noFill/>
                </a:ln>
                <a:solidFill>
                  <a:srgbClr val="000000"/>
                </a:solidFill>
                <a:effectLst/>
                <a:uLnTx/>
                <a:uFillTx/>
                <a:cs typeface="Times New Roman" panose="02020603050405020304" pitchFamily="18" charset="0"/>
              </a:rPr>
              <a:t>         如常见的命令行，字符菜单等</a:t>
            </a:r>
            <a:r>
              <a:rPr kumimoji="1" lang="zh-CN" altLang="en-US" sz="2200" b="1" i="0" u="none" strike="noStrike" kern="1200" cap="none" spc="0" normalizeH="0" baseline="0" noProof="0" dirty="0" smtClean="0">
                <a:ln>
                  <a:noFill/>
                </a:ln>
                <a:solidFill>
                  <a:srgbClr val="000066"/>
                </a:solidFill>
                <a:effectLst/>
                <a:uLnTx/>
                <a:uFillTx/>
                <a:cs typeface="Times New Roman" panose="02020603050405020304" pitchFamily="18" charset="0"/>
              </a:rPr>
              <a:t>         </a:t>
            </a:r>
          </a:p>
          <a:p>
            <a:pPr marL="0" marR="0" lvl="0" indent="0" algn="l" defTabSz="914400" rtl="0" eaLnBrk="1" fontAlgn="base" latinLnBrk="0" hangingPunct="1">
              <a:lnSpc>
                <a:spcPct val="130000"/>
              </a:lnSpc>
              <a:spcBef>
                <a:spcPct val="0"/>
              </a:spcBef>
              <a:spcAft>
                <a:spcPct val="0"/>
              </a:spcAft>
              <a:buClrTx/>
              <a:buSzTx/>
              <a:buFontTx/>
              <a:buNone/>
              <a:tabLst/>
              <a:defRPr/>
            </a:pPr>
            <a:r>
              <a:rPr kumimoji="1" lang="zh-CN" altLang="en-US" sz="2200" b="1" i="0" u="none" strike="noStrike" kern="1200" cap="none" spc="0" normalizeH="0" baseline="0" noProof="0" dirty="0" smtClean="0">
                <a:ln>
                  <a:noFill/>
                </a:ln>
                <a:solidFill>
                  <a:srgbClr val="000066"/>
                </a:solidFill>
                <a:effectLst/>
                <a:uLnTx/>
                <a:uFillTx/>
                <a:cs typeface="Times New Roman" panose="02020603050405020304" pitchFamily="18" charset="0"/>
              </a:rPr>
              <a:t>   </a:t>
            </a:r>
            <a:r>
              <a:rPr kumimoji="1" lang="zh-CN" altLang="en-US"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人机交互设备：</a:t>
            </a:r>
            <a:r>
              <a:rPr kumimoji="1" lang="zh-CN" altLang="en-US" sz="2200" b="1" i="0" u="none" strike="noStrike" kern="1200" cap="none" spc="0" normalizeH="0" baseline="0" noProof="0" dirty="0" smtClean="0">
                <a:ln>
                  <a:noFill/>
                </a:ln>
                <a:solidFill>
                  <a:srgbClr val="000000"/>
                </a:solidFill>
                <a:effectLst/>
                <a:uLnTx/>
                <a:uFillTx/>
                <a:cs typeface="Times New Roman" panose="02020603050405020304" pitchFamily="18" charset="0"/>
              </a:rPr>
              <a:t>以键盘为主</a:t>
            </a:r>
          </a:p>
          <a:p>
            <a:pPr marL="0" marR="0" lvl="0" indent="0" algn="l" defTabSz="914400" rtl="0" eaLnBrk="1" fontAlgn="base" latinLnBrk="0" hangingPunct="1">
              <a:lnSpc>
                <a:spcPct val="130000"/>
              </a:lnSpc>
              <a:spcBef>
                <a:spcPct val="0"/>
              </a:spcBef>
              <a:spcAft>
                <a:spcPct val="0"/>
              </a:spcAft>
              <a:buClrTx/>
              <a:buSzTx/>
              <a:buFontTx/>
              <a:buNone/>
              <a:tabLst/>
              <a:defRPr/>
            </a:pPr>
            <a:r>
              <a:rPr kumimoji="1" lang="zh-CN" altLang="en-US" sz="2200" b="1" i="0" u="none" strike="noStrike" kern="1200" cap="none" spc="0" normalizeH="0" baseline="0" noProof="0" dirty="0" smtClean="0">
                <a:ln>
                  <a:noFill/>
                </a:ln>
                <a:solidFill>
                  <a:srgbClr val="000066"/>
                </a:solidFill>
                <a:effectLst/>
                <a:uLnTx/>
                <a:uFillTx/>
                <a:cs typeface="Times New Roman" panose="02020603050405020304" pitchFamily="18" charset="0"/>
              </a:rPr>
              <a:t>   </a:t>
            </a:r>
            <a:r>
              <a:rPr kumimoji="1" lang="zh-CN" altLang="en-US"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分类：</a:t>
            </a:r>
            <a:r>
              <a:rPr kumimoji="1" lang="zh-CN" altLang="en-US" sz="2200" b="1" i="0" u="none" strike="noStrike" kern="1200" cap="none" spc="0" normalizeH="0" baseline="0" noProof="0" dirty="0" smtClean="0">
                <a:ln>
                  <a:noFill/>
                </a:ln>
                <a:solidFill>
                  <a:srgbClr val="000066"/>
                </a:solidFill>
                <a:effectLst/>
                <a:uLnTx/>
                <a:uFillTx/>
                <a:cs typeface="Times New Roman" panose="02020603050405020304" pitchFamily="18" charset="0"/>
              </a:rPr>
              <a:t> </a:t>
            </a:r>
            <a:r>
              <a:rPr kumimoji="1" lang="en-US" altLang="zh-CN" sz="2000" b="1" i="0" u="none" strike="noStrike" kern="1200" cap="none" spc="0" normalizeH="0" baseline="0" noProof="0" dirty="0" smtClean="0">
                <a:ln>
                  <a:noFill/>
                </a:ln>
                <a:solidFill>
                  <a:srgbClr val="000000"/>
                </a:solidFill>
                <a:effectLst/>
                <a:uLnTx/>
                <a:uFillTx/>
                <a:cs typeface="Times New Roman" panose="02020603050405020304" pitchFamily="18" charset="0"/>
              </a:rPr>
              <a:t>1.</a:t>
            </a:r>
            <a:r>
              <a:rPr kumimoji="1" lang="zh-CN" altLang="en-US" sz="2000" b="1" i="0" u="none" strike="noStrike" kern="1200" cap="none" spc="0" normalizeH="0" baseline="0" noProof="0" dirty="0" smtClean="0">
                <a:ln>
                  <a:noFill/>
                </a:ln>
                <a:solidFill>
                  <a:srgbClr val="000000"/>
                </a:solidFill>
                <a:effectLst/>
                <a:uLnTx/>
                <a:uFillTx/>
                <a:cs typeface="Times New Roman" panose="02020603050405020304" pitchFamily="18" charset="0"/>
              </a:rPr>
              <a:t>问答式界面</a:t>
            </a:r>
            <a:br>
              <a:rPr kumimoji="1" lang="zh-CN" altLang="en-US" sz="2000" b="1" i="0" u="none" strike="noStrike" kern="1200" cap="none" spc="0" normalizeH="0" baseline="0" noProof="0" dirty="0" smtClean="0">
                <a:ln>
                  <a:noFill/>
                </a:ln>
                <a:solidFill>
                  <a:srgbClr val="000000"/>
                </a:solidFill>
                <a:effectLst/>
                <a:uLnTx/>
                <a:uFillTx/>
                <a:cs typeface="Times New Roman" panose="02020603050405020304" pitchFamily="18" charset="0"/>
              </a:rPr>
            </a:br>
            <a:r>
              <a:rPr kumimoji="1" lang="zh-CN" altLang="en-US" sz="2000" b="1" i="0" u="none" strike="noStrike" kern="1200" cap="none" spc="0" normalizeH="0" baseline="0" noProof="0" dirty="0" smtClean="0">
                <a:ln>
                  <a:noFill/>
                </a:ln>
                <a:solidFill>
                  <a:srgbClr val="000000"/>
                </a:solidFill>
                <a:effectLst/>
                <a:uLnTx/>
                <a:uFillTx/>
                <a:cs typeface="Times New Roman" panose="02020603050405020304" pitchFamily="18" charset="0"/>
              </a:rPr>
              <a:t>                  </a:t>
            </a:r>
            <a:r>
              <a:rPr kumimoji="1" lang="en-US" altLang="zh-CN" sz="2000" b="1" i="0" u="none" strike="noStrike" kern="1200" cap="none" spc="0" normalizeH="0" baseline="0" noProof="0" dirty="0" smtClean="0">
                <a:ln>
                  <a:noFill/>
                </a:ln>
                <a:solidFill>
                  <a:srgbClr val="000000"/>
                </a:solidFill>
                <a:effectLst/>
                <a:uLnTx/>
                <a:uFillTx/>
                <a:cs typeface="Times New Roman" panose="02020603050405020304" pitchFamily="18" charset="0"/>
              </a:rPr>
              <a:t>2.</a:t>
            </a:r>
            <a:r>
              <a:rPr kumimoji="1" lang="zh-CN" altLang="en-US" sz="2000" b="1" i="0" u="none" strike="noStrike" kern="1200" cap="none" spc="0" normalizeH="0" baseline="0" noProof="0" dirty="0" smtClean="0">
                <a:ln>
                  <a:noFill/>
                </a:ln>
                <a:solidFill>
                  <a:srgbClr val="000000"/>
                </a:solidFill>
                <a:effectLst/>
                <a:uLnTx/>
                <a:uFillTx/>
                <a:cs typeface="Times New Roman" panose="02020603050405020304" pitchFamily="18" charset="0"/>
              </a:rPr>
              <a:t>命令式界面</a:t>
            </a:r>
            <a:br>
              <a:rPr kumimoji="1" lang="zh-CN" altLang="en-US" sz="2000" b="1" i="0" u="none" strike="noStrike" kern="1200" cap="none" spc="0" normalizeH="0" baseline="0" noProof="0" dirty="0" smtClean="0">
                <a:ln>
                  <a:noFill/>
                </a:ln>
                <a:solidFill>
                  <a:srgbClr val="000000"/>
                </a:solidFill>
                <a:effectLst/>
                <a:uLnTx/>
                <a:uFillTx/>
                <a:cs typeface="Times New Roman" panose="02020603050405020304" pitchFamily="18" charset="0"/>
              </a:rPr>
            </a:br>
            <a:r>
              <a:rPr kumimoji="1" lang="zh-CN" altLang="en-US" sz="2000" b="1" i="0" u="none" strike="noStrike" kern="1200" cap="none" spc="0" normalizeH="0" baseline="0" noProof="0" dirty="0" smtClean="0">
                <a:ln>
                  <a:noFill/>
                </a:ln>
                <a:solidFill>
                  <a:srgbClr val="000000"/>
                </a:solidFill>
                <a:effectLst/>
                <a:uLnTx/>
                <a:uFillTx/>
                <a:cs typeface="Times New Roman" panose="02020603050405020304" pitchFamily="18" charset="0"/>
              </a:rPr>
              <a:t>                  </a:t>
            </a:r>
            <a:r>
              <a:rPr kumimoji="1" lang="en-US" altLang="zh-CN" sz="2000" b="1" i="0" u="none" strike="noStrike" kern="1200" cap="none" spc="0" normalizeH="0" baseline="0" noProof="0" dirty="0" smtClean="0">
                <a:ln>
                  <a:noFill/>
                </a:ln>
                <a:solidFill>
                  <a:srgbClr val="000000"/>
                </a:solidFill>
                <a:effectLst/>
                <a:uLnTx/>
                <a:uFillTx/>
                <a:cs typeface="Times New Roman" panose="02020603050405020304" pitchFamily="18" charset="0"/>
              </a:rPr>
              <a:t>3.</a:t>
            </a:r>
            <a:r>
              <a:rPr kumimoji="1" lang="zh-CN" altLang="en-US" sz="2000" b="1" i="0" u="none" strike="noStrike" kern="1200" cap="none" spc="0" normalizeH="0" baseline="0" noProof="0" dirty="0" smtClean="0">
                <a:ln>
                  <a:noFill/>
                </a:ln>
                <a:solidFill>
                  <a:srgbClr val="000000"/>
                </a:solidFill>
                <a:effectLst/>
                <a:uLnTx/>
                <a:uFillTx/>
                <a:cs typeface="Times New Roman" panose="02020603050405020304" pitchFamily="18" charset="0"/>
              </a:rPr>
              <a:t>菜单式界面</a:t>
            </a:r>
          </a:p>
          <a:p>
            <a:pPr marL="0" marR="0" lvl="0" indent="0" algn="l" defTabSz="914400" rtl="0" eaLnBrk="1" fontAlgn="base" latinLnBrk="0" hangingPunct="1">
              <a:lnSpc>
                <a:spcPct val="130000"/>
              </a:lnSpc>
              <a:spcBef>
                <a:spcPct val="0"/>
              </a:spcBef>
              <a:spcAft>
                <a:spcPct val="0"/>
              </a:spcAft>
              <a:buClrTx/>
              <a:buSzTx/>
              <a:buFontTx/>
              <a:buNone/>
              <a:tabLst/>
              <a:defRPr/>
            </a:pPr>
            <a:r>
              <a:rPr kumimoji="1" lang="zh-CN" altLang="en-US"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   优点：</a:t>
            </a:r>
            <a:r>
              <a:rPr kumimoji="1" lang="zh-CN" altLang="en-US" sz="2200" b="1" i="0" u="none" strike="noStrike" kern="1200" cap="none" spc="0" normalizeH="0" baseline="0" noProof="0" dirty="0" smtClean="0">
                <a:ln>
                  <a:noFill/>
                </a:ln>
                <a:solidFill>
                  <a:srgbClr val="000000"/>
                </a:solidFill>
                <a:effectLst/>
                <a:uLnTx/>
                <a:uFillTx/>
                <a:cs typeface="Times New Roman" panose="02020603050405020304" pitchFamily="18" charset="0"/>
              </a:rPr>
              <a:t>容易设计，效率高</a:t>
            </a:r>
          </a:p>
          <a:p>
            <a:pPr marL="0" marR="0" lvl="0" indent="0" algn="l" defTabSz="914400" rtl="0" eaLnBrk="1" fontAlgn="base" latinLnBrk="0" hangingPunct="1">
              <a:lnSpc>
                <a:spcPct val="130000"/>
              </a:lnSpc>
              <a:spcBef>
                <a:spcPct val="0"/>
              </a:spcBef>
              <a:spcAft>
                <a:spcPct val="0"/>
              </a:spcAft>
              <a:buClrTx/>
              <a:buSzTx/>
              <a:buFontTx/>
              <a:buNone/>
              <a:tabLst/>
              <a:defRPr/>
            </a:pPr>
            <a:r>
              <a:rPr kumimoji="1" lang="zh-CN" altLang="en-US" sz="2200" b="1" i="0" u="none" strike="noStrike" kern="1200" cap="none" spc="0" normalizeH="0" baseline="0" noProof="0" dirty="0" smtClean="0">
                <a:ln>
                  <a:noFill/>
                </a:ln>
                <a:solidFill>
                  <a:srgbClr val="000066"/>
                </a:solidFill>
                <a:effectLst/>
                <a:uLnTx/>
                <a:uFillTx/>
                <a:cs typeface="Times New Roman" panose="02020603050405020304" pitchFamily="18" charset="0"/>
              </a:rPr>
              <a:t>   </a:t>
            </a:r>
            <a:r>
              <a:rPr kumimoji="1" lang="zh-CN" altLang="en-US"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缺点：</a:t>
            </a:r>
            <a:r>
              <a:rPr kumimoji="1" lang="zh-CN" altLang="en-US" sz="2200" b="1" i="0" u="none" strike="noStrike" kern="1200" cap="none" spc="0" normalizeH="0" baseline="0" noProof="0" dirty="0" smtClean="0">
                <a:ln>
                  <a:noFill/>
                </a:ln>
                <a:solidFill>
                  <a:srgbClr val="000000"/>
                </a:solidFill>
                <a:effectLst/>
                <a:uLnTx/>
                <a:uFillTx/>
                <a:cs typeface="Times New Roman" panose="02020603050405020304" pitchFamily="18" charset="0"/>
              </a:rPr>
              <a:t>界面死板单调，记忆量大</a:t>
            </a:r>
            <a:br>
              <a:rPr kumimoji="1" lang="zh-CN" altLang="en-US" sz="2200" b="1" i="0" u="none" strike="noStrike" kern="1200" cap="none" spc="0" normalizeH="0" baseline="0" noProof="0" dirty="0" smtClean="0">
                <a:ln>
                  <a:noFill/>
                </a:ln>
                <a:solidFill>
                  <a:srgbClr val="000000"/>
                </a:solidFill>
                <a:effectLst/>
                <a:uLnTx/>
                <a:uFillTx/>
                <a:cs typeface="Times New Roman" panose="02020603050405020304" pitchFamily="18" charset="0"/>
              </a:rPr>
            </a:br>
            <a:r>
              <a:rPr kumimoji="1" lang="zh-CN" altLang="en-US" sz="2200" b="1" i="0" u="none" strike="noStrike" kern="1200" cap="none" spc="0" normalizeH="0" baseline="0" noProof="0" dirty="0" smtClean="0">
                <a:ln>
                  <a:noFill/>
                </a:ln>
                <a:solidFill>
                  <a:srgbClr val="000000"/>
                </a:solidFill>
                <a:effectLst/>
                <a:uLnTx/>
                <a:uFillTx/>
                <a:cs typeface="Times New Roman" panose="02020603050405020304" pitchFamily="18" charset="0"/>
              </a:rPr>
              <a:t>         不宜非专业人员使用</a:t>
            </a:r>
          </a:p>
        </p:txBody>
      </p:sp>
      <p:pic>
        <p:nvPicPr>
          <p:cNvPr id="38916" name="Picture 4" descr="aaa">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608" y="4462979"/>
            <a:ext cx="838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5" descr="vvv">
            <a:hlinkClick r:id="rId4" action="ppaction://hlinkfil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7896" y="4048641"/>
            <a:ext cx="838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Line 6"/>
          <p:cNvSpPr>
            <a:spLocks noChangeShapeType="1"/>
          </p:cNvSpPr>
          <p:nvPr/>
        </p:nvSpPr>
        <p:spPr bwMode="auto">
          <a:xfrm>
            <a:off x="3164383" y="4315341"/>
            <a:ext cx="13716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38919" name="Line 7"/>
          <p:cNvSpPr>
            <a:spLocks noChangeShapeType="1"/>
          </p:cNvSpPr>
          <p:nvPr/>
        </p:nvSpPr>
        <p:spPr bwMode="auto">
          <a:xfrm>
            <a:off x="3164383" y="4724916"/>
            <a:ext cx="13716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endParaRPr>
          </a:p>
        </p:txBody>
      </p:sp>
      <p:pic>
        <p:nvPicPr>
          <p:cNvPr id="38920" name="Picture 8" descr="aaa">
            <a:hlinkClick r:id="rId6" action="ppaction://hlinkfile"/>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97896" y="3610491"/>
            <a:ext cx="838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1" name="Line 9"/>
          <p:cNvSpPr>
            <a:spLocks noChangeShapeType="1"/>
          </p:cNvSpPr>
          <p:nvPr/>
        </p:nvSpPr>
        <p:spPr bwMode="auto">
          <a:xfrm>
            <a:off x="3164383" y="3929579"/>
            <a:ext cx="13716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rPr>
              <a:t> </a:t>
            </a:r>
            <a:endParaRPr kumimoji="1" lang="zh-CN" altLang="en-US" sz="2400" b="0" i="0" u="none" strike="noStrike" kern="120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38922" name="Oval 10" descr="keyboard"/>
          <p:cNvSpPr>
            <a:spLocks noChangeArrowheads="1"/>
          </p:cNvSpPr>
          <p:nvPr/>
        </p:nvSpPr>
        <p:spPr bwMode="auto">
          <a:xfrm rot="-900000">
            <a:off x="6477000" y="5334516"/>
            <a:ext cx="1905000" cy="887413"/>
          </a:xfrm>
          <a:prstGeom prst="ellipse">
            <a:avLst/>
          </a:prstGeom>
          <a:blipFill dpi="0" rotWithShape="0">
            <a:blip r:embed="rId8"/>
            <a:srcRect/>
            <a:stretch>
              <a:fillRect/>
            </a:stretch>
          </a:blip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cs typeface="Times New Roman" panose="02020603050405020304" pitchFamily="18" charset="0"/>
            </a:endParaRPr>
          </a:p>
        </p:txBody>
      </p:sp>
      <p:sp>
        <p:nvSpPr>
          <p:cNvPr id="11"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4"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用户界面分类</a:t>
            </a:r>
            <a:endPar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27243286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Effect transition="in" filter="strips(downRight)">
                                      <p:cBhvr>
                                        <p:cTn id="7" dur="500"/>
                                        <p:tgtEl>
                                          <p:spTgt spid="38915">
                                            <p:txEl>
                                              <p:pRg st="0" end="0"/>
                                            </p:txEl>
                                          </p:spTgt>
                                        </p:tgtEl>
                                      </p:cBhvr>
                                    </p:animEffect>
                                  </p:childTnLst>
                                </p:cTn>
                              </p:par>
                            </p:childTnLst>
                          </p:cTn>
                        </p:par>
                        <p:par>
                          <p:cTn id="8" fill="hold" nodeType="afterGroup">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38915">
                                            <p:txEl>
                                              <p:pRg st="1" end="1"/>
                                            </p:txEl>
                                          </p:spTgt>
                                        </p:tgtEl>
                                        <p:attrNameLst>
                                          <p:attrName>style.visibility</p:attrName>
                                        </p:attrNameLst>
                                      </p:cBhvr>
                                      <p:to>
                                        <p:strVal val="visible"/>
                                      </p:to>
                                    </p:set>
                                    <p:animEffect transition="in" filter="strips(downRight)">
                                      <p:cBhvr>
                                        <p:cTn id="11" dur="500"/>
                                        <p:tgtEl>
                                          <p:spTgt spid="38915">
                                            <p:txEl>
                                              <p:pRg st="1" end="1"/>
                                            </p:txEl>
                                          </p:spTgt>
                                        </p:tgtEl>
                                      </p:cBhvr>
                                    </p:animEffect>
                                  </p:childTnLst>
                                </p:cTn>
                              </p:par>
                            </p:childTnLst>
                          </p:cTn>
                        </p:par>
                        <p:par>
                          <p:cTn id="12" fill="hold" nodeType="afterGroup">
                            <p:stCondLst>
                              <p:cond delay="1000"/>
                            </p:stCondLst>
                            <p:childTnLst>
                              <p:par>
                                <p:cTn id="13" presetID="18" presetClass="entr" presetSubtype="6" fill="hold" grpId="0" nodeType="afterEffect">
                                  <p:stCondLst>
                                    <p:cond delay="0"/>
                                  </p:stCondLst>
                                  <p:childTnLst>
                                    <p:set>
                                      <p:cBhvr>
                                        <p:cTn id="14" dur="1" fill="hold">
                                          <p:stCondLst>
                                            <p:cond delay="0"/>
                                          </p:stCondLst>
                                        </p:cTn>
                                        <p:tgtEl>
                                          <p:spTgt spid="38915">
                                            <p:txEl>
                                              <p:pRg st="2" end="2"/>
                                            </p:txEl>
                                          </p:spTgt>
                                        </p:tgtEl>
                                        <p:attrNameLst>
                                          <p:attrName>style.visibility</p:attrName>
                                        </p:attrNameLst>
                                      </p:cBhvr>
                                      <p:to>
                                        <p:strVal val="visible"/>
                                      </p:to>
                                    </p:set>
                                    <p:animEffect transition="in" filter="strips(downRight)">
                                      <p:cBhvr>
                                        <p:cTn id="15" dur="500"/>
                                        <p:tgtEl>
                                          <p:spTgt spid="38915">
                                            <p:txEl>
                                              <p:pRg st="2" end="2"/>
                                            </p:txEl>
                                          </p:spTgt>
                                        </p:tgtEl>
                                      </p:cBhvr>
                                    </p:animEffect>
                                  </p:childTnLst>
                                </p:cTn>
                              </p:par>
                            </p:childTnLst>
                          </p:cTn>
                        </p:par>
                        <p:par>
                          <p:cTn id="16" fill="hold" nodeType="afterGroup">
                            <p:stCondLst>
                              <p:cond delay="1500"/>
                            </p:stCondLst>
                            <p:childTnLst>
                              <p:par>
                                <p:cTn id="17" presetID="18" presetClass="entr" presetSubtype="6" fill="hold" grpId="0" nodeType="afterEffect">
                                  <p:stCondLst>
                                    <p:cond delay="0"/>
                                  </p:stCondLst>
                                  <p:childTnLst>
                                    <p:set>
                                      <p:cBhvr>
                                        <p:cTn id="18" dur="1" fill="hold">
                                          <p:stCondLst>
                                            <p:cond delay="0"/>
                                          </p:stCondLst>
                                        </p:cTn>
                                        <p:tgtEl>
                                          <p:spTgt spid="38915">
                                            <p:txEl>
                                              <p:pRg st="3" end="3"/>
                                            </p:txEl>
                                          </p:spTgt>
                                        </p:tgtEl>
                                        <p:attrNameLst>
                                          <p:attrName>style.visibility</p:attrName>
                                        </p:attrNameLst>
                                      </p:cBhvr>
                                      <p:to>
                                        <p:strVal val="visible"/>
                                      </p:to>
                                    </p:set>
                                    <p:animEffect transition="in" filter="strips(downRight)">
                                      <p:cBhvr>
                                        <p:cTn id="19" dur="500"/>
                                        <p:tgtEl>
                                          <p:spTgt spid="38915">
                                            <p:txEl>
                                              <p:pRg st="3" end="3"/>
                                            </p:txEl>
                                          </p:spTgt>
                                        </p:tgtEl>
                                      </p:cBhvr>
                                    </p:animEffect>
                                  </p:childTnLst>
                                </p:cTn>
                              </p:par>
                            </p:childTnLst>
                          </p:cTn>
                        </p:par>
                        <p:par>
                          <p:cTn id="20" fill="hold" nodeType="afterGroup">
                            <p:stCondLst>
                              <p:cond delay="2000"/>
                            </p:stCondLst>
                            <p:childTnLst>
                              <p:par>
                                <p:cTn id="21" presetID="18" presetClass="entr" presetSubtype="6" fill="hold" grpId="0" nodeType="afterEffect">
                                  <p:stCondLst>
                                    <p:cond delay="0"/>
                                  </p:stCondLst>
                                  <p:childTnLst>
                                    <p:set>
                                      <p:cBhvr>
                                        <p:cTn id="22" dur="1" fill="hold">
                                          <p:stCondLst>
                                            <p:cond delay="0"/>
                                          </p:stCondLst>
                                        </p:cTn>
                                        <p:tgtEl>
                                          <p:spTgt spid="38915">
                                            <p:txEl>
                                              <p:pRg st="4" end="4"/>
                                            </p:txEl>
                                          </p:spTgt>
                                        </p:tgtEl>
                                        <p:attrNameLst>
                                          <p:attrName>style.visibility</p:attrName>
                                        </p:attrNameLst>
                                      </p:cBhvr>
                                      <p:to>
                                        <p:strVal val="visible"/>
                                      </p:to>
                                    </p:set>
                                    <p:animEffect transition="in" filter="strips(downRight)">
                                      <p:cBhvr>
                                        <p:cTn id="23" dur="500"/>
                                        <p:tgtEl>
                                          <p:spTgt spid="38915">
                                            <p:txEl>
                                              <p:pRg st="4" end="4"/>
                                            </p:txEl>
                                          </p:spTgt>
                                        </p:tgtEl>
                                      </p:cBhvr>
                                    </p:animEffect>
                                  </p:childTnLst>
                                </p:cTn>
                              </p:par>
                            </p:childTnLst>
                          </p:cTn>
                        </p:par>
                        <p:par>
                          <p:cTn id="24" fill="hold" nodeType="afterGroup">
                            <p:stCondLst>
                              <p:cond delay="2500"/>
                            </p:stCondLst>
                            <p:childTnLst>
                              <p:par>
                                <p:cTn id="25" presetID="18" presetClass="entr" presetSubtype="6" fill="hold" grpId="0" nodeType="afterEffect">
                                  <p:stCondLst>
                                    <p:cond delay="0"/>
                                  </p:stCondLst>
                                  <p:childTnLst>
                                    <p:set>
                                      <p:cBhvr>
                                        <p:cTn id="26" dur="1" fill="hold">
                                          <p:stCondLst>
                                            <p:cond delay="0"/>
                                          </p:stCondLst>
                                        </p:cTn>
                                        <p:tgtEl>
                                          <p:spTgt spid="38915">
                                            <p:txEl>
                                              <p:pRg st="5" end="5"/>
                                            </p:txEl>
                                          </p:spTgt>
                                        </p:tgtEl>
                                        <p:attrNameLst>
                                          <p:attrName>style.visibility</p:attrName>
                                        </p:attrNameLst>
                                      </p:cBhvr>
                                      <p:to>
                                        <p:strVal val="visible"/>
                                      </p:to>
                                    </p:set>
                                    <p:animEffect transition="in" filter="strips(downRight)">
                                      <p:cBhvr>
                                        <p:cTn id="27" dur="500"/>
                                        <p:tgtEl>
                                          <p:spTgt spid="38915">
                                            <p:txEl>
                                              <p:pRg st="5" end="5"/>
                                            </p:txEl>
                                          </p:spTgt>
                                        </p:tgtEl>
                                      </p:cBhvr>
                                    </p:animEffect>
                                  </p:childTnLst>
                                </p:cTn>
                              </p:par>
                            </p:childTnLst>
                          </p:cTn>
                        </p:par>
                        <p:par>
                          <p:cTn id="28" fill="hold" nodeType="afterGroup">
                            <p:stCondLst>
                              <p:cond delay="3000"/>
                            </p:stCondLst>
                            <p:childTnLst>
                              <p:par>
                                <p:cTn id="29" presetID="18" presetClass="entr" presetSubtype="6" fill="hold" grpId="0" nodeType="afterEffect">
                                  <p:stCondLst>
                                    <p:cond delay="0"/>
                                  </p:stCondLst>
                                  <p:childTnLst>
                                    <p:set>
                                      <p:cBhvr>
                                        <p:cTn id="30" dur="1" fill="hold">
                                          <p:stCondLst>
                                            <p:cond delay="0"/>
                                          </p:stCondLst>
                                        </p:cTn>
                                        <p:tgtEl>
                                          <p:spTgt spid="38915">
                                            <p:txEl>
                                              <p:pRg st="6" end="6"/>
                                            </p:txEl>
                                          </p:spTgt>
                                        </p:tgtEl>
                                        <p:attrNameLst>
                                          <p:attrName>style.visibility</p:attrName>
                                        </p:attrNameLst>
                                      </p:cBhvr>
                                      <p:to>
                                        <p:strVal val="visible"/>
                                      </p:to>
                                    </p:set>
                                    <p:animEffect transition="in" filter="strips(downRight)">
                                      <p:cBhvr>
                                        <p:cTn id="31" dur="500"/>
                                        <p:tgtEl>
                                          <p:spTgt spid="38915">
                                            <p:txEl>
                                              <p:pRg st="6" end="6"/>
                                            </p:txEl>
                                          </p:spTgt>
                                        </p:tgtEl>
                                      </p:cBhvr>
                                    </p:animEffect>
                                  </p:childTnLst>
                                </p:cTn>
                              </p:par>
                            </p:childTnLst>
                          </p:cTn>
                        </p:par>
                        <p:par>
                          <p:cTn id="32" fill="hold" nodeType="afterGroup">
                            <p:stCondLst>
                              <p:cond delay="3500"/>
                            </p:stCondLst>
                            <p:childTnLst>
                              <p:par>
                                <p:cTn id="33" presetID="23" presetClass="entr" presetSubtype="16" fill="hold" grpId="0" nodeType="afterEffect">
                                  <p:stCondLst>
                                    <p:cond delay="0"/>
                                  </p:stCondLst>
                                  <p:childTnLst>
                                    <p:set>
                                      <p:cBhvr>
                                        <p:cTn id="34" dur="1" fill="hold">
                                          <p:stCondLst>
                                            <p:cond delay="0"/>
                                          </p:stCondLst>
                                        </p:cTn>
                                        <p:tgtEl>
                                          <p:spTgt spid="38922"/>
                                        </p:tgtEl>
                                        <p:attrNameLst>
                                          <p:attrName>style.visibility</p:attrName>
                                        </p:attrNameLst>
                                      </p:cBhvr>
                                      <p:to>
                                        <p:strVal val="visible"/>
                                      </p:to>
                                    </p:set>
                                    <p:anim calcmode="lin" valueType="num">
                                      <p:cBhvr>
                                        <p:cTn id="35" dur="500" fill="hold"/>
                                        <p:tgtEl>
                                          <p:spTgt spid="38922"/>
                                        </p:tgtEl>
                                        <p:attrNameLst>
                                          <p:attrName>ppt_w</p:attrName>
                                        </p:attrNameLst>
                                      </p:cBhvr>
                                      <p:tavLst>
                                        <p:tav tm="0">
                                          <p:val>
                                            <p:fltVal val="0"/>
                                          </p:val>
                                        </p:tav>
                                        <p:tav tm="100000">
                                          <p:val>
                                            <p:strVal val="#ppt_w"/>
                                          </p:val>
                                        </p:tav>
                                      </p:tavLst>
                                    </p:anim>
                                    <p:anim calcmode="lin" valueType="num">
                                      <p:cBhvr>
                                        <p:cTn id="36" dur="500" fill="hold"/>
                                        <p:tgtEl>
                                          <p:spTgt spid="38922"/>
                                        </p:tgtEl>
                                        <p:attrNameLst>
                                          <p:attrName>ppt_h</p:attrName>
                                        </p:attrNameLst>
                                      </p:cBhvr>
                                      <p:tavLst>
                                        <p:tav tm="0">
                                          <p:val>
                                            <p:fltVal val="0"/>
                                          </p:val>
                                        </p:tav>
                                        <p:tav tm="100000">
                                          <p:val>
                                            <p:strVal val="#ppt_h"/>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12" presetClass="entr" presetSubtype="8" fill="hold" nodeType="clickEffect">
                                  <p:stCondLst>
                                    <p:cond delay="0"/>
                                  </p:stCondLst>
                                  <p:childTnLst>
                                    <p:set>
                                      <p:cBhvr>
                                        <p:cTn id="40" dur="1" fill="hold">
                                          <p:stCondLst>
                                            <p:cond delay="0"/>
                                          </p:stCondLst>
                                        </p:cTn>
                                        <p:tgtEl>
                                          <p:spTgt spid="38921"/>
                                        </p:tgtEl>
                                        <p:attrNameLst>
                                          <p:attrName>style.visibility</p:attrName>
                                        </p:attrNameLst>
                                      </p:cBhvr>
                                      <p:to>
                                        <p:strVal val="visible"/>
                                      </p:to>
                                    </p:set>
                                    <p:animEffect transition="in" filter="slide(fromLeft)">
                                      <p:cBhvr>
                                        <p:cTn id="41" dur="500"/>
                                        <p:tgtEl>
                                          <p:spTgt spid="38921"/>
                                        </p:tgtEl>
                                      </p:cBhvr>
                                    </p:animEffect>
                                  </p:childTnLst>
                                </p:cTn>
                              </p:par>
                            </p:childTnLst>
                          </p:cTn>
                        </p:par>
                        <p:par>
                          <p:cTn id="42" fill="hold" nodeType="afterGroup">
                            <p:stCondLst>
                              <p:cond delay="500"/>
                            </p:stCondLst>
                            <p:childTnLst>
                              <p:par>
                                <p:cTn id="43" presetID="2" presetClass="entr" presetSubtype="8" fill="hold" nodeType="afterEffect">
                                  <p:stCondLst>
                                    <p:cond delay="0"/>
                                  </p:stCondLst>
                                  <p:childTnLst>
                                    <p:set>
                                      <p:cBhvr>
                                        <p:cTn id="44" dur="1" fill="hold">
                                          <p:stCondLst>
                                            <p:cond delay="0"/>
                                          </p:stCondLst>
                                        </p:cTn>
                                        <p:tgtEl>
                                          <p:spTgt spid="38920"/>
                                        </p:tgtEl>
                                        <p:attrNameLst>
                                          <p:attrName>style.visibility</p:attrName>
                                        </p:attrNameLst>
                                      </p:cBhvr>
                                      <p:to>
                                        <p:strVal val="visible"/>
                                      </p:to>
                                    </p:set>
                                    <p:anim calcmode="lin" valueType="num">
                                      <p:cBhvr additive="base">
                                        <p:cTn id="45" dur="500" fill="hold"/>
                                        <p:tgtEl>
                                          <p:spTgt spid="38920"/>
                                        </p:tgtEl>
                                        <p:attrNameLst>
                                          <p:attrName>ppt_x</p:attrName>
                                        </p:attrNameLst>
                                      </p:cBhvr>
                                      <p:tavLst>
                                        <p:tav tm="0">
                                          <p:val>
                                            <p:strVal val="0-#ppt_w/2"/>
                                          </p:val>
                                        </p:tav>
                                        <p:tav tm="100000">
                                          <p:val>
                                            <p:strVal val="#ppt_x"/>
                                          </p:val>
                                        </p:tav>
                                      </p:tavLst>
                                    </p:anim>
                                    <p:anim calcmode="lin" valueType="num">
                                      <p:cBhvr additive="base">
                                        <p:cTn id="46" dur="500" fill="hold"/>
                                        <p:tgtEl>
                                          <p:spTgt spid="38920"/>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2" presetClass="entr" presetSubtype="8" fill="hold" nodeType="clickEffect">
                                  <p:stCondLst>
                                    <p:cond delay="0"/>
                                  </p:stCondLst>
                                  <p:childTnLst>
                                    <p:set>
                                      <p:cBhvr>
                                        <p:cTn id="50" dur="1" fill="hold">
                                          <p:stCondLst>
                                            <p:cond delay="0"/>
                                          </p:stCondLst>
                                        </p:cTn>
                                        <p:tgtEl>
                                          <p:spTgt spid="38918"/>
                                        </p:tgtEl>
                                        <p:attrNameLst>
                                          <p:attrName>style.visibility</p:attrName>
                                        </p:attrNameLst>
                                      </p:cBhvr>
                                      <p:to>
                                        <p:strVal val="visible"/>
                                      </p:to>
                                    </p:set>
                                    <p:animEffect transition="in" filter="slide(fromLeft)">
                                      <p:cBhvr>
                                        <p:cTn id="51" dur="500"/>
                                        <p:tgtEl>
                                          <p:spTgt spid="38918"/>
                                        </p:tgtEl>
                                      </p:cBhvr>
                                    </p:animEffect>
                                  </p:childTnLst>
                                </p:cTn>
                              </p:par>
                            </p:childTnLst>
                          </p:cTn>
                        </p:par>
                        <p:par>
                          <p:cTn id="52" fill="hold" nodeType="afterGroup">
                            <p:stCondLst>
                              <p:cond delay="500"/>
                            </p:stCondLst>
                            <p:childTnLst>
                              <p:par>
                                <p:cTn id="53" presetID="12" presetClass="entr" presetSubtype="8" fill="hold" nodeType="afterEffect">
                                  <p:stCondLst>
                                    <p:cond delay="0"/>
                                  </p:stCondLst>
                                  <p:childTnLst>
                                    <p:set>
                                      <p:cBhvr>
                                        <p:cTn id="54" dur="1" fill="hold">
                                          <p:stCondLst>
                                            <p:cond delay="0"/>
                                          </p:stCondLst>
                                        </p:cTn>
                                        <p:tgtEl>
                                          <p:spTgt spid="38917"/>
                                        </p:tgtEl>
                                        <p:attrNameLst>
                                          <p:attrName>style.visibility</p:attrName>
                                        </p:attrNameLst>
                                      </p:cBhvr>
                                      <p:to>
                                        <p:strVal val="visible"/>
                                      </p:to>
                                    </p:set>
                                    <p:animEffect transition="in" filter="slide(fromLeft)">
                                      <p:cBhvr>
                                        <p:cTn id="55" dur="500"/>
                                        <p:tgtEl>
                                          <p:spTgt spid="3891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2" presetClass="entr" presetSubtype="8" fill="hold" nodeType="clickEffect">
                                  <p:stCondLst>
                                    <p:cond delay="0"/>
                                  </p:stCondLst>
                                  <p:childTnLst>
                                    <p:set>
                                      <p:cBhvr>
                                        <p:cTn id="59" dur="1" fill="hold">
                                          <p:stCondLst>
                                            <p:cond delay="0"/>
                                          </p:stCondLst>
                                        </p:cTn>
                                        <p:tgtEl>
                                          <p:spTgt spid="38919"/>
                                        </p:tgtEl>
                                        <p:attrNameLst>
                                          <p:attrName>style.visibility</p:attrName>
                                        </p:attrNameLst>
                                      </p:cBhvr>
                                      <p:to>
                                        <p:strVal val="visible"/>
                                      </p:to>
                                    </p:set>
                                    <p:animEffect transition="in" filter="slide(fromLeft)">
                                      <p:cBhvr>
                                        <p:cTn id="60" dur="500"/>
                                        <p:tgtEl>
                                          <p:spTgt spid="38919"/>
                                        </p:tgtEl>
                                      </p:cBhvr>
                                    </p:animEffect>
                                  </p:childTnLst>
                                </p:cTn>
                              </p:par>
                            </p:childTnLst>
                          </p:cTn>
                        </p:par>
                        <p:par>
                          <p:cTn id="61" fill="hold" nodeType="afterGroup">
                            <p:stCondLst>
                              <p:cond delay="500"/>
                            </p:stCondLst>
                            <p:childTnLst>
                              <p:par>
                                <p:cTn id="62" presetID="12" presetClass="entr" presetSubtype="8" fill="hold" nodeType="afterEffect">
                                  <p:stCondLst>
                                    <p:cond delay="0"/>
                                  </p:stCondLst>
                                  <p:childTnLst>
                                    <p:set>
                                      <p:cBhvr>
                                        <p:cTn id="63" dur="1" fill="hold">
                                          <p:stCondLst>
                                            <p:cond delay="0"/>
                                          </p:stCondLst>
                                        </p:cTn>
                                        <p:tgtEl>
                                          <p:spTgt spid="38916"/>
                                        </p:tgtEl>
                                        <p:attrNameLst>
                                          <p:attrName>style.visibility</p:attrName>
                                        </p:attrNameLst>
                                      </p:cBhvr>
                                      <p:to>
                                        <p:strVal val="visible"/>
                                      </p:to>
                                    </p:set>
                                    <p:animEffect transition="in" filter="slide(fromLeft)">
                                      <p:cBhvr>
                                        <p:cTn id="64" dur="500"/>
                                        <p:tgtEl>
                                          <p:spTgt spid="38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autoUpdateAnimBg="0" advAuto="0"/>
      <p:bldP spid="389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ChangeArrowheads="1"/>
          </p:cNvSpPr>
          <p:nvPr/>
        </p:nvSpPr>
        <p:spPr bwMode="auto">
          <a:xfrm>
            <a:off x="1600200" y="1281459"/>
            <a:ext cx="6400800" cy="45720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kumimoji="1" lang="zh-CN" altLang="en-US" sz="2200" b="1" i="0" u="none" strike="noStrike" kern="1200" cap="none" spc="0" normalizeH="0" baseline="0" noProof="0" dirty="0" smtClean="0">
                <a:ln>
                  <a:noFill/>
                </a:ln>
                <a:solidFill>
                  <a:srgbClr val="000000"/>
                </a:solidFill>
                <a:effectLst/>
                <a:uLnTx/>
                <a:uFillTx/>
                <a:ea typeface="黑体" panose="02010609060101010101" pitchFamily="49" charset="-122"/>
                <a:cs typeface="Times New Roman" panose="02020603050405020304" pitchFamily="18" charset="0"/>
              </a:rPr>
              <a:t>第二代：</a:t>
            </a:r>
            <a:r>
              <a:rPr kumimoji="1" lang="en-US" altLang="zh-CN" sz="2200" b="1" i="0" u="none" strike="noStrike" kern="1200" cap="none" spc="0" normalizeH="0" baseline="0" noProof="0" dirty="0" smtClean="0">
                <a:ln>
                  <a:noFill/>
                </a:ln>
                <a:solidFill>
                  <a:srgbClr val="000000"/>
                </a:solidFill>
                <a:effectLst/>
                <a:uLnTx/>
                <a:uFillTx/>
                <a:ea typeface="黑体" panose="02010609060101010101" pitchFamily="49" charset="-122"/>
                <a:cs typeface="Times New Roman" panose="02020603050405020304" pitchFamily="18" charset="0"/>
              </a:rPr>
              <a:t>GUI</a:t>
            </a:r>
            <a:r>
              <a:rPr kumimoji="1" lang="zh-CN" altLang="en-US" sz="2200" b="1" i="0" u="none" strike="noStrike" kern="1200" cap="none" spc="0" normalizeH="0" baseline="0" noProof="0" dirty="0" smtClean="0">
                <a:ln>
                  <a:noFill/>
                </a:ln>
                <a:solidFill>
                  <a:srgbClr val="000000"/>
                </a:solidFill>
                <a:effectLst/>
                <a:uLnTx/>
                <a:uFillTx/>
                <a:ea typeface="黑体" panose="02010609060101010101" pitchFamily="49" charset="-122"/>
                <a:cs typeface="Times New Roman" panose="02020603050405020304" pitchFamily="18" charset="0"/>
              </a:rPr>
              <a:t>－图形用户界面</a:t>
            </a:r>
          </a:p>
          <a:p>
            <a:pPr marL="0" marR="0" lvl="0" indent="0" algn="l" defTabSz="914400" rtl="0" eaLnBrk="1" fontAlgn="base" latinLnBrk="0" hangingPunct="1">
              <a:lnSpc>
                <a:spcPct val="140000"/>
              </a:lnSpc>
              <a:spcBef>
                <a:spcPct val="0"/>
              </a:spcBef>
              <a:spcAft>
                <a:spcPct val="0"/>
              </a:spcAft>
              <a:buClrTx/>
              <a:buSzTx/>
              <a:buFontTx/>
              <a:buNone/>
              <a:tabLst/>
              <a:defRPr/>
            </a:pPr>
            <a:r>
              <a:rPr kumimoji="1" lang="zh-CN" altLang="en-US" sz="2200" b="1" i="0" u="none" strike="noStrike" kern="1200" cap="none" spc="0" normalizeH="0" baseline="0" noProof="0" dirty="0" smtClean="0">
                <a:ln>
                  <a:noFill/>
                </a:ln>
                <a:solidFill>
                  <a:srgbClr val="000066"/>
                </a:solidFill>
                <a:effectLst/>
                <a:uLnTx/>
                <a:uFillTx/>
                <a:cs typeface="Times New Roman" panose="02020603050405020304" pitchFamily="18" charset="0"/>
              </a:rPr>
              <a:t>   </a:t>
            </a:r>
            <a:r>
              <a:rPr kumimoji="1" lang="en-US" altLang="zh-CN"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GUI</a:t>
            </a:r>
            <a:r>
              <a:rPr kumimoji="1" lang="zh-CN" altLang="en-US" sz="2200" b="1" i="0" u="none" strike="noStrike" kern="1200" cap="none" spc="0" normalizeH="0" baseline="0" noProof="0" dirty="0" smtClean="0">
                <a:ln>
                  <a:noFill/>
                </a:ln>
                <a:solidFill>
                  <a:srgbClr val="000066"/>
                </a:solidFill>
                <a:effectLst/>
                <a:uLnTx/>
                <a:uFillTx/>
                <a:cs typeface="Times New Roman" panose="02020603050405020304" pitchFamily="18" charset="0"/>
              </a:rPr>
              <a:t>－ </a:t>
            </a:r>
            <a:r>
              <a:rPr kumimoji="1" lang="en-US" altLang="zh-CN"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G</a:t>
            </a:r>
            <a:r>
              <a:rPr kumimoji="1" lang="en-US" altLang="zh-CN" sz="2200" b="1" i="0" u="none" strike="noStrike" kern="1200" cap="none" spc="0" normalizeH="0" baseline="0" noProof="0" dirty="0" smtClean="0">
                <a:ln>
                  <a:noFill/>
                </a:ln>
                <a:solidFill>
                  <a:srgbClr val="000000"/>
                </a:solidFill>
                <a:effectLst/>
                <a:uLnTx/>
                <a:uFillTx/>
                <a:cs typeface="Times New Roman" panose="02020603050405020304" pitchFamily="18" charset="0"/>
              </a:rPr>
              <a:t>raphics</a:t>
            </a:r>
            <a:r>
              <a:rPr kumimoji="1" lang="en-US" altLang="zh-CN" sz="2200" b="1" i="0" u="none" strike="noStrike" kern="1200" cap="none" spc="0" normalizeH="0" baseline="0" noProof="0" dirty="0" smtClean="0">
                <a:ln>
                  <a:noFill/>
                </a:ln>
                <a:solidFill>
                  <a:srgbClr val="000066"/>
                </a:solidFill>
                <a:effectLst/>
                <a:uLnTx/>
                <a:uFillTx/>
                <a:cs typeface="Times New Roman" panose="02020603050405020304" pitchFamily="18" charset="0"/>
              </a:rPr>
              <a:t> </a:t>
            </a:r>
            <a:r>
              <a:rPr kumimoji="1" lang="en-US" altLang="zh-CN"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U</a:t>
            </a:r>
            <a:r>
              <a:rPr kumimoji="1" lang="en-US" altLang="zh-CN" sz="2200" b="1" i="0" u="none" strike="noStrike" kern="1200" cap="none" spc="0" normalizeH="0" baseline="0" noProof="0" dirty="0" smtClean="0">
                <a:ln>
                  <a:noFill/>
                </a:ln>
                <a:solidFill>
                  <a:srgbClr val="000000"/>
                </a:solidFill>
                <a:effectLst/>
                <a:uLnTx/>
                <a:uFillTx/>
                <a:cs typeface="Times New Roman" panose="02020603050405020304" pitchFamily="18" charset="0"/>
              </a:rPr>
              <a:t>ser</a:t>
            </a:r>
            <a:r>
              <a:rPr kumimoji="1" lang="en-US" altLang="zh-CN" sz="2200" b="1" i="0" u="none" strike="noStrike" kern="1200" cap="none" spc="0" normalizeH="0" baseline="0" noProof="0" dirty="0" smtClean="0">
                <a:ln>
                  <a:noFill/>
                </a:ln>
                <a:solidFill>
                  <a:srgbClr val="000066"/>
                </a:solidFill>
                <a:effectLst/>
                <a:uLnTx/>
                <a:uFillTx/>
                <a:cs typeface="Times New Roman" panose="02020603050405020304" pitchFamily="18" charset="0"/>
              </a:rPr>
              <a:t> </a:t>
            </a:r>
            <a:r>
              <a:rPr kumimoji="1" lang="en-US" altLang="zh-CN"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I</a:t>
            </a:r>
            <a:r>
              <a:rPr kumimoji="1" lang="en-US" altLang="zh-CN" sz="2200" b="1" i="0" u="none" strike="noStrike" kern="1200" cap="none" spc="0" normalizeH="0" baseline="0" noProof="0" dirty="0" smtClean="0">
                <a:ln>
                  <a:noFill/>
                </a:ln>
                <a:solidFill>
                  <a:srgbClr val="000000"/>
                </a:solidFill>
                <a:effectLst/>
                <a:uLnTx/>
                <a:uFillTx/>
                <a:cs typeface="Times New Roman" panose="02020603050405020304" pitchFamily="18" charset="0"/>
              </a:rPr>
              <a:t>nterface</a:t>
            </a:r>
          </a:p>
          <a:p>
            <a:pPr marL="0" marR="0" lvl="0" indent="0" algn="l" defTabSz="914400" rtl="0" eaLnBrk="1" fontAlgn="base" latinLnBrk="0" hangingPunct="1">
              <a:lnSpc>
                <a:spcPct val="140000"/>
              </a:lnSpc>
              <a:spcBef>
                <a:spcPct val="0"/>
              </a:spcBef>
              <a:spcAft>
                <a:spcPct val="0"/>
              </a:spcAft>
              <a:buClrTx/>
              <a:buSzTx/>
              <a:buFontTx/>
              <a:buNone/>
              <a:tabLst/>
              <a:defRPr/>
            </a:pPr>
            <a:r>
              <a:rPr kumimoji="1" lang="en-US" altLang="zh-CN" sz="2200" b="1" i="0" u="none" strike="noStrike" kern="1200" cap="none" spc="0" normalizeH="0" baseline="0" noProof="0" dirty="0" smtClean="0">
                <a:ln>
                  <a:noFill/>
                </a:ln>
                <a:solidFill>
                  <a:srgbClr val="000066"/>
                </a:solidFill>
                <a:effectLst/>
                <a:uLnTx/>
                <a:uFillTx/>
                <a:cs typeface="Times New Roman" panose="02020603050405020304" pitchFamily="18" charset="0"/>
              </a:rPr>
              <a:t>   </a:t>
            </a:r>
            <a:r>
              <a:rPr kumimoji="1" lang="zh-CN" altLang="en-US"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描述：</a:t>
            </a:r>
            <a:r>
              <a:rPr kumimoji="1" lang="zh-CN" altLang="en-US" sz="2200" b="1" i="0" u="none" strike="noStrike" kern="1200" cap="none" spc="0" normalizeH="0" baseline="0" noProof="0" dirty="0" smtClean="0">
                <a:ln>
                  <a:noFill/>
                </a:ln>
                <a:solidFill>
                  <a:srgbClr val="000000"/>
                </a:solidFill>
                <a:effectLst/>
                <a:uLnTx/>
                <a:uFillTx/>
                <a:cs typeface="Times New Roman" panose="02020603050405020304" pitchFamily="18" charset="0"/>
              </a:rPr>
              <a:t>以图形为基础的直接操纵用户界面</a:t>
            </a:r>
            <a:br>
              <a:rPr kumimoji="1" lang="zh-CN" altLang="en-US" sz="2200" b="1" i="0" u="none" strike="noStrike" kern="1200" cap="none" spc="0" normalizeH="0" baseline="0" noProof="0" dirty="0" smtClean="0">
                <a:ln>
                  <a:noFill/>
                </a:ln>
                <a:solidFill>
                  <a:srgbClr val="000000"/>
                </a:solidFill>
                <a:effectLst/>
                <a:uLnTx/>
                <a:uFillTx/>
                <a:cs typeface="Times New Roman" panose="02020603050405020304" pitchFamily="18" charset="0"/>
              </a:rPr>
            </a:br>
            <a:r>
              <a:rPr kumimoji="1" lang="zh-CN" altLang="en-US" sz="2200" b="1" i="0" u="none" strike="noStrike" kern="1200" cap="none" spc="0" normalizeH="0" baseline="0" noProof="0" dirty="0" smtClean="0">
                <a:ln>
                  <a:noFill/>
                </a:ln>
                <a:solidFill>
                  <a:srgbClr val="000000"/>
                </a:solidFill>
                <a:effectLst/>
                <a:uLnTx/>
                <a:uFillTx/>
                <a:cs typeface="Times New Roman" panose="02020603050405020304" pitchFamily="18" charset="0"/>
              </a:rPr>
              <a:t>         最新称为</a:t>
            </a:r>
            <a:r>
              <a:rPr kumimoji="1" lang="en-US" altLang="zh-CN" sz="2200" b="1" i="0" u="none" strike="noStrike" kern="1200" cap="none" spc="0" normalizeH="0" baseline="0" noProof="0" dirty="0" smtClean="0">
                <a:ln>
                  <a:noFill/>
                </a:ln>
                <a:solidFill>
                  <a:srgbClr val="000000"/>
                </a:solidFill>
                <a:effectLst/>
                <a:uLnTx/>
                <a:uFillTx/>
                <a:cs typeface="Times New Roman" panose="02020603050405020304" pitchFamily="18" charset="0"/>
              </a:rPr>
              <a:t>WIMP</a:t>
            </a:r>
            <a:r>
              <a:rPr kumimoji="1" lang="zh-CN" altLang="en-US" sz="2200" b="1" i="0" u="none" strike="noStrike" kern="1200" cap="none" spc="0" normalizeH="0" baseline="0" noProof="0" dirty="0" smtClean="0">
                <a:ln>
                  <a:noFill/>
                </a:ln>
                <a:solidFill>
                  <a:srgbClr val="000000"/>
                </a:solidFill>
                <a:effectLst/>
                <a:uLnTx/>
                <a:uFillTx/>
                <a:cs typeface="Times New Roman" panose="02020603050405020304" pitchFamily="18" charset="0"/>
              </a:rPr>
              <a:t>界面</a:t>
            </a:r>
            <a:r>
              <a:rPr kumimoji="1" lang="zh-CN" altLang="en-US" sz="2200" b="1" i="0" u="none" strike="noStrike" kern="1200" cap="none" spc="0" normalizeH="0" baseline="0" noProof="0" dirty="0" smtClean="0">
                <a:ln>
                  <a:noFill/>
                </a:ln>
                <a:solidFill>
                  <a:srgbClr val="000066"/>
                </a:solidFill>
                <a:effectLst/>
                <a:uLnTx/>
                <a:uFillTx/>
                <a:cs typeface="Times New Roman" panose="02020603050405020304" pitchFamily="18" charset="0"/>
              </a:rPr>
              <a:t/>
            </a:r>
            <a:br>
              <a:rPr kumimoji="1" lang="zh-CN" altLang="en-US" sz="2200" b="1" i="0" u="none" strike="noStrike" kern="1200" cap="none" spc="0" normalizeH="0" baseline="0" noProof="0" dirty="0" smtClean="0">
                <a:ln>
                  <a:noFill/>
                </a:ln>
                <a:solidFill>
                  <a:srgbClr val="000066"/>
                </a:solidFill>
                <a:effectLst/>
                <a:uLnTx/>
                <a:uFillTx/>
                <a:cs typeface="Times New Roman" panose="02020603050405020304" pitchFamily="18" charset="0"/>
              </a:rPr>
            </a:br>
            <a:r>
              <a:rPr kumimoji="1" lang="zh-CN" altLang="en-US" sz="2200" b="1" i="0" u="none" strike="noStrike" kern="1200" cap="none" spc="0" normalizeH="0" baseline="0" noProof="0" dirty="0" smtClean="0">
                <a:ln>
                  <a:noFill/>
                </a:ln>
                <a:solidFill>
                  <a:srgbClr val="000066"/>
                </a:solidFill>
                <a:effectLst/>
                <a:uLnTx/>
                <a:uFillTx/>
                <a:cs typeface="Times New Roman" panose="02020603050405020304" pitchFamily="18" charset="0"/>
              </a:rPr>
              <a:t>         </a:t>
            </a:r>
            <a:r>
              <a:rPr kumimoji="1" lang="en-US" altLang="zh-CN"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WIMP</a:t>
            </a:r>
            <a:r>
              <a:rPr kumimoji="1" lang="zh-CN" altLang="en-US" sz="2200" b="1" i="0" u="none" strike="noStrike" kern="1200" cap="none" spc="0" normalizeH="0" baseline="0" noProof="0" dirty="0" smtClean="0">
                <a:ln>
                  <a:noFill/>
                </a:ln>
                <a:solidFill>
                  <a:srgbClr val="000066"/>
                </a:solidFill>
                <a:effectLst/>
                <a:uLnTx/>
                <a:uFillTx/>
                <a:cs typeface="Times New Roman" panose="02020603050405020304" pitchFamily="18" charset="0"/>
              </a:rPr>
              <a:t>－</a:t>
            </a:r>
            <a:r>
              <a:rPr kumimoji="1" lang="en-US" altLang="zh-CN"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W</a:t>
            </a:r>
            <a:r>
              <a:rPr kumimoji="1" lang="en-US" altLang="zh-CN" sz="2200" b="1" i="0" u="none" strike="noStrike" kern="1200" cap="none" spc="0" normalizeH="0" baseline="0" noProof="0" dirty="0" smtClean="0">
                <a:ln>
                  <a:noFill/>
                </a:ln>
                <a:solidFill>
                  <a:srgbClr val="000000"/>
                </a:solidFill>
                <a:effectLst/>
                <a:uLnTx/>
                <a:uFillTx/>
                <a:cs typeface="Times New Roman" panose="02020603050405020304" pitchFamily="18" charset="0"/>
              </a:rPr>
              <a:t>indows</a:t>
            </a:r>
            <a:r>
              <a:rPr lang="en-US" altLang="zh-CN" sz="2200" b="1" dirty="0" smtClean="0">
                <a:solidFill>
                  <a:srgbClr val="000000"/>
                </a:solidFill>
                <a:cs typeface="Times New Roman" panose="02020603050405020304" pitchFamily="18" charset="0"/>
              </a:rPr>
              <a:t>, </a:t>
            </a:r>
            <a:r>
              <a:rPr kumimoji="1" lang="en-US" altLang="zh-CN"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I</a:t>
            </a:r>
            <a:r>
              <a:rPr kumimoji="1" lang="en-US" altLang="zh-CN" sz="2200" b="1" i="0" u="none" strike="noStrike" kern="1200" cap="none" spc="0" normalizeH="0" baseline="0" noProof="0" dirty="0" smtClean="0">
                <a:ln>
                  <a:noFill/>
                </a:ln>
                <a:solidFill>
                  <a:srgbClr val="000000"/>
                </a:solidFill>
                <a:effectLst/>
                <a:uLnTx/>
                <a:uFillTx/>
                <a:cs typeface="Times New Roman" panose="02020603050405020304" pitchFamily="18" charset="0"/>
              </a:rPr>
              <a:t>cons, </a:t>
            </a:r>
            <a:r>
              <a:rPr kumimoji="1" lang="en-US" altLang="zh-CN"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M</a:t>
            </a:r>
            <a:r>
              <a:rPr kumimoji="1" lang="en-US" altLang="zh-CN" sz="2200" b="1" i="0" u="none" strike="noStrike" kern="1200" cap="none" spc="0" normalizeH="0" baseline="0" noProof="0" dirty="0" smtClean="0">
                <a:ln>
                  <a:noFill/>
                </a:ln>
                <a:solidFill>
                  <a:srgbClr val="000000"/>
                </a:solidFill>
                <a:effectLst/>
                <a:uLnTx/>
                <a:uFillTx/>
                <a:cs typeface="Times New Roman" panose="02020603050405020304" pitchFamily="18" charset="0"/>
              </a:rPr>
              <a:t>enus, </a:t>
            </a:r>
            <a:r>
              <a:rPr kumimoji="1" lang="en-US" altLang="zh-CN"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P</a:t>
            </a:r>
            <a:r>
              <a:rPr kumimoji="1" lang="en-US" altLang="zh-CN" sz="2200" b="1" i="0" u="none" strike="noStrike" kern="1200" cap="none" spc="0" normalizeH="0" baseline="0" noProof="0" dirty="0" smtClean="0">
                <a:ln>
                  <a:noFill/>
                </a:ln>
                <a:solidFill>
                  <a:srgbClr val="000000"/>
                </a:solidFill>
                <a:effectLst/>
                <a:uLnTx/>
                <a:uFillTx/>
                <a:cs typeface="Times New Roman" panose="02020603050405020304" pitchFamily="18" charset="0"/>
              </a:rPr>
              <a:t>ointers</a:t>
            </a:r>
          </a:p>
          <a:p>
            <a:pPr marL="0" marR="0" lvl="0" indent="0" algn="l" defTabSz="914400" rtl="0" eaLnBrk="1" fontAlgn="base" latinLnBrk="0" hangingPunct="1">
              <a:lnSpc>
                <a:spcPct val="140000"/>
              </a:lnSpc>
              <a:spcBef>
                <a:spcPct val="0"/>
              </a:spcBef>
              <a:spcAft>
                <a:spcPct val="0"/>
              </a:spcAft>
              <a:buClrTx/>
              <a:buSzTx/>
              <a:buFontTx/>
              <a:buNone/>
              <a:tabLst/>
              <a:defRPr/>
            </a:pPr>
            <a:r>
              <a:rPr kumimoji="1" lang="en-US" altLang="zh-CN" sz="2400" b="1" i="0" u="none" strike="noStrike" kern="1200" cap="none" spc="0" normalizeH="0" baseline="0" noProof="0" dirty="0" smtClean="0">
                <a:ln>
                  <a:noFill/>
                </a:ln>
                <a:solidFill>
                  <a:srgbClr val="000066"/>
                </a:solidFill>
                <a:effectLst/>
                <a:uLnTx/>
                <a:uFillTx/>
                <a:cs typeface="Times New Roman" panose="02020603050405020304" pitchFamily="18" charset="0"/>
              </a:rPr>
              <a:t>                   </a:t>
            </a:r>
            <a:r>
              <a:rPr kumimoji="1" lang="zh-CN" altLang="en-US" sz="2400" b="1" i="0" u="none" strike="noStrike" kern="1200" cap="none" spc="0" normalizeH="0" baseline="0" noProof="0" dirty="0" smtClean="0">
                <a:ln>
                  <a:noFill/>
                </a:ln>
                <a:solidFill>
                  <a:srgbClr val="000066"/>
                </a:solidFill>
                <a:effectLst/>
                <a:uLnTx/>
                <a:uFillTx/>
                <a:cs typeface="Times New Roman" panose="02020603050405020304" pitchFamily="18" charset="0"/>
              </a:rPr>
              <a:t>－</a:t>
            </a:r>
            <a:r>
              <a:rPr kumimoji="1" lang="en-US" altLang="zh-CN"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W</a:t>
            </a:r>
            <a:r>
              <a:rPr kumimoji="1" lang="en-US" altLang="zh-CN" sz="2000" b="1" i="0" u="none" strike="noStrike" kern="1200" cap="none" spc="0" normalizeH="0" baseline="0" noProof="0" dirty="0" smtClean="0">
                <a:ln>
                  <a:noFill/>
                </a:ln>
                <a:solidFill>
                  <a:srgbClr val="000000"/>
                </a:solidFill>
                <a:effectLst/>
                <a:uLnTx/>
                <a:uFillTx/>
                <a:cs typeface="Times New Roman" panose="02020603050405020304" pitchFamily="18" charset="0"/>
              </a:rPr>
              <a:t>indows, </a:t>
            </a:r>
            <a:r>
              <a:rPr kumimoji="1" lang="en-US" altLang="zh-CN"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I</a:t>
            </a:r>
            <a:r>
              <a:rPr kumimoji="1" lang="en-US" altLang="zh-CN" sz="2000" b="1" i="0" u="none" strike="noStrike" kern="1200" cap="none" spc="0" normalizeH="0" baseline="0" noProof="0" dirty="0" smtClean="0">
                <a:ln>
                  <a:noFill/>
                </a:ln>
                <a:solidFill>
                  <a:srgbClr val="000000"/>
                </a:solidFill>
                <a:effectLst/>
                <a:uLnTx/>
                <a:uFillTx/>
                <a:cs typeface="Times New Roman" panose="02020603050405020304" pitchFamily="18" charset="0"/>
              </a:rPr>
              <a:t>cons, </a:t>
            </a:r>
            <a:r>
              <a:rPr kumimoji="1" lang="en-US" altLang="zh-CN"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M</a:t>
            </a:r>
            <a:r>
              <a:rPr kumimoji="1" lang="en-US" altLang="zh-CN" sz="2000" b="1" i="0" u="none" strike="noStrike" kern="1200" cap="none" spc="0" normalizeH="0" baseline="0" noProof="0" dirty="0" smtClean="0">
                <a:ln>
                  <a:noFill/>
                </a:ln>
                <a:solidFill>
                  <a:srgbClr val="000000"/>
                </a:solidFill>
                <a:effectLst/>
                <a:uLnTx/>
                <a:uFillTx/>
                <a:cs typeface="Times New Roman" panose="02020603050405020304" pitchFamily="18" charset="0"/>
              </a:rPr>
              <a:t>ouse, </a:t>
            </a:r>
            <a:r>
              <a:rPr kumimoji="1" lang="en-US" altLang="zh-CN"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P</a:t>
            </a:r>
            <a:r>
              <a:rPr kumimoji="1" lang="en-US" altLang="zh-CN" sz="2000" b="1" i="0" u="none" strike="noStrike" kern="1200" cap="none" spc="0" normalizeH="0" baseline="0" noProof="0" dirty="0" smtClean="0">
                <a:ln>
                  <a:noFill/>
                </a:ln>
                <a:solidFill>
                  <a:srgbClr val="000000"/>
                </a:solidFill>
                <a:effectLst/>
                <a:uLnTx/>
                <a:uFillTx/>
                <a:cs typeface="Times New Roman" panose="02020603050405020304" pitchFamily="18" charset="0"/>
              </a:rPr>
              <a:t>ull-down menu</a:t>
            </a:r>
          </a:p>
          <a:p>
            <a:pPr marL="0" marR="0" lvl="0" indent="0" algn="l" defTabSz="914400" rtl="0" eaLnBrk="1" fontAlgn="base" latinLnBrk="0" hangingPunct="1">
              <a:lnSpc>
                <a:spcPct val="140000"/>
              </a:lnSpc>
              <a:spcBef>
                <a:spcPct val="0"/>
              </a:spcBef>
              <a:spcAft>
                <a:spcPct val="0"/>
              </a:spcAft>
              <a:buClrTx/>
              <a:buSzTx/>
              <a:buFontTx/>
              <a:buNone/>
              <a:tabLst/>
              <a:defRPr/>
            </a:pPr>
            <a:r>
              <a:rPr kumimoji="1" lang="en-US" altLang="zh-CN" sz="2200" b="1" i="0" u="none" strike="noStrike" kern="1200" cap="none" spc="0" normalizeH="0" baseline="0" noProof="0" dirty="0" smtClean="0">
                <a:ln>
                  <a:noFill/>
                </a:ln>
                <a:solidFill>
                  <a:srgbClr val="000066"/>
                </a:solidFill>
                <a:effectLst/>
                <a:uLnTx/>
                <a:uFillTx/>
                <a:cs typeface="Times New Roman" panose="02020603050405020304" pitchFamily="18" charset="0"/>
              </a:rPr>
              <a:t>   </a:t>
            </a:r>
            <a:r>
              <a:rPr kumimoji="1" lang="zh-CN" altLang="en-US"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人机交互设备：</a:t>
            </a:r>
            <a:r>
              <a:rPr kumimoji="1" lang="zh-CN" altLang="en-US" sz="2200" b="1" i="0" u="none" strike="noStrike" kern="1200" cap="none" spc="0" normalizeH="0" baseline="0" noProof="0" dirty="0" smtClean="0">
                <a:ln>
                  <a:noFill/>
                </a:ln>
                <a:solidFill>
                  <a:srgbClr val="000000"/>
                </a:solidFill>
                <a:effectLst/>
                <a:uLnTx/>
                <a:uFillTx/>
                <a:cs typeface="Times New Roman" panose="02020603050405020304" pitchFamily="18" charset="0"/>
              </a:rPr>
              <a:t>以鼠标为主，键盘为辅</a:t>
            </a:r>
          </a:p>
          <a:p>
            <a:pPr marL="0" marR="0" lvl="0" indent="0" algn="l" defTabSz="914400" rtl="0" eaLnBrk="1" fontAlgn="base" latinLnBrk="0" hangingPunct="1">
              <a:lnSpc>
                <a:spcPct val="140000"/>
              </a:lnSpc>
              <a:spcBef>
                <a:spcPct val="0"/>
              </a:spcBef>
              <a:spcAft>
                <a:spcPct val="0"/>
              </a:spcAft>
              <a:buClrTx/>
              <a:buSzTx/>
              <a:buFontTx/>
              <a:buNone/>
              <a:tabLst/>
              <a:defRPr/>
            </a:pPr>
            <a:r>
              <a:rPr kumimoji="1" lang="zh-CN" altLang="en-US" sz="2200" b="1" i="0" u="none" strike="noStrike" kern="1200" cap="none" spc="0" normalizeH="0" baseline="0" noProof="0" dirty="0" smtClean="0">
                <a:ln>
                  <a:noFill/>
                </a:ln>
                <a:solidFill>
                  <a:srgbClr val="000066"/>
                </a:solidFill>
                <a:effectLst/>
                <a:uLnTx/>
                <a:uFillTx/>
                <a:cs typeface="Times New Roman" panose="02020603050405020304" pitchFamily="18" charset="0"/>
              </a:rPr>
              <a:t>   </a:t>
            </a:r>
            <a:r>
              <a:rPr kumimoji="1" lang="zh-CN" altLang="en-US"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优点：</a:t>
            </a:r>
            <a:r>
              <a:rPr kumimoji="1" lang="zh-CN" altLang="en-US" sz="2200" b="1" i="0" u="none" strike="noStrike" kern="1200" cap="none" spc="0" normalizeH="0" baseline="0" noProof="0" dirty="0" smtClean="0">
                <a:ln>
                  <a:noFill/>
                </a:ln>
                <a:solidFill>
                  <a:srgbClr val="000000"/>
                </a:solidFill>
                <a:effectLst/>
                <a:uLnTx/>
                <a:uFillTx/>
                <a:cs typeface="Times New Roman" panose="02020603050405020304" pitchFamily="18" charset="0"/>
              </a:rPr>
              <a:t>直观、美观、易用</a:t>
            </a:r>
          </a:p>
          <a:p>
            <a:pPr marL="0" marR="0" lvl="0" indent="0" algn="l" defTabSz="914400" rtl="0" eaLnBrk="1" fontAlgn="base" latinLnBrk="0" hangingPunct="1">
              <a:lnSpc>
                <a:spcPct val="140000"/>
              </a:lnSpc>
              <a:spcBef>
                <a:spcPct val="0"/>
              </a:spcBef>
              <a:spcAft>
                <a:spcPct val="0"/>
              </a:spcAft>
              <a:buClrTx/>
              <a:buSzTx/>
              <a:buFontTx/>
              <a:buNone/>
              <a:tabLst/>
              <a:defRPr/>
            </a:pPr>
            <a:r>
              <a:rPr kumimoji="1" lang="zh-CN" altLang="en-US" sz="2200" b="1" i="0" u="none" strike="noStrike" kern="1200" cap="none" spc="0" normalizeH="0" baseline="0" noProof="0" dirty="0" smtClean="0">
                <a:ln>
                  <a:noFill/>
                </a:ln>
                <a:solidFill>
                  <a:srgbClr val="000066"/>
                </a:solidFill>
                <a:effectLst/>
                <a:uLnTx/>
                <a:uFillTx/>
                <a:cs typeface="Times New Roman" panose="02020603050405020304" pitchFamily="18" charset="0"/>
              </a:rPr>
              <a:t>   </a:t>
            </a:r>
            <a:r>
              <a:rPr kumimoji="1" lang="zh-CN" altLang="en-US"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缺点：</a:t>
            </a:r>
            <a:r>
              <a:rPr kumimoji="1" lang="zh-CN" altLang="en-US" sz="2200" b="1" i="0" u="none" strike="noStrike" kern="1200" cap="none" spc="0" normalizeH="0" baseline="0" noProof="0" dirty="0" smtClean="0">
                <a:ln>
                  <a:noFill/>
                </a:ln>
                <a:solidFill>
                  <a:srgbClr val="000000"/>
                </a:solidFill>
                <a:effectLst/>
                <a:uLnTx/>
                <a:uFillTx/>
                <a:cs typeface="Times New Roman" panose="02020603050405020304" pitchFamily="18" charset="0"/>
              </a:rPr>
              <a:t>实现复杂，资源耗费大</a:t>
            </a:r>
          </a:p>
        </p:txBody>
      </p:sp>
      <p:pic>
        <p:nvPicPr>
          <p:cNvPr id="39941" name="Picture 5" descr="无线鼠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5047009"/>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7" descr="鼠标3"/>
          <p:cNvPicPr preferRelativeResize="0">
            <a:picLocks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505700" y="808112"/>
            <a:ext cx="10287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8"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用户界面分类</a:t>
            </a:r>
            <a:endPar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77997155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wipe(up)">
                                      <p:cBhvr>
                                        <p:cTn id="7" dur="500"/>
                                        <p:tgtEl>
                                          <p:spTgt spid="39939">
                                            <p:txEl>
                                              <p:pRg st="0" end="0"/>
                                            </p:txEl>
                                          </p:spTgt>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9939">
                                            <p:txEl>
                                              <p:pRg st="1" end="1"/>
                                            </p:txEl>
                                          </p:spTgt>
                                        </p:tgtEl>
                                        <p:attrNameLst>
                                          <p:attrName>style.visibility</p:attrName>
                                        </p:attrNameLst>
                                      </p:cBhvr>
                                      <p:to>
                                        <p:strVal val="visible"/>
                                      </p:to>
                                    </p:set>
                                    <p:animEffect transition="in" filter="wipe(up)">
                                      <p:cBhvr>
                                        <p:cTn id="11" dur="500"/>
                                        <p:tgtEl>
                                          <p:spTgt spid="39939">
                                            <p:txEl>
                                              <p:pRg st="1" end="1"/>
                                            </p:txEl>
                                          </p:spTgt>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9939">
                                            <p:txEl>
                                              <p:pRg st="2" end="2"/>
                                            </p:txEl>
                                          </p:spTgt>
                                        </p:tgtEl>
                                        <p:attrNameLst>
                                          <p:attrName>style.visibility</p:attrName>
                                        </p:attrNameLst>
                                      </p:cBhvr>
                                      <p:to>
                                        <p:strVal val="visible"/>
                                      </p:to>
                                    </p:set>
                                    <p:animEffect transition="in" filter="wipe(up)">
                                      <p:cBhvr>
                                        <p:cTn id="15" dur="500"/>
                                        <p:tgtEl>
                                          <p:spTgt spid="39939">
                                            <p:txEl>
                                              <p:pRg st="2" end="2"/>
                                            </p:txEl>
                                          </p:spTgt>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9939">
                                            <p:txEl>
                                              <p:pRg st="3" end="3"/>
                                            </p:txEl>
                                          </p:spTgt>
                                        </p:tgtEl>
                                        <p:attrNameLst>
                                          <p:attrName>style.visibility</p:attrName>
                                        </p:attrNameLst>
                                      </p:cBhvr>
                                      <p:to>
                                        <p:strVal val="visible"/>
                                      </p:to>
                                    </p:set>
                                    <p:animEffect transition="in" filter="wipe(up)">
                                      <p:cBhvr>
                                        <p:cTn id="19" dur="500"/>
                                        <p:tgtEl>
                                          <p:spTgt spid="39939">
                                            <p:txEl>
                                              <p:pRg st="3" end="3"/>
                                            </p:txEl>
                                          </p:spTgt>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9939">
                                            <p:txEl>
                                              <p:pRg st="4" end="4"/>
                                            </p:txEl>
                                          </p:spTgt>
                                        </p:tgtEl>
                                        <p:attrNameLst>
                                          <p:attrName>style.visibility</p:attrName>
                                        </p:attrNameLst>
                                      </p:cBhvr>
                                      <p:to>
                                        <p:strVal val="visible"/>
                                      </p:to>
                                    </p:set>
                                    <p:animEffect transition="in" filter="wipe(up)">
                                      <p:cBhvr>
                                        <p:cTn id="23" dur="500"/>
                                        <p:tgtEl>
                                          <p:spTgt spid="39939">
                                            <p:txEl>
                                              <p:pRg st="4" end="4"/>
                                            </p:txEl>
                                          </p:spTgt>
                                        </p:tgtEl>
                                      </p:cBhvr>
                                    </p:animEffect>
                                  </p:childTnLst>
                                </p:cTn>
                              </p:par>
                            </p:childTnLst>
                          </p:cTn>
                        </p:par>
                        <p:par>
                          <p:cTn id="24" fill="hold" nodeType="afterGroup">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39939">
                                            <p:txEl>
                                              <p:pRg st="5" end="5"/>
                                            </p:txEl>
                                          </p:spTgt>
                                        </p:tgtEl>
                                        <p:attrNameLst>
                                          <p:attrName>style.visibility</p:attrName>
                                        </p:attrNameLst>
                                      </p:cBhvr>
                                      <p:to>
                                        <p:strVal val="visible"/>
                                      </p:to>
                                    </p:set>
                                    <p:animEffect transition="in" filter="wipe(up)">
                                      <p:cBhvr>
                                        <p:cTn id="27" dur="500"/>
                                        <p:tgtEl>
                                          <p:spTgt spid="39939">
                                            <p:txEl>
                                              <p:pRg st="5" end="5"/>
                                            </p:txEl>
                                          </p:spTgt>
                                        </p:tgtEl>
                                      </p:cBhvr>
                                    </p:animEffect>
                                  </p:childTnLst>
                                </p:cTn>
                              </p:par>
                            </p:childTnLst>
                          </p:cTn>
                        </p:par>
                        <p:par>
                          <p:cTn id="28" fill="hold" nodeType="afterGroup">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39939">
                                            <p:txEl>
                                              <p:pRg st="6" end="6"/>
                                            </p:txEl>
                                          </p:spTgt>
                                        </p:tgtEl>
                                        <p:attrNameLst>
                                          <p:attrName>style.visibility</p:attrName>
                                        </p:attrNameLst>
                                      </p:cBhvr>
                                      <p:to>
                                        <p:strVal val="visible"/>
                                      </p:to>
                                    </p:set>
                                    <p:animEffect transition="in" filter="wipe(up)">
                                      <p:cBhvr>
                                        <p:cTn id="31" dur="500"/>
                                        <p:tgtEl>
                                          <p:spTgt spid="39939">
                                            <p:txEl>
                                              <p:pRg st="6" end="6"/>
                                            </p:txEl>
                                          </p:spTgt>
                                        </p:tgtEl>
                                      </p:cBhvr>
                                    </p:animEffect>
                                  </p:childTnLst>
                                </p:cTn>
                              </p:par>
                            </p:childTnLst>
                          </p:cTn>
                        </p:par>
                        <p:par>
                          <p:cTn id="32" fill="hold" nodeType="afterGroup">
                            <p:stCondLst>
                              <p:cond delay="3500"/>
                            </p:stCondLst>
                            <p:childTnLst>
                              <p:par>
                                <p:cTn id="33" presetID="12" presetClass="entr" presetSubtype="1" fill="hold" nodeType="afterEffect">
                                  <p:stCondLst>
                                    <p:cond delay="0"/>
                                  </p:stCondLst>
                                  <p:childTnLst>
                                    <p:set>
                                      <p:cBhvr>
                                        <p:cTn id="34" dur="1" fill="hold">
                                          <p:stCondLst>
                                            <p:cond delay="0"/>
                                          </p:stCondLst>
                                        </p:cTn>
                                        <p:tgtEl>
                                          <p:spTgt spid="39943"/>
                                        </p:tgtEl>
                                        <p:attrNameLst>
                                          <p:attrName>style.visibility</p:attrName>
                                        </p:attrNameLst>
                                      </p:cBhvr>
                                      <p:to>
                                        <p:strVal val="visible"/>
                                      </p:to>
                                    </p:set>
                                    <p:animEffect transition="in" filter="slide(fromTop)">
                                      <p:cBhvr>
                                        <p:cTn id="35" dur="500"/>
                                        <p:tgtEl>
                                          <p:spTgt spid="39943"/>
                                        </p:tgtEl>
                                      </p:cBhvr>
                                    </p:animEffect>
                                  </p:childTnLst>
                                </p:cTn>
                              </p:par>
                            </p:childTnLst>
                          </p:cTn>
                        </p:par>
                        <p:par>
                          <p:cTn id="36" fill="hold" nodeType="afterGroup">
                            <p:stCondLst>
                              <p:cond delay="4000"/>
                            </p:stCondLst>
                            <p:childTnLst>
                              <p:par>
                                <p:cTn id="37" presetID="2" presetClass="entr" presetSubtype="2" fill="hold" nodeType="afterEffect">
                                  <p:stCondLst>
                                    <p:cond delay="0"/>
                                  </p:stCondLst>
                                  <p:childTnLst>
                                    <p:set>
                                      <p:cBhvr>
                                        <p:cTn id="38" dur="1" fill="hold">
                                          <p:stCondLst>
                                            <p:cond delay="0"/>
                                          </p:stCondLst>
                                        </p:cTn>
                                        <p:tgtEl>
                                          <p:spTgt spid="39941"/>
                                        </p:tgtEl>
                                        <p:attrNameLst>
                                          <p:attrName>style.visibility</p:attrName>
                                        </p:attrNameLst>
                                      </p:cBhvr>
                                      <p:to>
                                        <p:strVal val="visible"/>
                                      </p:to>
                                    </p:set>
                                    <p:anim calcmode="lin" valueType="num">
                                      <p:cBhvr additive="base">
                                        <p:cTn id="39" dur="500" fill="hold"/>
                                        <p:tgtEl>
                                          <p:spTgt spid="39941"/>
                                        </p:tgtEl>
                                        <p:attrNameLst>
                                          <p:attrName>ppt_x</p:attrName>
                                        </p:attrNameLst>
                                      </p:cBhvr>
                                      <p:tavLst>
                                        <p:tav tm="0">
                                          <p:val>
                                            <p:strVal val="1+#ppt_w/2"/>
                                          </p:val>
                                        </p:tav>
                                        <p:tav tm="100000">
                                          <p:val>
                                            <p:strVal val="#ppt_x"/>
                                          </p:val>
                                        </p:tav>
                                      </p:tavLst>
                                    </p:anim>
                                    <p:anim calcmode="lin" valueType="num">
                                      <p:cBhvr additive="base">
                                        <p:cTn id="40" dur="500" fill="hold"/>
                                        <p:tgtEl>
                                          <p:spTgt spid="399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autoUpdateAnimBg="0"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ChangeArrowheads="1"/>
          </p:cNvSpPr>
          <p:nvPr/>
        </p:nvSpPr>
        <p:spPr bwMode="auto">
          <a:xfrm>
            <a:off x="1524000" y="1124744"/>
            <a:ext cx="6858000" cy="38862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40000"/>
              </a:lnSpc>
              <a:spcBef>
                <a:spcPct val="0"/>
              </a:spcBef>
              <a:spcAft>
                <a:spcPct val="0"/>
              </a:spcAft>
              <a:buClrTx/>
              <a:buSzTx/>
              <a:buFontTx/>
              <a:buNone/>
              <a:tabLst/>
              <a:defRPr/>
            </a:pPr>
            <a:r>
              <a:rPr kumimoji="1" lang="zh-CN" altLang="en-US" sz="2200" b="1" i="0" u="none" strike="noStrike" kern="1200" cap="none" spc="0" normalizeH="0" baseline="0" noProof="0" dirty="0" smtClean="0">
                <a:ln>
                  <a:noFill/>
                </a:ln>
                <a:solidFill>
                  <a:srgbClr val="000000"/>
                </a:solidFill>
                <a:effectLst/>
                <a:uLnTx/>
                <a:uFillTx/>
                <a:ea typeface="黑体" panose="02010609060101010101" pitchFamily="49" charset="-122"/>
                <a:cs typeface="Times New Roman" panose="02020603050405020304" pitchFamily="18" charset="0"/>
              </a:rPr>
              <a:t>第三代：</a:t>
            </a:r>
            <a:r>
              <a:rPr kumimoji="1" lang="en-US" altLang="zh-CN" sz="2200" b="1" i="0" u="none" strike="noStrike" kern="1200" cap="none" spc="0" normalizeH="0" baseline="0" noProof="0" dirty="0" smtClean="0">
                <a:ln>
                  <a:noFill/>
                </a:ln>
                <a:solidFill>
                  <a:srgbClr val="000000"/>
                </a:solidFill>
                <a:effectLst/>
                <a:uLnTx/>
                <a:uFillTx/>
                <a:ea typeface="黑体" panose="02010609060101010101" pitchFamily="49" charset="-122"/>
                <a:cs typeface="Times New Roman" panose="02020603050405020304" pitchFamily="18" charset="0"/>
              </a:rPr>
              <a:t>MUI</a:t>
            </a:r>
            <a:r>
              <a:rPr kumimoji="1" lang="zh-CN" altLang="en-US" sz="2200" b="1" i="0" u="none" strike="noStrike" kern="1200" cap="none" spc="0" normalizeH="0" baseline="0" noProof="0" dirty="0" smtClean="0">
                <a:ln>
                  <a:noFill/>
                </a:ln>
                <a:solidFill>
                  <a:srgbClr val="000000"/>
                </a:solidFill>
                <a:effectLst/>
                <a:uLnTx/>
                <a:uFillTx/>
                <a:ea typeface="黑体" panose="02010609060101010101" pitchFamily="49" charset="-122"/>
                <a:cs typeface="Times New Roman" panose="02020603050405020304" pitchFamily="18" charset="0"/>
              </a:rPr>
              <a:t>－多通道用户界面</a:t>
            </a:r>
          </a:p>
          <a:p>
            <a:pPr marL="0" marR="0" lvl="0" indent="0" algn="l" defTabSz="914400" rtl="0" eaLnBrk="1" fontAlgn="base" latinLnBrk="0" hangingPunct="1">
              <a:lnSpc>
                <a:spcPct val="140000"/>
              </a:lnSpc>
              <a:spcBef>
                <a:spcPct val="0"/>
              </a:spcBef>
              <a:spcAft>
                <a:spcPct val="0"/>
              </a:spcAft>
              <a:buClrTx/>
              <a:buSzTx/>
              <a:buFontTx/>
              <a:buNone/>
              <a:tabLst/>
              <a:defRPr/>
            </a:pPr>
            <a:r>
              <a:rPr kumimoji="1" lang="zh-CN" altLang="en-US" sz="2200" b="1" i="0" u="none" strike="noStrike" kern="1200" cap="none" spc="0" normalizeH="0" baseline="0" noProof="0" dirty="0" smtClean="0">
                <a:ln>
                  <a:noFill/>
                </a:ln>
                <a:solidFill>
                  <a:srgbClr val="000066"/>
                </a:solidFill>
                <a:effectLst/>
                <a:uLnTx/>
                <a:uFillTx/>
                <a:cs typeface="Times New Roman" panose="02020603050405020304" pitchFamily="18" charset="0"/>
              </a:rPr>
              <a:t>   </a:t>
            </a:r>
            <a:r>
              <a:rPr kumimoji="1" lang="en-US" altLang="zh-CN"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MUI</a:t>
            </a:r>
            <a:r>
              <a:rPr kumimoji="1" lang="zh-CN" altLang="en-US" sz="2200" b="1" i="0" u="none" strike="noStrike" kern="1200" cap="none" spc="0" normalizeH="0" baseline="0" noProof="0" dirty="0" smtClean="0">
                <a:ln>
                  <a:noFill/>
                </a:ln>
                <a:solidFill>
                  <a:srgbClr val="000066"/>
                </a:solidFill>
                <a:effectLst/>
                <a:uLnTx/>
                <a:uFillTx/>
                <a:cs typeface="Times New Roman" panose="02020603050405020304" pitchFamily="18" charset="0"/>
              </a:rPr>
              <a:t>－</a:t>
            </a:r>
            <a:r>
              <a:rPr kumimoji="1" lang="en-US" altLang="zh-CN"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M</a:t>
            </a:r>
            <a:r>
              <a:rPr kumimoji="1" lang="en-US" altLang="zh-CN" sz="2200" b="1" i="0" u="none" strike="noStrike" kern="1200" cap="none" spc="0" normalizeH="0" baseline="0" noProof="0" dirty="0" smtClean="0">
                <a:ln>
                  <a:noFill/>
                </a:ln>
                <a:solidFill>
                  <a:srgbClr val="000000"/>
                </a:solidFill>
                <a:effectLst/>
                <a:uLnTx/>
                <a:uFillTx/>
                <a:cs typeface="Times New Roman" panose="02020603050405020304" pitchFamily="18" charset="0"/>
              </a:rPr>
              <a:t>ultimodal</a:t>
            </a:r>
            <a:r>
              <a:rPr kumimoji="1" lang="en-US" altLang="zh-CN" sz="2200" b="1" i="0" u="none" strike="noStrike" kern="1200" cap="none" spc="0" normalizeH="0" baseline="0" noProof="0" dirty="0" smtClean="0">
                <a:ln>
                  <a:noFill/>
                </a:ln>
                <a:solidFill>
                  <a:srgbClr val="000066"/>
                </a:solidFill>
                <a:effectLst/>
                <a:uLnTx/>
                <a:uFillTx/>
                <a:cs typeface="Times New Roman" panose="02020603050405020304" pitchFamily="18" charset="0"/>
              </a:rPr>
              <a:t> </a:t>
            </a:r>
            <a:r>
              <a:rPr kumimoji="1" lang="en-US" altLang="zh-CN"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U</a:t>
            </a:r>
            <a:r>
              <a:rPr kumimoji="1" lang="en-US" altLang="zh-CN" sz="2200" b="1" i="0" u="none" strike="noStrike" kern="1200" cap="none" spc="0" normalizeH="0" baseline="0" noProof="0" dirty="0" smtClean="0">
                <a:ln>
                  <a:noFill/>
                </a:ln>
                <a:solidFill>
                  <a:srgbClr val="000000"/>
                </a:solidFill>
                <a:effectLst/>
                <a:uLnTx/>
                <a:uFillTx/>
                <a:cs typeface="Times New Roman" panose="02020603050405020304" pitchFamily="18" charset="0"/>
              </a:rPr>
              <a:t>ser</a:t>
            </a:r>
            <a:r>
              <a:rPr kumimoji="1" lang="en-US" altLang="zh-CN" sz="2200" b="1" i="0" u="none" strike="noStrike" kern="1200" cap="none" spc="0" normalizeH="0" baseline="0" noProof="0" dirty="0" smtClean="0">
                <a:ln>
                  <a:noFill/>
                </a:ln>
                <a:solidFill>
                  <a:srgbClr val="000066"/>
                </a:solidFill>
                <a:effectLst/>
                <a:uLnTx/>
                <a:uFillTx/>
                <a:cs typeface="Times New Roman" panose="02020603050405020304" pitchFamily="18" charset="0"/>
              </a:rPr>
              <a:t> </a:t>
            </a:r>
            <a:r>
              <a:rPr kumimoji="1" lang="en-US" altLang="zh-CN"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I</a:t>
            </a:r>
            <a:r>
              <a:rPr kumimoji="1" lang="en-US" altLang="zh-CN" sz="2200" b="1" i="0" u="none" strike="noStrike" kern="1200" cap="none" spc="0" normalizeH="0" baseline="0" noProof="0" dirty="0" smtClean="0">
                <a:ln>
                  <a:noFill/>
                </a:ln>
                <a:solidFill>
                  <a:srgbClr val="000000"/>
                </a:solidFill>
                <a:effectLst/>
                <a:uLnTx/>
                <a:uFillTx/>
                <a:cs typeface="Times New Roman" panose="02020603050405020304" pitchFamily="18" charset="0"/>
              </a:rPr>
              <a:t>nterface</a:t>
            </a:r>
          </a:p>
          <a:p>
            <a:pPr marL="0" marR="0" lvl="0" indent="0" algn="l" defTabSz="914400" rtl="0" eaLnBrk="1" fontAlgn="base" latinLnBrk="0" hangingPunct="1">
              <a:lnSpc>
                <a:spcPct val="140000"/>
              </a:lnSpc>
              <a:spcBef>
                <a:spcPct val="0"/>
              </a:spcBef>
              <a:spcAft>
                <a:spcPct val="0"/>
              </a:spcAft>
              <a:buClrTx/>
              <a:buSzTx/>
              <a:buFontTx/>
              <a:buNone/>
              <a:tabLst/>
              <a:defRPr/>
            </a:pPr>
            <a:r>
              <a:rPr kumimoji="1" lang="en-US" altLang="zh-CN" sz="2200" b="1" i="0" u="none" strike="noStrike" kern="1200" cap="none" spc="0" normalizeH="0" baseline="0" noProof="0" dirty="0" smtClean="0">
                <a:ln>
                  <a:noFill/>
                </a:ln>
                <a:solidFill>
                  <a:srgbClr val="000066"/>
                </a:solidFill>
                <a:effectLst/>
                <a:uLnTx/>
                <a:uFillTx/>
                <a:cs typeface="Times New Roman" panose="02020603050405020304" pitchFamily="18" charset="0"/>
              </a:rPr>
              <a:t>   </a:t>
            </a:r>
            <a:r>
              <a:rPr kumimoji="1" lang="zh-CN" altLang="en-US"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描述：</a:t>
            </a:r>
            <a:r>
              <a:rPr kumimoji="1" lang="zh-CN" altLang="en-US" sz="2200" b="1" i="0" u="none" strike="noStrike" kern="1200" cap="none" spc="0" normalizeH="0" baseline="0" noProof="0" dirty="0" smtClean="0">
                <a:ln>
                  <a:noFill/>
                </a:ln>
                <a:solidFill>
                  <a:srgbClr val="000000"/>
                </a:solidFill>
                <a:effectLst/>
                <a:uLnTx/>
                <a:uFillTx/>
                <a:cs typeface="Times New Roman" panose="02020603050405020304" pitchFamily="18" charset="0"/>
              </a:rPr>
              <a:t>以多媒体为基础的智能的多通道用户界面</a:t>
            </a:r>
          </a:p>
          <a:p>
            <a:pPr marL="0" marR="0" lvl="0" indent="0" algn="l" defTabSz="914400" rtl="0" eaLnBrk="1" fontAlgn="base" latinLnBrk="0" hangingPunct="1">
              <a:lnSpc>
                <a:spcPct val="140000"/>
              </a:lnSpc>
              <a:spcBef>
                <a:spcPct val="0"/>
              </a:spcBef>
              <a:spcAft>
                <a:spcPct val="0"/>
              </a:spcAft>
              <a:buClrTx/>
              <a:buSzTx/>
              <a:buFontTx/>
              <a:buNone/>
              <a:tabLst/>
              <a:defRPr/>
            </a:pPr>
            <a:r>
              <a:rPr kumimoji="1" lang="zh-CN" altLang="en-US" sz="2200" b="1" i="0" u="none" strike="noStrike" kern="1200" cap="none" spc="0" normalizeH="0" baseline="0" noProof="0" dirty="0" smtClean="0">
                <a:ln>
                  <a:noFill/>
                </a:ln>
                <a:solidFill>
                  <a:srgbClr val="000066"/>
                </a:solidFill>
                <a:effectLst/>
                <a:uLnTx/>
                <a:uFillTx/>
                <a:cs typeface="Times New Roman" panose="02020603050405020304" pitchFamily="18" charset="0"/>
              </a:rPr>
              <a:t>   </a:t>
            </a:r>
            <a:r>
              <a:rPr kumimoji="1" lang="zh-CN" altLang="en-US"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人机交互设备：</a:t>
            </a:r>
            <a:r>
              <a:rPr kumimoji="1" lang="zh-CN" altLang="en-US" sz="2200" b="1" i="0" u="none" strike="noStrike" kern="1200" cap="none" spc="0" normalizeH="0" baseline="0" noProof="0" dirty="0" smtClean="0">
                <a:ln>
                  <a:noFill/>
                </a:ln>
                <a:solidFill>
                  <a:srgbClr val="000000"/>
                </a:solidFill>
                <a:effectLst/>
                <a:uLnTx/>
                <a:uFillTx/>
                <a:cs typeface="Times New Roman" panose="02020603050405020304" pitchFamily="18" charset="0"/>
              </a:rPr>
              <a:t>麦克风、手写板、摄像头、音箱等</a:t>
            </a:r>
          </a:p>
          <a:p>
            <a:pPr marL="0" marR="0" lvl="0" indent="0" algn="l" defTabSz="914400" rtl="0" eaLnBrk="1" fontAlgn="base" latinLnBrk="0" hangingPunct="1">
              <a:lnSpc>
                <a:spcPct val="140000"/>
              </a:lnSpc>
              <a:spcBef>
                <a:spcPct val="0"/>
              </a:spcBef>
              <a:spcAft>
                <a:spcPct val="0"/>
              </a:spcAft>
              <a:buClrTx/>
              <a:buSzTx/>
              <a:buFontTx/>
              <a:buNone/>
              <a:tabLst/>
              <a:defRPr/>
            </a:pPr>
            <a:r>
              <a:rPr kumimoji="1" lang="zh-CN" altLang="en-US" sz="2200" b="1" i="0" u="none" strike="noStrike" kern="1200" cap="none" spc="0" normalizeH="0" baseline="0" noProof="0" dirty="0" smtClean="0">
                <a:ln>
                  <a:noFill/>
                </a:ln>
                <a:solidFill>
                  <a:srgbClr val="000066"/>
                </a:solidFill>
                <a:effectLst/>
                <a:uLnTx/>
                <a:uFillTx/>
                <a:cs typeface="Times New Roman" panose="02020603050405020304" pitchFamily="18" charset="0"/>
              </a:rPr>
              <a:t>   </a:t>
            </a:r>
            <a:r>
              <a:rPr kumimoji="1" lang="zh-CN" altLang="en-US"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优点：</a:t>
            </a:r>
            <a:r>
              <a:rPr kumimoji="1" lang="zh-CN" altLang="en-US" sz="2200" b="1" i="0" u="none" strike="noStrike" kern="1200" cap="none" spc="0" normalizeH="0" baseline="0" noProof="0" dirty="0" smtClean="0">
                <a:ln>
                  <a:noFill/>
                </a:ln>
                <a:solidFill>
                  <a:srgbClr val="000000"/>
                </a:solidFill>
                <a:effectLst/>
                <a:uLnTx/>
                <a:uFillTx/>
                <a:cs typeface="Times New Roman" panose="02020603050405020304" pitchFamily="18" charset="0"/>
              </a:rPr>
              <a:t>智能化，人性化，使用更方便</a:t>
            </a:r>
          </a:p>
          <a:p>
            <a:pPr marL="0" marR="0" lvl="0" indent="0" algn="l" defTabSz="914400" rtl="0" eaLnBrk="1" fontAlgn="base" latinLnBrk="0" hangingPunct="1">
              <a:lnSpc>
                <a:spcPct val="140000"/>
              </a:lnSpc>
              <a:spcBef>
                <a:spcPct val="0"/>
              </a:spcBef>
              <a:spcAft>
                <a:spcPct val="0"/>
              </a:spcAft>
              <a:buClrTx/>
              <a:buSzTx/>
              <a:buFontTx/>
              <a:buNone/>
              <a:tabLst/>
              <a:defRPr/>
            </a:pPr>
            <a:r>
              <a:rPr kumimoji="1" lang="zh-CN" altLang="en-US" sz="2200" b="1" i="0" u="none" strike="noStrike" kern="1200" cap="none" spc="0" normalizeH="0" baseline="0" noProof="0" dirty="0" smtClean="0">
                <a:ln>
                  <a:noFill/>
                </a:ln>
                <a:solidFill>
                  <a:srgbClr val="000066"/>
                </a:solidFill>
                <a:effectLst/>
                <a:uLnTx/>
                <a:uFillTx/>
                <a:cs typeface="Times New Roman" panose="02020603050405020304" pitchFamily="18" charset="0"/>
              </a:rPr>
              <a:t>   </a:t>
            </a:r>
            <a:r>
              <a:rPr kumimoji="1" lang="zh-CN" altLang="en-US" sz="2200" b="1" i="0" u="none" strike="noStrike" kern="1200" cap="none" spc="0" normalizeH="0" baseline="0" noProof="0" dirty="0" smtClean="0">
                <a:ln>
                  <a:noFill/>
                </a:ln>
                <a:solidFill>
                  <a:srgbClr val="660066"/>
                </a:solidFill>
                <a:effectLst/>
                <a:uLnTx/>
                <a:uFillTx/>
                <a:ea typeface="黑体" panose="02010609060101010101" pitchFamily="49" charset="-122"/>
                <a:cs typeface="Times New Roman" panose="02020603050405020304" pitchFamily="18" charset="0"/>
              </a:rPr>
              <a:t>缺点：</a:t>
            </a:r>
            <a:r>
              <a:rPr kumimoji="1" lang="zh-CN" altLang="en-US" sz="2200" b="1" i="0" u="none" strike="noStrike" kern="1200" cap="none" spc="0" normalizeH="0" baseline="0" noProof="0" dirty="0" smtClean="0">
                <a:ln>
                  <a:noFill/>
                </a:ln>
                <a:solidFill>
                  <a:srgbClr val="000000"/>
                </a:solidFill>
                <a:effectLst/>
                <a:uLnTx/>
                <a:uFillTx/>
                <a:cs typeface="Times New Roman" panose="02020603050405020304" pitchFamily="18" charset="0"/>
              </a:rPr>
              <a:t>资源耗费大，成本高，不易普及</a:t>
            </a:r>
          </a:p>
        </p:txBody>
      </p:sp>
      <p:pic>
        <p:nvPicPr>
          <p:cNvPr id="40964" name="Picture 4" descr="手写板小金刚汉王SXB_HW_XJ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5063332"/>
            <a:ext cx="8636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5" descr="音箱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5063332"/>
            <a:ext cx="106680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6" descr="数码相机dc_sony_P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5279232"/>
            <a:ext cx="762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Picture 7" descr="无线鼠标"/>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96188" y="4918869"/>
            <a:ext cx="6096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70" name="Group 10"/>
          <p:cNvGrpSpPr>
            <a:grpSpLocks/>
          </p:cNvGrpSpPr>
          <p:nvPr/>
        </p:nvGrpSpPr>
        <p:grpSpPr bwMode="auto">
          <a:xfrm>
            <a:off x="7524750" y="4126707"/>
            <a:ext cx="1371600" cy="787400"/>
            <a:chOff x="960" y="3312"/>
            <a:chExt cx="960" cy="640"/>
          </a:xfrm>
        </p:grpSpPr>
        <p:pic>
          <p:nvPicPr>
            <p:cNvPr id="9230" name="Picture 8" descr="keyboard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 y="3312"/>
              <a:ext cx="960"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1" name="Oval 9"/>
            <p:cNvSpPr>
              <a:spLocks noChangeArrowheads="1"/>
            </p:cNvSpPr>
            <p:nvPr/>
          </p:nvSpPr>
          <p:spPr bwMode="auto">
            <a:xfrm>
              <a:off x="1710" y="3648"/>
              <a:ext cx="192" cy="240"/>
            </a:xfrm>
            <a:prstGeom prst="ellipse">
              <a:avLst/>
            </a:prstGeom>
            <a:solidFill>
              <a:srgbClr val="FFFFFF"/>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cs typeface="Times New Roman" panose="02020603050405020304" pitchFamily="18" charset="0"/>
              </a:endParaRPr>
            </a:p>
          </p:txBody>
        </p:sp>
      </p:grpSp>
      <p:pic>
        <p:nvPicPr>
          <p:cNvPr id="40973" name="Picture 13" descr="ECM-MS90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8888" y="5134769"/>
            <a:ext cx="8636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4" name="Picture 14" descr="imag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875" y="5134769"/>
            <a:ext cx="715963"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5"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用户界面分类</a:t>
            </a:r>
            <a:endPar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29238764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272" fill="hold" grpId="0" nodeType="after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anim calcmode="lin" valueType="num">
                                      <p:cBhvr>
                                        <p:cTn id="7" dur="500" fill="hold"/>
                                        <p:tgtEl>
                                          <p:spTgt spid="40963">
                                            <p:txEl>
                                              <p:pRg st="0" end="0"/>
                                            </p:txEl>
                                          </p:spTgt>
                                        </p:tgtEl>
                                        <p:attrNameLst>
                                          <p:attrName>ppt_w</p:attrName>
                                        </p:attrNameLst>
                                      </p:cBhvr>
                                      <p:tavLst>
                                        <p:tav tm="0">
                                          <p:val>
                                            <p:strVal val="2/3*#ppt_w"/>
                                          </p:val>
                                        </p:tav>
                                        <p:tav tm="100000">
                                          <p:val>
                                            <p:strVal val="#ppt_w"/>
                                          </p:val>
                                        </p:tav>
                                      </p:tavLst>
                                    </p:anim>
                                    <p:anim calcmode="lin" valueType="num">
                                      <p:cBhvr>
                                        <p:cTn id="8" dur="500" fill="hold"/>
                                        <p:tgtEl>
                                          <p:spTgt spid="40963">
                                            <p:txEl>
                                              <p:pRg st="0" end="0"/>
                                            </p:txEl>
                                          </p:spTgt>
                                        </p:tgtEl>
                                        <p:attrNameLst>
                                          <p:attrName>ppt_h</p:attrName>
                                        </p:attrNameLst>
                                      </p:cBhvr>
                                      <p:tavLst>
                                        <p:tav tm="0">
                                          <p:val>
                                            <p:strVal val="2/3*#ppt_h"/>
                                          </p:val>
                                        </p:tav>
                                        <p:tav tm="100000">
                                          <p:val>
                                            <p:strVal val="#ppt_h"/>
                                          </p:val>
                                        </p:tav>
                                      </p:tavLst>
                                    </p:anim>
                                  </p:childTnLst>
                                </p:cTn>
                              </p:par>
                            </p:childTnLst>
                          </p:cTn>
                        </p:par>
                        <p:par>
                          <p:cTn id="9" fill="hold" nodeType="afterGroup">
                            <p:stCondLst>
                              <p:cond delay="500"/>
                            </p:stCondLst>
                            <p:childTnLst>
                              <p:par>
                                <p:cTn id="10" presetID="23" presetClass="entr" presetSubtype="272" fill="hold" grpId="0" nodeType="afterEffect">
                                  <p:stCondLst>
                                    <p:cond delay="0"/>
                                  </p:stCondLst>
                                  <p:childTnLst>
                                    <p:set>
                                      <p:cBhvr>
                                        <p:cTn id="11" dur="1" fill="hold">
                                          <p:stCondLst>
                                            <p:cond delay="0"/>
                                          </p:stCondLst>
                                        </p:cTn>
                                        <p:tgtEl>
                                          <p:spTgt spid="40963">
                                            <p:txEl>
                                              <p:pRg st="1" end="1"/>
                                            </p:txEl>
                                          </p:spTgt>
                                        </p:tgtEl>
                                        <p:attrNameLst>
                                          <p:attrName>style.visibility</p:attrName>
                                        </p:attrNameLst>
                                      </p:cBhvr>
                                      <p:to>
                                        <p:strVal val="visible"/>
                                      </p:to>
                                    </p:set>
                                    <p:anim calcmode="lin" valueType="num">
                                      <p:cBhvr>
                                        <p:cTn id="12" dur="500" fill="hold"/>
                                        <p:tgtEl>
                                          <p:spTgt spid="40963">
                                            <p:txEl>
                                              <p:pRg st="1" end="1"/>
                                            </p:txEl>
                                          </p:spTgt>
                                        </p:tgtEl>
                                        <p:attrNameLst>
                                          <p:attrName>ppt_w</p:attrName>
                                        </p:attrNameLst>
                                      </p:cBhvr>
                                      <p:tavLst>
                                        <p:tav tm="0">
                                          <p:val>
                                            <p:strVal val="2/3*#ppt_w"/>
                                          </p:val>
                                        </p:tav>
                                        <p:tav tm="100000">
                                          <p:val>
                                            <p:strVal val="#ppt_w"/>
                                          </p:val>
                                        </p:tav>
                                      </p:tavLst>
                                    </p:anim>
                                    <p:anim calcmode="lin" valueType="num">
                                      <p:cBhvr>
                                        <p:cTn id="13" dur="500" fill="hold"/>
                                        <p:tgtEl>
                                          <p:spTgt spid="40963">
                                            <p:txEl>
                                              <p:pRg st="1" end="1"/>
                                            </p:txEl>
                                          </p:spTgt>
                                        </p:tgtEl>
                                        <p:attrNameLst>
                                          <p:attrName>ppt_h</p:attrName>
                                        </p:attrNameLst>
                                      </p:cBhvr>
                                      <p:tavLst>
                                        <p:tav tm="0">
                                          <p:val>
                                            <p:strVal val="2/3*#ppt_h"/>
                                          </p:val>
                                        </p:tav>
                                        <p:tav tm="100000">
                                          <p:val>
                                            <p:strVal val="#ppt_h"/>
                                          </p:val>
                                        </p:tav>
                                      </p:tavLst>
                                    </p:anim>
                                  </p:childTnLst>
                                </p:cTn>
                              </p:par>
                            </p:childTnLst>
                          </p:cTn>
                        </p:par>
                        <p:par>
                          <p:cTn id="14" fill="hold" nodeType="afterGroup">
                            <p:stCondLst>
                              <p:cond delay="1000"/>
                            </p:stCondLst>
                            <p:childTnLst>
                              <p:par>
                                <p:cTn id="15" presetID="23" presetClass="entr" presetSubtype="272" fill="hold" grpId="0" nodeType="afterEffect">
                                  <p:stCondLst>
                                    <p:cond delay="0"/>
                                  </p:stCondLst>
                                  <p:childTnLst>
                                    <p:set>
                                      <p:cBhvr>
                                        <p:cTn id="16" dur="1" fill="hold">
                                          <p:stCondLst>
                                            <p:cond delay="0"/>
                                          </p:stCondLst>
                                        </p:cTn>
                                        <p:tgtEl>
                                          <p:spTgt spid="40963">
                                            <p:txEl>
                                              <p:pRg st="2" end="2"/>
                                            </p:txEl>
                                          </p:spTgt>
                                        </p:tgtEl>
                                        <p:attrNameLst>
                                          <p:attrName>style.visibility</p:attrName>
                                        </p:attrNameLst>
                                      </p:cBhvr>
                                      <p:to>
                                        <p:strVal val="visible"/>
                                      </p:to>
                                    </p:set>
                                    <p:anim calcmode="lin" valueType="num">
                                      <p:cBhvr>
                                        <p:cTn id="17" dur="500" fill="hold"/>
                                        <p:tgtEl>
                                          <p:spTgt spid="40963">
                                            <p:txEl>
                                              <p:pRg st="2" end="2"/>
                                            </p:txEl>
                                          </p:spTgt>
                                        </p:tgtEl>
                                        <p:attrNameLst>
                                          <p:attrName>ppt_w</p:attrName>
                                        </p:attrNameLst>
                                      </p:cBhvr>
                                      <p:tavLst>
                                        <p:tav tm="0">
                                          <p:val>
                                            <p:strVal val="2/3*#ppt_w"/>
                                          </p:val>
                                        </p:tav>
                                        <p:tav tm="100000">
                                          <p:val>
                                            <p:strVal val="#ppt_w"/>
                                          </p:val>
                                        </p:tav>
                                      </p:tavLst>
                                    </p:anim>
                                    <p:anim calcmode="lin" valueType="num">
                                      <p:cBhvr>
                                        <p:cTn id="18" dur="500" fill="hold"/>
                                        <p:tgtEl>
                                          <p:spTgt spid="40963">
                                            <p:txEl>
                                              <p:pRg st="2" end="2"/>
                                            </p:txEl>
                                          </p:spTgt>
                                        </p:tgtEl>
                                        <p:attrNameLst>
                                          <p:attrName>ppt_h</p:attrName>
                                        </p:attrNameLst>
                                      </p:cBhvr>
                                      <p:tavLst>
                                        <p:tav tm="0">
                                          <p:val>
                                            <p:strVal val="2/3*#ppt_h"/>
                                          </p:val>
                                        </p:tav>
                                        <p:tav tm="100000">
                                          <p:val>
                                            <p:strVal val="#ppt_h"/>
                                          </p:val>
                                        </p:tav>
                                      </p:tavLst>
                                    </p:anim>
                                  </p:childTnLst>
                                </p:cTn>
                              </p:par>
                            </p:childTnLst>
                          </p:cTn>
                        </p:par>
                        <p:par>
                          <p:cTn id="19" fill="hold" nodeType="afterGroup">
                            <p:stCondLst>
                              <p:cond delay="1500"/>
                            </p:stCondLst>
                            <p:childTnLst>
                              <p:par>
                                <p:cTn id="20" presetID="23" presetClass="entr" presetSubtype="272" fill="hold" grpId="0" nodeType="afterEffect">
                                  <p:stCondLst>
                                    <p:cond delay="0"/>
                                  </p:stCondLst>
                                  <p:childTnLst>
                                    <p:set>
                                      <p:cBhvr>
                                        <p:cTn id="21" dur="1" fill="hold">
                                          <p:stCondLst>
                                            <p:cond delay="0"/>
                                          </p:stCondLst>
                                        </p:cTn>
                                        <p:tgtEl>
                                          <p:spTgt spid="40963">
                                            <p:txEl>
                                              <p:pRg st="3" end="3"/>
                                            </p:txEl>
                                          </p:spTgt>
                                        </p:tgtEl>
                                        <p:attrNameLst>
                                          <p:attrName>style.visibility</p:attrName>
                                        </p:attrNameLst>
                                      </p:cBhvr>
                                      <p:to>
                                        <p:strVal val="visible"/>
                                      </p:to>
                                    </p:set>
                                    <p:anim calcmode="lin" valueType="num">
                                      <p:cBhvr>
                                        <p:cTn id="22" dur="500" fill="hold"/>
                                        <p:tgtEl>
                                          <p:spTgt spid="40963">
                                            <p:txEl>
                                              <p:pRg st="3" end="3"/>
                                            </p:txEl>
                                          </p:spTgt>
                                        </p:tgtEl>
                                        <p:attrNameLst>
                                          <p:attrName>ppt_w</p:attrName>
                                        </p:attrNameLst>
                                      </p:cBhvr>
                                      <p:tavLst>
                                        <p:tav tm="0">
                                          <p:val>
                                            <p:strVal val="2/3*#ppt_w"/>
                                          </p:val>
                                        </p:tav>
                                        <p:tav tm="100000">
                                          <p:val>
                                            <p:strVal val="#ppt_w"/>
                                          </p:val>
                                        </p:tav>
                                      </p:tavLst>
                                    </p:anim>
                                    <p:anim calcmode="lin" valueType="num">
                                      <p:cBhvr>
                                        <p:cTn id="23" dur="500" fill="hold"/>
                                        <p:tgtEl>
                                          <p:spTgt spid="40963">
                                            <p:txEl>
                                              <p:pRg st="3" end="3"/>
                                            </p:txEl>
                                          </p:spTgt>
                                        </p:tgtEl>
                                        <p:attrNameLst>
                                          <p:attrName>ppt_h</p:attrName>
                                        </p:attrNameLst>
                                      </p:cBhvr>
                                      <p:tavLst>
                                        <p:tav tm="0">
                                          <p:val>
                                            <p:strVal val="2/3*#ppt_h"/>
                                          </p:val>
                                        </p:tav>
                                        <p:tav tm="100000">
                                          <p:val>
                                            <p:strVal val="#ppt_h"/>
                                          </p:val>
                                        </p:tav>
                                      </p:tavLst>
                                    </p:anim>
                                  </p:childTnLst>
                                </p:cTn>
                              </p:par>
                            </p:childTnLst>
                          </p:cTn>
                        </p:par>
                        <p:par>
                          <p:cTn id="24" fill="hold" nodeType="afterGroup">
                            <p:stCondLst>
                              <p:cond delay="2000"/>
                            </p:stCondLst>
                            <p:childTnLst>
                              <p:par>
                                <p:cTn id="25" presetID="23" presetClass="entr" presetSubtype="272" fill="hold" grpId="0" nodeType="afterEffect">
                                  <p:stCondLst>
                                    <p:cond delay="0"/>
                                  </p:stCondLst>
                                  <p:childTnLst>
                                    <p:set>
                                      <p:cBhvr>
                                        <p:cTn id="26" dur="1" fill="hold">
                                          <p:stCondLst>
                                            <p:cond delay="0"/>
                                          </p:stCondLst>
                                        </p:cTn>
                                        <p:tgtEl>
                                          <p:spTgt spid="40963">
                                            <p:txEl>
                                              <p:pRg st="4" end="4"/>
                                            </p:txEl>
                                          </p:spTgt>
                                        </p:tgtEl>
                                        <p:attrNameLst>
                                          <p:attrName>style.visibility</p:attrName>
                                        </p:attrNameLst>
                                      </p:cBhvr>
                                      <p:to>
                                        <p:strVal val="visible"/>
                                      </p:to>
                                    </p:set>
                                    <p:anim calcmode="lin" valueType="num">
                                      <p:cBhvr>
                                        <p:cTn id="27" dur="500" fill="hold"/>
                                        <p:tgtEl>
                                          <p:spTgt spid="40963">
                                            <p:txEl>
                                              <p:pRg st="4" end="4"/>
                                            </p:txEl>
                                          </p:spTgt>
                                        </p:tgtEl>
                                        <p:attrNameLst>
                                          <p:attrName>ppt_w</p:attrName>
                                        </p:attrNameLst>
                                      </p:cBhvr>
                                      <p:tavLst>
                                        <p:tav tm="0">
                                          <p:val>
                                            <p:strVal val="2/3*#ppt_w"/>
                                          </p:val>
                                        </p:tav>
                                        <p:tav tm="100000">
                                          <p:val>
                                            <p:strVal val="#ppt_w"/>
                                          </p:val>
                                        </p:tav>
                                      </p:tavLst>
                                    </p:anim>
                                    <p:anim calcmode="lin" valueType="num">
                                      <p:cBhvr>
                                        <p:cTn id="28" dur="500" fill="hold"/>
                                        <p:tgtEl>
                                          <p:spTgt spid="40963">
                                            <p:txEl>
                                              <p:pRg st="4" end="4"/>
                                            </p:txEl>
                                          </p:spTgt>
                                        </p:tgtEl>
                                        <p:attrNameLst>
                                          <p:attrName>ppt_h</p:attrName>
                                        </p:attrNameLst>
                                      </p:cBhvr>
                                      <p:tavLst>
                                        <p:tav tm="0">
                                          <p:val>
                                            <p:strVal val="2/3*#ppt_h"/>
                                          </p:val>
                                        </p:tav>
                                        <p:tav tm="100000">
                                          <p:val>
                                            <p:strVal val="#ppt_h"/>
                                          </p:val>
                                        </p:tav>
                                      </p:tavLst>
                                    </p:anim>
                                  </p:childTnLst>
                                </p:cTn>
                              </p:par>
                            </p:childTnLst>
                          </p:cTn>
                        </p:par>
                        <p:par>
                          <p:cTn id="29" fill="hold" nodeType="afterGroup">
                            <p:stCondLst>
                              <p:cond delay="2500"/>
                            </p:stCondLst>
                            <p:childTnLst>
                              <p:par>
                                <p:cTn id="30" presetID="23" presetClass="entr" presetSubtype="272" fill="hold" grpId="0" nodeType="afterEffect">
                                  <p:stCondLst>
                                    <p:cond delay="0"/>
                                  </p:stCondLst>
                                  <p:childTnLst>
                                    <p:set>
                                      <p:cBhvr>
                                        <p:cTn id="31" dur="1" fill="hold">
                                          <p:stCondLst>
                                            <p:cond delay="0"/>
                                          </p:stCondLst>
                                        </p:cTn>
                                        <p:tgtEl>
                                          <p:spTgt spid="40963">
                                            <p:txEl>
                                              <p:pRg st="5" end="5"/>
                                            </p:txEl>
                                          </p:spTgt>
                                        </p:tgtEl>
                                        <p:attrNameLst>
                                          <p:attrName>style.visibility</p:attrName>
                                        </p:attrNameLst>
                                      </p:cBhvr>
                                      <p:to>
                                        <p:strVal val="visible"/>
                                      </p:to>
                                    </p:set>
                                    <p:anim calcmode="lin" valueType="num">
                                      <p:cBhvr>
                                        <p:cTn id="32" dur="500" fill="hold"/>
                                        <p:tgtEl>
                                          <p:spTgt spid="40963">
                                            <p:txEl>
                                              <p:pRg st="5" end="5"/>
                                            </p:txEl>
                                          </p:spTgt>
                                        </p:tgtEl>
                                        <p:attrNameLst>
                                          <p:attrName>ppt_w</p:attrName>
                                        </p:attrNameLst>
                                      </p:cBhvr>
                                      <p:tavLst>
                                        <p:tav tm="0">
                                          <p:val>
                                            <p:strVal val="2/3*#ppt_w"/>
                                          </p:val>
                                        </p:tav>
                                        <p:tav tm="100000">
                                          <p:val>
                                            <p:strVal val="#ppt_w"/>
                                          </p:val>
                                        </p:tav>
                                      </p:tavLst>
                                    </p:anim>
                                    <p:anim calcmode="lin" valueType="num">
                                      <p:cBhvr>
                                        <p:cTn id="33" dur="500" fill="hold"/>
                                        <p:tgtEl>
                                          <p:spTgt spid="40963">
                                            <p:txEl>
                                              <p:pRg st="5" end="5"/>
                                            </p:txEl>
                                          </p:spTgt>
                                        </p:tgtEl>
                                        <p:attrNameLst>
                                          <p:attrName>ppt_h</p:attrName>
                                        </p:attrNameLst>
                                      </p:cBhvr>
                                      <p:tavLst>
                                        <p:tav tm="0">
                                          <p:val>
                                            <p:strVal val="2/3*#ppt_h"/>
                                          </p:val>
                                        </p:tav>
                                        <p:tav tm="100000">
                                          <p:val>
                                            <p:strVal val="#ppt_h"/>
                                          </p:val>
                                        </p:tav>
                                      </p:tavLst>
                                    </p:anim>
                                  </p:childTnLst>
                                </p:cTn>
                              </p:par>
                            </p:childTnLst>
                          </p:cTn>
                        </p:par>
                        <p:par>
                          <p:cTn id="34" fill="hold" nodeType="afterGroup">
                            <p:stCondLst>
                              <p:cond delay="3000"/>
                            </p:stCondLst>
                            <p:childTnLst>
                              <p:par>
                                <p:cTn id="35" presetID="12" presetClass="entr" presetSubtype="2" fill="hold" nodeType="afterEffect">
                                  <p:stCondLst>
                                    <p:cond delay="2000"/>
                                  </p:stCondLst>
                                  <p:childTnLst>
                                    <p:set>
                                      <p:cBhvr>
                                        <p:cTn id="36" dur="1" fill="hold">
                                          <p:stCondLst>
                                            <p:cond delay="0"/>
                                          </p:stCondLst>
                                        </p:cTn>
                                        <p:tgtEl>
                                          <p:spTgt spid="40970"/>
                                        </p:tgtEl>
                                        <p:attrNameLst>
                                          <p:attrName>style.visibility</p:attrName>
                                        </p:attrNameLst>
                                      </p:cBhvr>
                                      <p:to>
                                        <p:strVal val="visible"/>
                                      </p:to>
                                    </p:set>
                                    <p:animEffect transition="in" filter="slide(fromRight)">
                                      <p:cBhvr>
                                        <p:cTn id="37" dur="500"/>
                                        <p:tgtEl>
                                          <p:spTgt spid="40970"/>
                                        </p:tgtEl>
                                      </p:cBhvr>
                                    </p:animEffect>
                                  </p:childTnLst>
                                </p:cTn>
                              </p:par>
                            </p:childTnLst>
                          </p:cTn>
                        </p:par>
                        <p:par>
                          <p:cTn id="38" fill="hold" nodeType="afterGroup">
                            <p:stCondLst>
                              <p:cond delay="5500"/>
                            </p:stCondLst>
                            <p:childTnLst>
                              <p:par>
                                <p:cTn id="39" presetID="12" presetClass="entr" presetSubtype="2" fill="hold" nodeType="afterEffect">
                                  <p:stCondLst>
                                    <p:cond delay="0"/>
                                  </p:stCondLst>
                                  <p:childTnLst>
                                    <p:set>
                                      <p:cBhvr>
                                        <p:cTn id="40" dur="1" fill="hold">
                                          <p:stCondLst>
                                            <p:cond delay="0"/>
                                          </p:stCondLst>
                                        </p:cTn>
                                        <p:tgtEl>
                                          <p:spTgt spid="40967"/>
                                        </p:tgtEl>
                                        <p:attrNameLst>
                                          <p:attrName>style.visibility</p:attrName>
                                        </p:attrNameLst>
                                      </p:cBhvr>
                                      <p:to>
                                        <p:strVal val="visible"/>
                                      </p:to>
                                    </p:set>
                                    <p:animEffect transition="in" filter="slide(fromRight)">
                                      <p:cBhvr>
                                        <p:cTn id="41" dur="500"/>
                                        <p:tgtEl>
                                          <p:spTgt spid="40967"/>
                                        </p:tgtEl>
                                      </p:cBhvr>
                                    </p:animEffect>
                                  </p:childTnLst>
                                </p:cTn>
                              </p:par>
                            </p:childTnLst>
                          </p:cTn>
                        </p:par>
                        <p:par>
                          <p:cTn id="42" fill="hold" nodeType="afterGroup">
                            <p:stCondLst>
                              <p:cond delay="6000"/>
                            </p:stCondLst>
                            <p:childTnLst>
                              <p:par>
                                <p:cTn id="43" presetID="12" presetClass="entr" presetSubtype="2" fill="hold" nodeType="afterEffect">
                                  <p:stCondLst>
                                    <p:cond delay="0"/>
                                  </p:stCondLst>
                                  <p:childTnLst>
                                    <p:set>
                                      <p:cBhvr>
                                        <p:cTn id="44" dur="1" fill="hold">
                                          <p:stCondLst>
                                            <p:cond delay="0"/>
                                          </p:stCondLst>
                                        </p:cTn>
                                        <p:tgtEl>
                                          <p:spTgt spid="40965"/>
                                        </p:tgtEl>
                                        <p:attrNameLst>
                                          <p:attrName>style.visibility</p:attrName>
                                        </p:attrNameLst>
                                      </p:cBhvr>
                                      <p:to>
                                        <p:strVal val="visible"/>
                                      </p:to>
                                    </p:set>
                                    <p:animEffect transition="in" filter="slide(fromRight)">
                                      <p:cBhvr>
                                        <p:cTn id="45" dur="500"/>
                                        <p:tgtEl>
                                          <p:spTgt spid="40965"/>
                                        </p:tgtEl>
                                      </p:cBhvr>
                                    </p:animEffect>
                                  </p:childTnLst>
                                </p:cTn>
                              </p:par>
                            </p:childTnLst>
                          </p:cTn>
                        </p:par>
                        <p:par>
                          <p:cTn id="46" fill="hold" nodeType="afterGroup">
                            <p:stCondLst>
                              <p:cond delay="6500"/>
                            </p:stCondLst>
                            <p:childTnLst>
                              <p:par>
                                <p:cTn id="47" presetID="12" presetClass="entr" presetSubtype="2" fill="hold" nodeType="afterEffect">
                                  <p:stCondLst>
                                    <p:cond delay="0"/>
                                  </p:stCondLst>
                                  <p:childTnLst>
                                    <p:set>
                                      <p:cBhvr>
                                        <p:cTn id="48" dur="1" fill="hold">
                                          <p:stCondLst>
                                            <p:cond delay="0"/>
                                          </p:stCondLst>
                                        </p:cTn>
                                        <p:tgtEl>
                                          <p:spTgt spid="40966"/>
                                        </p:tgtEl>
                                        <p:attrNameLst>
                                          <p:attrName>style.visibility</p:attrName>
                                        </p:attrNameLst>
                                      </p:cBhvr>
                                      <p:to>
                                        <p:strVal val="visible"/>
                                      </p:to>
                                    </p:set>
                                    <p:animEffect transition="in" filter="slide(fromRight)">
                                      <p:cBhvr>
                                        <p:cTn id="49" dur="500"/>
                                        <p:tgtEl>
                                          <p:spTgt spid="40966"/>
                                        </p:tgtEl>
                                      </p:cBhvr>
                                    </p:animEffect>
                                  </p:childTnLst>
                                </p:cTn>
                              </p:par>
                            </p:childTnLst>
                          </p:cTn>
                        </p:par>
                        <p:par>
                          <p:cTn id="50" fill="hold" nodeType="afterGroup">
                            <p:stCondLst>
                              <p:cond delay="7000"/>
                            </p:stCondLst>
                            <p:childTnLst>
                              <p:par>
                                <p:cTn id="51" presetID="12" presetClass="entr" presetSubtype="2" fill="hold" nodeType="afterEffect">
                                  <p:stCondLst>
                                    <p:cond delay="0"/>
                                  </p:stCondLst>
                                  <p:childTnLst>
                                    <p:set>
                                      <p:cBhvr>
                                        <p:cTn id="52" dur="1" fill="hold">
                                          <p:stCondLst>
                                            <p:cond delay="0"/>
                                          </p:stCondLst>
                                        </p:cTn>
                                        <p:tgtEl>
                                          <p:spTgt spid="40964"/>
                                        </p:tgtEl>
                                        <p:attrNameLst>
                                          <p:attrName>style.visibility</p:attrName>
                                        </p:attrNameLst>
                                      </p:cBhvr>
                                      <p:to>
                                        <p:strVal val="visible"/>
                                      </p:to>
                                    </p:set>
                                    <p:animEffect transition="in" filter="slide(fromRight)">
                                      <p:cBhvr>
                                        <p:cTn id="53" dur="500"/>
                                        <p:tgtEl>
                                          <p:spTgt spid="40964"/>
                                        </p:tgtEl>
                                      </p:cBhvr>
                                    </p:animEffect>
                                  </p:childTnLst>
                                </p:cTn>
                              </p:par>
                            </p:childTnLst>
                          </p:cTn>
                        </p:par>
                        <p:par>
                          <p:cTn id="54" fill="hold" nodeType="afterGroup">
                            <p:stCondLst>
                              <p:cond delay="7500"/>
                            </p:stCondLst>
                            <p:childTnLst>
                              <p:par>
                                <p:cTn id="55" presetID="12" presetClass="entr" presetSubtype="2" fill="hold" nodeType="afterEffect">
                                  <p:stCondLst>
                                    <p:cond delay="0"/>
                                  </p:stCondLst>
                                  <p:childTnLst>
                                    <p:set>
                                      <p:cBhvr>
                                        <p:cTn id="56" dur="1" fill="hold">
                                          <p:stCondLst>
                                            <p:cond delay="0"/>
                                          </p:stCondLst>
                                        </p:cTn>
                                        <p:tgtEl>
                                          <p:spTgt spid="40974"/>
                                        </p:tgtEl>
                                        <p:attrNameLst>
                                          <p:attrName>style.visibility</p:attrName>
                                        </p:attrNameLst>
                                      </p:cBhvr>
                                      <p:to>
                                        <p:strVal val="visible"/>
                                      </p:to>
                                    </p:set>
                                    <p:animEffect transition="in" filter="slide(fromRight)">
                                      <p:cBhvr>
                                        <p:cTn id="57" dur="500"/>
                                        <p:tgtEl>
                                          <p:spTgt spid="40974"/>
                                        </p:tgtEl>
                                      </p:cBhvr>
                                    </p:animEffect>
                                  </p:childTnLst>
                                </p:cTn>
                              </p:par>
                            </p:childTnLst>
                          </p:cTn>
                        </p:par>
                        <p:par>
                          <p:cTn id="58" fill="hold" nodeType="afterGroup">
                            <p:stCondLst>
                              <p:cond delay="8000"/>
                            </p:stCondLst>
                            <p:childTnLst>
                              <p:par>
                                <p:cTn id="59" presetID="12" presetClass="entr" presetSubtype="2" fill="hold" nodeType="afterEffect">
                                  <p:stCondLst>
                                    <p:cond delay="0"/>
                                  </p:stCondLst>
                                  <p:childTnLst>
                                    <p:set>
                                      <p:cBhvr>
                                        <p:cTn id="60" dur="1" fill="hold">
                                          <p:stCondLst>
                                            <p:cond delay="0"/>
                                          </p:stCondLst>
                                        </p:cTn>
                                        <p:tgtEl>
                                          <p:spTgt spid="40973"/>
                                        </p:tgtEl>
                                        <p:attrNameLst>
                                          <p:attrName>style.visibility</p:attrName>
                                        </p:attrNameLst>
                                      </p:cBhvr>
                                      <p:to>
                                        <p:strVal val="visible"/>
                                      </p:to>
                                    </p:set>
                                    <p:animEffect transition="in" filter="slide(fromRight)">
                                      <p:cBhvr>
                                        <p:cTn id="61" dur="500"/>
                                        <p:tgtEl>
                                          <p:spTgt spid="40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autoUpdateAnimBg="0"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0" name="Rectangle 10"/>
          <p:cNvSpPr>
            <a:spLocks noChangeArrowheads="1"/>
          </p:cNvSpPr>
          <p:nvPr/>
        </p:nvSpPr>
        <p:spPr bwMode="auto">
          <a:xfrm>
            <a:off x="1905000" y="1556792"/>
            <a:ext cx="4648200" cy="37338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660066"/>
                </a:solidFill>
                <a:effectLst/>
                <a:uLnTx/>
                <a:uFillTx/>
                <a:latin typeface="Times New Roman" panose="02020603050405020304" pitchFamily="18" charset="0"/>
                <a:ea typeface="黑体" panose="02010609060101010101" pitchFamily="49" charset="-122"/>
                <a:cs typeface="+mn-cs"/>
              </a:rPr>
              <a:t>从应用软件功能角度分类：</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anose="05000000000000000000" pitchFamily="2" charset="2"/>
              <a:buChar char="Ø"/>
              <a:tabLst/>
              <a:defRPr/>
            </a:pPr>
            <a:r>
              <a:rPr kumimoji="1" lang="zh-CN" altLang="en-US" sz="24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  操作系统用户界面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anose="05000000000000000000" pitchFamily="2" charset="2"/>
              <a:buChar char="Ø"/>
              <a:tabLst/>
              <a:defRPr/>
            </a:pPr>
            <a:r>
              <a:rPr kumimoji="1" lang="zh-CN" altLang="en-US" sz="24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  文字处理软件用户界面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anose="05000000000000000000" pitchFamily="2" charset="2"/>
              <a:buChar char="Ø"/>
              <a:tabLst/>
              <a:defRPr/>
            </a:pPr>
            <a:r>
              <a:rPr kumimoji="1" lang="zh-CN" altLang="en-US" sz="24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  工业控制系统用户界面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anose="05000000000000000000" pitchFamily="2" charset="2"/>
              <a:buChar char="Ø"/>
              <a:tabLst/>
              <a:defRPr/>
            </a:pPr>
            <a:r>
              <a:rPr kumimoji="1" lang="zh-CN" altLang="en-US" sz="24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  管理信息系统用户界面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anose="05000000000000000000" pitchFamily="2" charset="2"/>
              <a:buChar char="Ø"/>
              <a:tabLst/>
              <a:defRPr/>
            </a:pPr>
            <a:r>
              <a:rPr kumimoji="1" lang="zh-CN" altLang="en-US" sz="24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  网页用户界面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anose="05000000000000000000" pitchFamily="2" charset="2"/>
              <a:buChar char="Ø"/>
              <a:tabLst/>
              <a:defRPr/>
            </a:pPr>
            <a:r>
              <a:rPr kumimoji="1" lang="zh-CN" altLang="en-US" sz="2400" b="1" i="0" u="none" strike="noStrike" kern="1200" cap="none" spc="0" normalizeH="0" baseline="0" noProof="0" dirty="0" smtClean="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移动工具用户界面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anose="05000000000000000000" pitchFamily="2" charset="2"/>
              <a:buChar char="Ø"/>
              <a:tabLst/>
              <a:defRPr/>
            </a:pPr>
            <a:r>
              <a:rPr kumimoji="1" lang="zh-CN" altLang="en-US" sz="2400" b="1" i="0" u="none" strike="noStrike" kern="1200" cap="none" spc="0" normalizeH="0" baseline="0" noProof="0" dirty="0" smtClean="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游戏软件用户界面</a:t>
            </a:r>
          </a:p>
        </p:txBody>
      </p:sp>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8"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用户界面分类</a:t>
            </a:r>
            <a:endPar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55480052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490">
                                            <p:txEl>
                                              <p:pRg st="0" end="0"/>
                                            </p:txEl>
                                          </p:spTgt>
                                        </p:tgtEl>
                                        <p:attrNameLst>
                                          <p:attrName>style.visibility</p:attrName>
                                        </p:attrNameLst>
                                      </p:cBhvr>
                                      <p:to>
                                        <p:strVal val="visible"/>
                                      </p:to>
                                    </p:set>
                                    <p:animEffect transition="in" filter="wipe(left)">
                                      <p:cBhvr>
                                        <p:cTn id="7" dur="500"/>
                                        <p:tgtEl>
                                          <p:spTgt spid="20490">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490">
                                            <p:txEl>
                                              <p:pRg st="1" end="1"/>
                                            </p:txEl>
                                          </p:spTgt>
                                        </p:tgtEl>
                                        <p:attrNameLst>
                                          <p:attrName>style.visibility</p:attrName>
                                        </p:attrNameLst>
                                      </p:cBhvr>
                                      <p:to>
                                        <p:strVal val="visible"/>
                                      </p:to>
                                    </p:set>
                                    <p:animEffect transition="in" filter="wipe(left)">
                                      <p:cBhvr>
                                        <p:cTn id="11" dur="500"/>
                                        <p:tgtEl>
                                          <p:spTgt spid="20490">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0490">
                                            <p:txEl>
                                              <p:pRg st="2" end="2"/>
                                            </p:txEl>
                                          </p:spTgt>
                                        </p:tgtEl>
                                        <p:attrNameLst>
                                          <p:attrName>style.visibility</p:attrName>
                                        </p:attrNameLst>
                                      </p:cBhvr>
                                      <p:to>
                                        <p:strVal val="visible"/>
                                      </p:to>
                                    </p:set>
                                    <p:animEffect transition="in" filter="wipe(left)">
                                      <p:cBhvr>
                                        <p:cTn id="15" dur="500"/>
                                        <p:tgtEl>
                                          <p:spTgt spid="20490">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0490">
                                            <p:txEl>
                                              <p:pRg st="3" end="3"/>
                                            </p:txEl>
                                          </p:spTgt>
                                        </p:tgtEl>
                                        <p:attrNameLst>
                                          <p:attrName>style.visibility</p:attrName>
                                        </p:attrNameLst>
                                      </p:cBhvr>
                                      <p:to>
                                        <p:strVal val="visible"/>
                                      </p:to>
                                    </p:set>
                                    <p:animEffect transition="in" filter="wipe(left)">
                                      <p:cBhvr>
                                        <p:cTn id="19" dur="500"/>
                                        <p:tgtEl>
                                          <p:spTgt spid="20490">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0490">
                                            <p:txEl>
                                              <p:pRg st="4" end="4"/>
                                            </p:txEl>
                                          </p:spTgt>
                                        </p:tgtEl>
                                        <p:attrNameLst>
                                          <p:attrName>style.visibility</p:attrName>
                                        </p:attrNameLst>
                                      </p:cBhvr>
                                      <p:to>
                                        <p:strVal val="visible"/>
                                      </p:to>
                                    </p:set>
                                    <p:animEffect transition="in" filter="wipe(left)">
                                      <p:cBhvr>
                                        <p:cTn id="23" dur="500"/>
                                        <p:tgtEl>
                                          <p:spTgt spid="20490">
                                            <p:txEl>
                                              <p:pRg st="4" end="4"/>
                                            </p:txEl>
                                          </p:spTgt>
                                        </p:tgtEl>
                                      </p:cBhvr>
                                    </p:animEffect>
                                  </p:childTnLst>
                                </p:cTn>
                              </p:par>
                            </p:childTnLst>
                          </p:cTn>
                        </p:par>
                        <p:par>
                          <p:cTn id="24" fill="hold" nodeType="afterGroup">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0490">
                                            <p:txEl>
                                              <p:pRg st="5" end="5"/>
                                            </p:txEl>
                                          </p:spTgt>
                                        </p:tgtEl>
                                        <p:attrNameLst>
                                          <p:attrName>style.visibility</p:attrName>
                                        </p:attrNameLst>
                                      </p:cBhvr>
                                      <p:to>
                                        <p:strVal val="visible"/>
                                      </p:to>
                                    </p:set>
                                    <p:animEffect transition="in" filter="wipe(left)">
                                      <p:cBhvr>
                                        <p:cTn id="27" dur="500"/>
                                        <p:tgtEl>
                                          <p:spTgt spid="20490">
                                            <p:txEl>
                                              <p:pRg st="5" end="5"/>
                                            </p:txEl>
                                          </p:spTgt>
                                        </p:tgtEl>
                                      </p:cBhvr>
                                    </p:animEffect>
                                  </p:childTnLst>
                                </p:cTn>
                              </p:par>
                            </p:childTnLst>
                          </p:cTn>
                        </p:par>
                        <p:par>
                          <p:cTn id="28" fill="hold" nodeType="afterGroup">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0490">
                                            <p:txEl>
                                              <p:pRg st="6" end="6"/>
                                            </p:txEl>
                                          </p:spTgt>
                                        </p:tgtEl>
                                        <p:attrNameLst>
                                          <p:attrName>style.visibility</p:attrName>
                                        </p:attrNameLst>
                                      </p:cBhvr>
                                      <p:to>
                                        <p:strVal val="visible"/>
                                      </p:to>
                                    </p:set>
                                    <p:animEffect transition="in" filter="wipe(left)">
                                      <p:cBhvr>
                                        <p:cTn id="31" dur="500"/>
                                        <p:tgtEl>
                                          <p:spTgt spid="20490">
                                            <p:txEl>
                                              <p:pRg st="6" end="6"/>
                                            </p:txEl>
                                          </p:spTgt>
                                        </p:tgtEl>
                                      </p:cBhvr>
                                    </p:animEffect>
                                  </p:childTnLst>
                                </p:cTn>
                              </p:par>
                            </p:childTnLst>
                          </p:cTn>
                        </p:par>
                        <p:par>
                          <p:cTn id="32" fill="hold" nodeType="afterGroup">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0490">
                                            <p:txEl>
                                              <p:pRg st="7" end="7"/>
                                            </p:txEl>
                                          </p:spTgt>
                                        </p:tgtEl>
                                        <p:attrNameLst>
                                          <p:attrName>style.visibility</p:attrName>
                                        </p:attrNameLst>
                                      </p:cBhvr>
                                      <p:to>
                                        <p:strVal val="visible"/>
                                      </p:to>
                                    </p:set>
                                    <p:animEffect transition="in" filter="wipe(left)">
                                      <p:cBhvr>
                                        <p:cTn id="35" dur="500"/>
                                        <p:tgtEl>
                                          <p:spTgt spid="2049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0" grpId="0" build="p" bldLvl="2" autoUpdateAnimBg="0"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1" name="Rectangle 1031"/>
          <p:cNvSpPr>
            <a:spLocks noChangeArrowheads="1"/>
          </p:cNvSpPr>
          <p:nvPr/>
        </p:nvSpPr>
        <p:spPr bwMode="auto">
          <a:xfrm>
            <a:off x="1752600" y="1066800"/>
            <a:ext cx="5867400" cy="4953000"/>
          </a:xfrm>
          <a:prstGeom prst="rect">
            <a:avLst/>
          </a:prstGeom>
          <a:noFill/>
          <a:ln>
            <a:noFill/>
          </a:ln>
          <a:effectLst/>
          <a:extLst>
            <a:ext uri="{909E8E84-426E-40DD-AFC4-6F175D3DCCD1}">
              <a14:hiddenFill xmlns:a14="http://schemas.microsoft.com/office/drawing/2010/main">
                <a:solidFill>
                  <a:srgbClr val="FFFFCC">
                    <a:alpha val="50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黑体" pitchFamily="2" charset="-122"/>
                <a:cs typeface="+mn-cs"/>
              </a:rPr>
              <a:t>从应用软件功能角度分类：</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zh-CN" altLang="en-US" sz="2400" b="1" i="0" u="sng" strike="noStrike" kern="1200" cap="none" spc="0" normalizeH="0" baseline="0" noProof="0" dirty="0">
                <a:ln>
                  <a:noFill/>
                </a:ln>
                <a:solidFill>
                  <a:srgbClr val="660033"/>
                </a:solidFill>
                <a:effectLst>
                  <a:outerShdw blurRad="38100" dist="38100" dir="2700000" algn="tl">
                    <a:srgbClr val="C0C0C0"/>
                  </a:outerShdw>
                </a:effectLst>
                <a:uLnTx/>
                <a:uFillTx/>
                <a:latin typeface="Times New Roman" panose="02020603050405020304" pitchFamily="18" charset="0"/>
                <a:ea typeface="华文行楷" pitchFamily="2" charset="-122"/>
                <a:cs typeface="+mn-cs"/>
              </a:rPr>
              <a:t>操作系统用户界面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660033"/>
                </a:solidFill>
                <a:effectLst>
                  <a:outerShdw blurRad="38100" dist="38100" dir="2700000" algn="tl">
                    <a:srgbClr val="C0C0C0"/>
                  </a:outerShdw>
                </a:effectLst>
                <a:uLnTx/>
                <a:uFillTx/>
                <a:latin typeface="Times New Roman" panose="02020603050405020304" pitchFamily="18" charset="0"/>
                <a:ea typeface="华文行楷" pitchFamily="2" charset="-122"/>
                <a:cs typeface="+mn-cs"/>
              </a:rPr>
              <a:t>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文字处理软件用户界面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工业控制系统用户界面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管理信息系统用户界面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网页用户界面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移动工具用户界面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游戏软件用户界面</a:t>
            </a:r>
          </a:p>
        </p:txBody>
      </p:sp>
      <p:sp>
        <p:nvSpPr>
          <p:cNvPr id="5"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7"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用户界面分类</a:t>
            </a:r>
            <a:endPar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41990" name="Picture 10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196752"/>
            <a:ext cx="6912768" cy="5060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7"/>
          <p:cNvSpPr>
            <a:spLocks noChangeArrowheads="1"/>
          </p:cNvSpPr>
          <p:nvPr/>
        </p:nvSpPr>
        <p:spPr bwMode="auto">
          <a:xfrm>
            <a:off x="684212" y="1125095"/>
            <a:ext cx="503412" cy="506045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sz="2000" b="1" kern="5600" spc="500" dirty="0">
                <a:latin typeface="华文隶书" panose="02010800040101010101" pitchFamily="2" charset="-122"/>
                <a:ea typeface="华文隶书" panose="02010800040101010101" pitchFamily="2" charset="-122"/>
              </a:rPr>
              <a:t>操作系统用户界面</a:t>
            </a:r>
          </a:p>
        </p:txBody>
      </p:sp>
    </p:spTree>
    <p:extLst>
      <p:ext uri="{BB962C8B-B14F-4D97-AF65-F5344CB8AC3E}">
        <p14:creationId xmlns:p14="http://schemas.microsoft.com/office/powerpoint/2010/main" val="155698686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41990"/>
                                        </p:tgtEl>
                                        <p:attrNameLst>
                                          <p:attrName>style.visibility</p:attrName>
                                        </p:attrNameLst>
                                      </p:cBhvr>
                                      <p:to>
                                        <p:strVal val="visible"/>
                                      </p:to>
                                    </p:set>
                                    <p:animEffect transition="in" filter="strips(upRight)">
                                      <p:cBhvr>
                                        <p:cTn id="7" dur="500"/>
                                        <p:tgtEl>
                                          <p:spTgt spid="4199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60" name="Rectangle 8"/>
          <p:cNvSpPr>
            <a:spLocks noChangeArrowheads="1"/>
          </p:cNvSpPr>
          <p:nvPr/>
        </p:nvSpPr>
        <p:spPr bwMode="auto">
          <a:xfrm>
            <a:off x="1752600" y="1066800"/>
            <a:ext cx="5867400" cy="4953000"/>
          </a:xfrm>
          <a:prstGeom prst="rect">
            <a:avLst/>
          </a:prstGeom>
          <a:noFill/>
          <a:ln>
            <a:noFill/>
          </a:ln>
          <a:effectLst/>
          <a:extLst>
            <a:ext uri="{909E8E84-426E-40DD-AFC4-6F175D3DCCD1}">
              <a14:hiddenFill xmlns:a14="http://schemas.microsoft.com/office/drawing/2010/main">
                <a:solidFill>
                  <a:srgbClr val="FFFFCC">
                    <a:alpha val="50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黑体" pitchFamily="2" charset="-122"/>
                <a:cs typeface="+mn-cs"/>
              </a:rPr>
              <a:t>从应用软件功能角度分类：</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操作系统用户界面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zh-CN" altLang="en-US" sz="2400" b="1" i="0" u="sng" strike="noStrike" kern="1200" cap="none" spc="0" normalizeH="0" baseline="0" noProof="0" dirty="0">
                <a:ln>
                  <a:noFill/>
                </a:ln>
                <a:solidFill>
                  <a:srgbClr val="660033"/>
                </a:solidFill>
                <a:effectLst>
                  <a:outerShdw blurRad="38100" dist="38100" dir="2700000" algn="tl">
                    <a:srgbClr val="C0C0C0"/>
                  </a:outerShdw>
                </a:effectLst>
                <a:uLnTx/>
                <a:uFillTx/>
                <a:latin typeface="Times New Roman" panose="02020603050405020304" pitchFamily="18" charset="0"/>
                <a:ea typeface="华文行楷" pitchFamily="2" charset="-122"/>
                <a:cs typeface="+mn-cs"/>
              </a:rPr>
              <a:t>文字处理软件用户界面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工业控制系统用户界面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管理信息系统用户界面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网页用户界面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移动工具用户界面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游戏软件用户界面</a:t>
            </a:r>
          </a:p>
        </p:txBody>
      </p:sp>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8"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用户界面分类</a:t>
            </a:r>
          </a:p>
          <a:p>
            <a:pPr eaLnBrk="1" hangingPunct="1"/>
            <a:r>
              <a:rPr lang="en-US" altLang="zh-CN"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		</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4915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197968"/>
            <a:ext cx="6984776" cy="5111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7"/>
          <p:cNvSpPr>
            <a:spLocks noChangeArrowheads="1"/>
          </p:cNvSpPr>
          <p:nvPr/>
        </p:nvSpPr>
        <p:spPr bwMode="auto">
          <a:xfrm>
            <a:off x="684212" y="1125095"/>
            <a:ext cx="503412" cy="506045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sz="2000" b="1" kern="5600" spc="500" dirty="0">
                <a:latin typeface="华文隶书" panose="02010800040101010101" pitchFamily="2" charset="-122"/>
                <a:ea typeface="华文隶书" panose="02010800040101010101" pitchFamily="2" charset="-122"/>
              </a:rPr>
              <a:t>文字处理软件用户界面</a:t>
            </a:r>
          </a:p>
        </p:txBody>
      </p:sp>
    </p:spTree>
    <p:extLst>
      <p:ext uri="{BB962C8B-B14F-4D97-AF65-F5344CB8AC3E}">
        <p14:creationId xmlns:p14="http://schemas.microsoft.com/office/powerpoint/2010/main" val="412451908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9159"/>
                                        </p:tgtEl>
                                        <p:attrNameLst>
                                          <p:attrName>style.visibility</p:attrName>
                                        </p:attrNameLst>
                                      </p:cBhvr>
                                      <p:to>
                                        <p:strVal val="visible"/>
                                      </p:to>
                                    </p:set>
                                    <p:anim calcmode="lin" valueType="num">
                                      <p:cBhvr additive="base">
                                        <p:cTn id="7" dur="500" fill="hold"/>
                                        <p:tgtEl>
                                          <p:spTgt spid="49159"/>
                                        </p:tgtEl>
                                        <p:attrNameLst>
                                          <p:attrName>ppt_x</p:attrName>
                                        </p:attrNameLst>
                                      </p:cBhvr>
                                      <p:tavLst>
                                        <p:tav tm="0">
                                          <p:val>
                                            <p:strVal val="0-#ppt_w/2"/>
                                          </p:val>
                                        </p:tav>
                                        <p:tav tm="100000">
                                          <p:val>
                                            <p:strVal val="#ppt_x"/>
                                          </p:val>
                                        </p:tav>
                                      </p:tavLst>
                                    </p:anim>
                                    <p:anim calcmode="lin" valueType="num">
                                      <p:cBhvr additive="base">
                                        <p:cTn id="8" dur="500" fill="hold"/>
                                        <p:tgtEl>
                                          <p:spTgt spid="4915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用户界面设计</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6"/>
          <p:cNvSpPr txBox="1">
            <a:spLocks noChangeArrowheads="1"/>
          </p:cNvSpPr>
          <p:nvPr/>
        </p:nvSpPr>
        <p:spPr>
          <a:xfrm>
            <a:off x="1691680" y="1484313"/>
            <a:ext cx="5832647" cy="4536975"/>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zh-CN" altLang="en-US" sz="24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主要内容</a:t>
            </a:r>
            <a:endParaRPr kumimoji="0" lang="en-US" altLang="zh-CN" sz="24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1</a:t>
            </a:r>
            <a:r>
              <a:rPr lang="en-US" altLang="zh-CN" dirty="0">
                <a:latin typeface="Times New Roman" panose="02020603050405020304" pitchFamily="18" charset="0"/>
                <a:ea typeface="宋体"/>
                <a:cs typeface="Times New Roman" panose="02020603050405020304" pitchFamily="18" charset="0"/>
              </a:rPr>
              <a:t>.</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用户界面设计的基本概念</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lvl="0" indent="123825" eaLnBrk="1" hangingPunct="1">
              <a:buClr>
                <a:srgbClr val="FF822D"/>
              </a:buClr>
              <a:buNone/>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2. </a:t>
            </a:r>
            <a:r>
              <a:rPr lang="zh-CN" altLang="en-US" dirty="0" smtClean="0">
                <a:latin typeface="Times New Roman" panose="02020603050405020304" pitchFamily="18" charset="0"/>
                <a:cs typeface="Times New Roman" panose="02020603050405020304" pitchFamily="18" charset="0"/>
              </a:rPr>
              <a:t>用户</a:t>
            </a:r>
            <a:r>
              <a:rPr lang="zh-CN" altLang="en-US" dirty="0">
                <a:latin typeface="Times New Roman" panose="02020603050405020304" pitchFamily="18" charset="0"/>
                <a:cs typeface="Times New Roman" panose="02020603050405020304" pitchFamily="18" charset="0"/>
              </a:rPr>
              <a:t>界面形式及设计</a:t>
            </a:r>
            <a:r>
              <a:rPr lang="zh-CN" altLang="en-US" dirty="0" smtClean="0">
                <a:latin typeface="Times New Roman" panose="02020603050405020304" pitchFamily="18" charset="0"/>
                <a:cs typeface="Times New Roman" panose="02020603050405020304" pitchFamily="18" charset="0"/>
              </a:rPr>
              <a:t>原则</a:t>
            </a:r>
            <a:endParaRPr lang="en-US" altLang="zh-CN" dirty="0" smtClean="0">
              <a:latin typeface="Times New Roman" panose="02020603050405020304" pitchFamily="18" charset="0"/>
              <a:cs typeface="Times New Roman" panose="02020603050405020304" pitchFamily="18" charset="0"/>
            </a:endParaRPr>
          </a:p>
          <a:p>
            <a:pPr indent="123825" eaLnBrk="1" hangingPunct="1">
              <a:buClr>
                <a:srgbClr val="FF822D"/>
              </a:buClr>
              <a:buNone/>
              <a:defRPr/>
            </a:pP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3. </a:t>
            </a:r>
            <a:r>
              <a:rPr lang="en-US" altLang="zh-CN" dirty="0">
                <a:latin typeface="Times New Roman" panose="02020603050405020304" pitchFamily="18" charset="0"/>
                <a:cs typeface="Times New Roman" panose="02020603050405020304" pitchFamily="18" charset="0"/>
              </a:rPr>
              <a:t>WIMP</a:t>
            </a:r>
            <a:r>
              <a:rPr lang="zh-CN" altLang="en-US" dirty="0">
                <a:latin typeface="Times New Roman" panose="02020603050405020304" pitchFamily="18" charset="0"/>
                <a:cs typeface="Times New Roman" panose="02020603050405020304" pitchFamily="18" charset="0"/>
              </a:rPr>
              <a:t>用户界面</a:t>
            </a:r>
            <a:r>
              <a:rPr lang="zh-CN" altLang="en-US" dirty="0" smtClean="0">
                <a:latin typeface="Times New Roman" panose="02020603050405020304" pitchFamily="18" charset="0"/>
                <a:cs typeface="Times New Roman" panose="02020603050405020304" pitchFamily="18" charset="0"/>
              </a:rPr>
              <a:t>设计</a:t>
            </a:r>
            <a:endParaRPr lang="en-US" altLang="zh-CN" dirty="0" smtClean="0">
              <a:latin typeface="Times New Roman" panose="02020603050405020304" pitchFamily="18" charset="0"/>
              <a:cs typeface="Times New Roman" panose="02020603050405020304" pitchFamily="18" charset="0"/>
            </a:endParaRPr>
          </a:p>
          <a:p>
            <a:pPr indent="123825" eaLnBrk="1" hangingPunct="1">
              <a:buClr>
                <a:srgbClr val="FF822D"/>
              </a:buClr>
              <a:buNone/>
              <a:defRPr/>
            </a:pP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4. </a:t>
            </a:r>
            <a:r>
              <a:rPr lang="zh-CN" altLang="en-US" dirty="0">
                <a:latin typeface="Times New Roman" panose="02020603050405020304" pitchFamily="18" charset="0"/>
                <a:cs typeface="Times New Roman" panose="02020603050405020304" pitchFamily="18" charset="0"/>
              </a:rPr>
              <a:t>网页界面设计</a:t>
            </a:r>
          </a:p>
          <a:p>
            <a:pPr lvl="0" indent="123825" eaLnBrk="1" hangingPunct="1">
              <a:buClr>
                <a:srgbClr val="FF822D"/>
              </a:buClr>
              <a:buNone/>
              <a:defRPr/>
            </a:pP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5. </a:t>
            </a:r>
            <a:r>
              <a:rPr lang="zh-CN" altLang="en-US" dirty="0" smtClean="0">
                <a:latin typeface="Times New Roman" panose="02020603050405020304" pitchFamily="18" charset="0"/>
                <a:cs typeface="Times New Roman" panose="02020603050405020304" pitchFamily="18" charset="0"/>
              </a:rPr>
              <a:t>缺省</a:t>
            </a:r>
            <a:r>
              <a:rPr lang="zh-CN" altLang="en-US" dirty="0">
                <a:latin typeface="Times New Roman" panose="02020603050405020304" pitchFamily="18" charset="0"/>
                <a:cs typeface="Times New Roman" panose="02020603050405020304" pitchFamily="18" charset="0"/>
              </a:rPr>
              <a:t>设计</a:t>
            </a:r>
            <a:r>
              <a:rPr lang="zh-CN" altLang="en-US" dirty="0" smtClean="0">
                <a:latin typeface="Times New Roman" panose="02020603050405020304" pitchFamily="18" charset="0"/>
                <a:cs typeface="Times New Roman" panose="02020603050405020304" pitchFamily="18" charset="0"/>
              </a:rPr>
              <a:t>问题</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lvl="0" indent="123825" eaLnBrk="1" hangingPunct="1">
              <a:buClr>
                <a:srgbClr val="FF822D"/>
              </a:buClr>
              <a:buNone/>
              <a:defRPr/>
            </a:pP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a:cs typeface="Times New Roman" panose="02020603050405020304" pitchFamily="18" charset="0"/>
              </a:rPr>
              <a:t>        6. </a:t>
            </a:r>
            <a:r>
              <a:rPr lang="zh-CN" altLang="en-US" dirty="0" smtClean="0">
                <a:solidFill>
                  <a:schemeClr val="tx1"/>
                </a:solidFill>
                <a:latin typeface="Times New Roman" panose="02020603050405020304" pitchFamily="18" charset="0"/>
                <a:cs typeface="Times New Roman" panose="02020603050405020304" pitchFamily="18" charset="0"/>
              </a:rPr>
              <a:t>输入</a:t>
            </a:r>
            <a:r>
              <a:rPr lang="zh-CN" altLang="en-US" dirty="0">
                <a:solidFill>
                  <a:schemeClr val="tx1"/>
                </a:solidFill>
                <a:latin typeface="Times New Roman" panose="02020603050405020304" pitchFamily="18" charset="0"/>
                <a:cs typeface="Times New Roman" panose="02020603050405020304" pitchFamily="18" charset="0"/>
              </a:rPr>
              <a:t>验证设计问题 </a:t>
            </a:r>
            <a:endParaRPr kumimoji="0" lang="en-US" altLang="zh-CN" sz="20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a:cs typeface="Times New Roman" panose="02020603050405020304" pitchFamily="18" charset="0"/>
            </a:endParaRPr>
          </a:p>
          <a:p>
            <a:pPr lvl="0" indent="123825" eaLnBrk="1" hangingPunct="1">
              <a:buClr>
                <a:srgbClr val="FF822D"/>
              </a:buClr>
              <a:buNone/>
              <a:defRPr/>
            </a:pPr>
            <a:r>
              <a:rPr kumimoji="0" lang="en-US" altLang="zh-CN" sz="20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         </a:t>
            </a:r>
            <a:r>
              <a:rPr lang="en-US" altLang="zh-CN" dirty="0" smtClean="0">
                <a:latin typeface="Times New Roman" panose="02020603050405020304" pitchFamily="18" charset="0"/>
                <a:ea typeface="宋体"/>
                <a:cs typeface="Times New Roman" panose="02020603050405020304" pitchFamily="18" charset="0"/>
              </a:rPr>
              <a:t>7.</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系统响应及信息反馈问题</a:t>
            </a:r>
            <a:endParaRPr lang="en-US" altLang="zh-CN" dirty="0" smtClean="0">
              <a:latin typeface="Times New Roman" panose="02020603050405020304" pitchFamily="18" charset="0"/>
              <a:cs typeface="Times New Roman" panose="02020603050405020304" pitchFamily="18" charset="0"/>
            </a:endParaRPr>
          </a:p>
          <a:p>
            <a:pPr lvl="0" indent="123825" eaLnBrk="1" hangingPunct="1">
              <a:buClr>
                <a:srgbClr val="FF822D"/>
              </a:buClr>
              <a:buNone/>
              <a:defRPr/>
            </a:pP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0445022"/>
      </p:ext>
    </p:extLst>
  </p:cSld>
  <p:clrMapOvr>
    <a:masterClrMapping/>
  </p:clrMapOvr>
  <p:transition spd="med">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6" name="Rectangle 8"/>
          <p:cNvSpPr>
            <a:spLocks noChangeArrowheads="1"/>
          </p:cNvSpPr>
          <p:nvPr/>
        </p:nvSpPr>
        <p:spPr bwMode="auto">
          <a:xfrm>
            <a:off x="1752600" y="1066800"/>
            <a:ext cx="5867400" cy="4953000"/>
          </a:xfrm>
          <a:prstGeom prst="rect">
            <a:avLst/>
          </a:prstGeom>
          <a:noFill/>
          <a:ln>
            <a:noFill/>
          </a:ln>
          <a:effectLst/>
          <a:extLst>
            <a:ext uri="{909E8E84-426E-40DD-AFC4-6F175D3DCCD1}">
              <a14:hiddenFill xmlns:a14="http://schemas.microsoft.com/office/drawing/2010/main">
                <a:solidFill>
                  <a:srgbClr val="FFFFCC">
                    <a:alpha val="50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黑体" pitchFamily="2" charset="-122"/>
                <a:cs typeface="+mn-cs"/>
              </a:rPr>
              <a:t>从应用软件功能角度分类：</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操作系统用户界面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文字处理软件用户界面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zh-CN" altLang="en-US" sz="2400" b="1" i="0" u="sng" strike="noStrike" kern="1200" cap="none" spc="0" normalizeH="0" baseline="0" noProof="0" dirty="0">
                <a:ln>
                  <a:noFill/>
                </a:ln>
                <a:solidFill>
                  <a:srgbClr val="660033"/>
                </a:solidFill>
                <a:effectLst>
                  <a:outerShdw blurRad="38100" dist="38100" dir="2700000" algn="tl">
                    <a:srgbClr val="C0C0C0"/>
                  </a:outerShdw>
                </a:effectLst>
                <a:uLnTx/>
                <a:uFillTx/>
                <a:latin typeface="Times New Roman" panose="02020603050405020304" pitchFamily="18" charset="0"/>
                <a:ea typeface="华文行楷" pitchFamily="2" charset="-122"/>
                <a:cs typeface="+mn-cs"/>
              </a:rPr>
              <a:t>工业控制系统用户界面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管理信息系统用户界面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网页用户界面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移动工具用户界面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游戏软件用户界面</a:t>
            </a:r>
          </a:p>
        </p:txBody>
      </p:sp>
      <p:sp>
        <p:nvSpPr>
          <p:cNvPr id="7"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9"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用户界面分类</a:t>
            </a:r>
            <a:endPar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48134" name="Picture 6" descr="工控界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00" y="911894"/>
            <a:ext cx="6096000" cy="4605338"/>
          </a:xfrm>
          <a:prstGeom prst="rect">
            <a:avLst/>
          </a:prstGeom>
          <a:noFill/>
          <a:ln w="19050">
            <a:solidFill>
              <a:srgbClr val="C0C0C0"/>
            </a:solidFill>
            <a:miter lim="800000"/>
            <a:headEnd/>
            <a:tailEnd/>
          </a:ln>
          <a:effectLst>
            <a:outerShdw dist="107763" dir="2700000" algn="ctr" rotWithShape="0">
              <a:srgbClr val="FFFF99">
                <a:alpha val="50000"/>
              </a:srgbClr>
            </a:outerShdw>
          </a:effectLst>
          <a:extLst>
            <a:ext uri="{909E8E84-426E-40DD-AFC4-6F175D3DCCD1}">
              <a14:hiddenFill xmlns:a14="http://schemas.microsoft.com/office/drawing/2010/main">
                <a:solidFill>
                  <a:srgbClr val="FFFFFF"/>
                </a:solidFill>
              </a14:hiddenFill>
            </a:ext>
          </a:extLst>
        </p:spPr>
      </p:pic>
      <p:pic>
        <p:nvPicPr>
          <p:cNvPr id="48135" name="Picture 7" descr="工控设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4160838"/>
            <a:ext cx="3733800" cy="2592387"/>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7"/>
          <p:cNvSpPr>
            <a:spLocks noChangeArrowheads="1"/>
          </p:cNvSpPr>
          <p:nvPr/>
        </p:nvSpPr>
        <p:spPr bwMode="auto">
          <a:xfrm>
            <a:off x="539552" y="5733256"/>
            <a:ext cx="4608512" cy="5134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sz="2000" b="1" kern="5600" spc="500" dirty="0">
                <a:latin typeface="华文隶书" panose="02010800040101010101" pitchFamily="2" charset="-122"/>
                <a:ea typeface="华文隶书" panose="02010800040101010101" pitchFamily="2" charset="-122"/>
              </a:rPr>
              <a:t>工业控制系统用户界面</a:t>
            </a:r>
          </a:p>
        </p:txBody>
      </p:sp>
    </p:spTree>
    <p:extLst>
      <p:ext uri="{BB962C8B-B14F-4D97-AF65-F5344CB8AC3E}">
        <p14:creationId xmlns:p14="http://schemas.microsoft.com/office/powerpoint/2010/main" val="270174844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nodeType="clickEffect">
                                  <p:stCondLst>
                                    <p:cond delay="0"/>
                                  </p:stCondLst>
                                  <p:childTnLst>
                                    <p:set>
                                      <p:cBhvr>
                                        <p:cTn id="6" dur="1" fill="hold">
                                          <p:stCondLst>
                                            <p:cond delay="0"/>
                                          </p:stCondLst>
                                        </p:cTn>
                                        <p:tgtEl>
                                          <p:spTgt spid="48134"/>
                                        </p:tgtEl>
                                        <p:attrNameLst>
                                          <p:attrName>style.visibility</p:attrName>
                                        </p:attrNameLst>
                                      </p:cBhvr>
                                      <p:to>
                                        <p:strVal val="visible"/>
                                      </p:to>
                                    </p:set>
                                    <p:anim calcmode="lin" valueType="num">
                                      <p:cBhvr>
                                        <p:cTn id="7" dur="500" fill="hold"/>
                                        <p:tgtEl>
                                          <p:spTgt spid="48134"/>
                                        </p:tgtEl>
                                        <p:attrNameLst>
                                          <p:attrName>ppt_w</p:attrName>
                                        </p:attrNameLst>
                                      </p:cBhvr>
                                      <p:tavLst>
                                        <p:tav tm="0">
                                          <p:val>
                                            <p:strVal val="4*#ppt_w"/>
                                          </p:val>
                                        </p:tav>
                                        <p:tav tm="100000">
                                          <p:val>
                                            <p:strVal val="#ppt_w"/>
                                          </p:val>
                                        </p:tav>
                                      </p:tavLst>
                                    </p:anim>
                                    <p:anim calcmode="lin" valueType="num">
                                      <p:cBhvr>
                                        <p:cTn id="8" dur="500" fill="hold"/>
                                        <p:tgtEl>
                                          <p:spTgt spid="48134"/>
                                        </p:tgtEl>
                                        <p:attrNameLst>
                                          <p:attrName>ppt_h</p:attrName>
                                        </p:attrNameLst>
                                      </p:cBhvr>
                                      <p:tavLst>
                                        <p:tav tm="0">
                                          <p:val>
                                            <p:strVal val="4*#ppt_h"/>
                                          </p:val>
                                        </p:tav>
                                        <p:tav tm="100000">
                                          <p:val>
                                            <p:strVal val="#ppt_h"/>
                                          </p:val>
                                        </p:tav>
                                      </p:tavLst>
                                    </p:anim>
                                  </p:childTnLst>
                                </p:cTn>
                              </p:par>
                            </p:childTnLst>
                          </p:cTn>
                        </p:par>
                        <p:par>
                          <p:cTn id="9" fill="hold" nodeType="afterGroup">
                            <p:stCondLst>
                              <p:cond delay="500"/>
                            </p:stCondLst>
                            <p:childTnLst>
                              <p:par>
                                <p:cTn id="10" presetID="23" presetClass="entr" presetSubtype="16" fill="hold" nodeType="afterEffect">
                                  <p:stCondLst>
                                    <p:cond delay="0"/>
                                  </p:stCondLst>
                                  <p:childTnLst>
                                    <p:set>
                                      <p:cBhvr>
                                        <p:cTn id="11" dur="1" fill="hold">
                                          <p:stCondLst>
                                            <p:cond delay="0"/>
                                          </p:stCondLst>
                                        </p:cTn>
                                        <p:tgtEl>
                                          <p:spTgt spid="48135"/>
                                        </p:tgtEl>
                                        <p:attrNameLst>
                                          <p:attrName>style.visibility</p:attrName>
                                        </p:attrNameLst>
                                      </p:cBhvr>
                                      <p:to>
                                        <p:strVal val="visible"/>
                                      </p:to>
                                    </p:set>
                                    <p:anim calcmode="lin" valueType="num">
                                      <p:cBhvr>
                                        <p:cTn id="12" dur="500" fill="hold"/>
                                        <p:tgtEl>
                                          <p:spTgt spid="48135"/>
                                        </p:tgtEl>
                                        <p:attrNameLst>
                                          <p:attrName>ppt_w</p:attrName>
                                        </p:attrNameLst>
                                      </p:cBhvr>
                                      <p:tavLst>
                                        <p:tav tm="0">
                                          <p:val>
                                            <p:fltVal val="0"/>
                                          </p:val>
                                        </p:tav>
                                        <p:tav tm="100000">
                                          <p:val>
                                            <p:strVal val="#ppt_w"/>
                                          </p:val>
                                        </p:tav>
                                      </p:tavLst>
                                    </p:anim>
                                    <p:anim calcmode="lin" valueType="num">
                                      <p:cBhvr>
                                        <p:cTn id="13" dur="500" fill="hold"/>
                                        <p:tgtEl>
                                          <p:spTgt spid="48135"/>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用户界面分类</a:t>
            </a:r>
            <a:endPar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15366" name="Picture 6" descr="s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7594" y="549275"/>
            <a:ext cx="352742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7" descr="sjs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881" y="3500438"/>
            <a:ext cx="3708400" cy="297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8" descr="sjs0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881" y="620713"/>
            <a:ext cx="3671888"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9" name="Picture 9" descr="sjs0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4569" y="3500438"/>
            <a:ext cx="3671887" cy="297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8" name="Rectangle 7"/>
          <p:cNvSpPr>
            <a:spLocks noChangeArrowheads="1"/>
          </p:cNvSpPr>
          <p:nvPr/>
        </p:nvSpPr>
        <p:spPr bwMode="auto">
          <a:xfrm>
            <a:off x="323528" y="1125095"/>
            <a:ext cx="503412" cy="506045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sz="2000" b="1" kern="5600" spc="500" dirty="0">
                <a:latin typeface="华文隶书" panose="02010800040101010101" pitchFamily="2" charset="-122"/>
                <a:ea typeface="华文隶书" panose="02010800040101010101" pitchFamily="2" charset="-122"/>
              </a:rPr>
              <a:t>工业控制系统用户界面</a:t>
            </a:r>
          </a:p>
        </p:txBody>
      </p:sp>
    </p:spTree>
    <p:extLst>
      <p:ext uri="{BB962C8B-B14F-4D97-AF65-F5344CB8AC3E}">
        <p14:creationId xmlns:p14="http://schemas.microsoft.com/office/powerpoint/2010/main" val="237077043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1752600" y="1066800"/>
            <a:ext cx="5867400" cy="4953000"/>
          </a:xfrm>
          <a:prstGeom prst="rect">
            <a:avLst/>
          </a:prstGeom>
          <a:noFill/>
          <a:ln>
            <a:noFill/>
          </a:ln>
          <a:effectLst/>
          <a:extLst>
            <a:ext uri="{909E8E84-426E-40DD-AFC4-6F175D3DCCD1}">
              <a14:hiddenFill xmlns:a14="http://schemas.microsoft.com/office/drawing/2010/main">
                <a:solidFill>
                  <a:srgbClr val="FFFFCC">
                    <a:alpha val="50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黑体" pitchFamily="2" charset="-122"/>
                <a:cs typeface="+mn-cs"/>
              </a:rPr>
              <a:t>从应用软件功能角度分类：</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操作系统用户界面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文字处理软件用户界面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zh-CN" altLang="en-US" sz="2400" b="1" i="0" u="sng" strike="noStrike" kern="1200" cap="none" spc="0" normalizeH="0" baseline="0" noProof="0" dirty="0">
                <a:ln>
                  <a:noFill/>
                </a:ln>
                <a:solidFill>
                  <a:srgbClr val="660033"/>
                </a:solidFill>
                <a:effectLst>
                  <a:outerShdw blurRad="38100" dist="38100" dir="2700000" algn="tl">
                    <a:srgbClr val="C0C0C0"/>
                  </a:outerShdw>
                </a:effectLst>
                <a:uLnTx/>
                <a:uFillTx/>
                <a:latin typeface="Times New Roman" panose="02020603050405020304" pitchFamily="18" charset="0"/>
                <a:ea typeface="华文行楷" pitchFamily="2" charset="-122"/>
                <a:cs typeface="+mn-cs"/>
              </a:rPr>
              <a:t>工业控制系统用户界面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管理信息系统用户界面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网页用户界面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移动工具用户界面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游戏软件用户界面</a:t>
            </a:r>
          </a:p>
        </p:txBody>
      </p:sp>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8"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用户界面分类</a:t>
            </a:r>
            <a:endPar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7" name="Rectangle 7"/>
          <p:cNvSpPr>
            <a:spLocks noChangeArrowheads="1"/>
          </p:cNvSpPr>
          <p:nvPr/>
        </p:nvSpPr>
        <p:spPr bwMode="auto">
          <a:xfrm>
            <a:off x="684212" y="1125095"/>
            <a:ext cx="503412" cy="506045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sz="2000" b="1" kern="5600" spc="500" dirty="0">
                <a:latin typeface="华文隶书" panose="02010800040101010101" pitchFamily="2" charset="-122"/>
                <a:ea typeface="华文隶书" panose="02010800040101010101" pitchFamily="2" charset="-122"/>
              </a:rPr>
              <a:t>工业控制系统用户界面</a:t>
            </a:r>
          </a:p>
        </p:txBody>
      </p:sp>
      <p:pic>
        <p:nvPicPr>
          <p:cNvPr id="2" name="图片 1">
            <a:hlinkClick r:id="rId2" action="ppaction://hlinkfile"/>
          </p:cNvPr>
          <p:cNvPicPr>
            <a:picLocks noChangeAspect="1"/>
          </p:cNvPicPr>
          <p:nvPr/>
        </p:nvPicPr>
        <p:blipFill>
          <a:blip r:embed="rId3"/>
          <a:stretch>
            <a:fillRect/>
          </a:stretch>
        </p:blipFill>
        <p:spPr>
          <a:xfrm>
            <a:off x="1475656" y="1190957"/>
            <a:ext cx="7029811" cy="5118363"/>
          </a:xfrm>
          <a:prstGeom prst="rect">
            <a:avLst/>
          </a:prstGeom>
        </p:spPr>
      </p:pic>
    </p:spTree>
    <p:extLst>
      <p:ext uri="{BB962C8B-B14F-4D97-AF65-F5344CB8AC3E}">
        <p14:creationId xmlns:p14="http://schemas.microsoft.com/office/powerpoint/2010/main" val="146149439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3" name="Rectangle 1033"/>
          <p:cNvSpPr>
            <a:spLocks noChangeArrowheads="1"/>
          </p:cNvSpPr>
          <p:nvPr/>
        </p:nvSpPr>
        <p:spPr bwMode="auto">
          <a:xfrm>
            <a:off x="1752600" y="1066800"/>
            <a:ext cx="5867400" cy="4953000"/>
          </a:xfrm>
          <a:prstGeom prst="rect">
            <a:avLst/>
          </a:prstGeom>
          <a:noFill/>
          <a:ln>
            <a:noFill/>
          </a:ln>
          <a:effectLst/>
          <a:extLst>
            <a:ext uri="{909E8E84-426E-40DD-AFC4-6F175D3DCCD1}">
              <a14:hiddenFill xmlns:a14="http://schemas.microsoft.com/office/drawing/2010/main">
                <a:solidFill>
                  <a:srgbClr val="FFFFCC">
                    <a:alpha val="50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黑体" pitchFamily="2" charset="-122"/>
                <a:cs typeface="+mn-cs"/>
              </a:rPr>
              <a:t>从应用软件功能角度分类：</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操作系统用户界面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文字处理软件用户界面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工业控制系统用户界面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zh-CN" altLang="en-US" sz="2400" b="1" i="0" u="sng" strike="noStrike" kern="1200" cap="none" spc="0" normalizeH="0" baseline="0" noProof="0" dirty="0">
                <a:ln>
                  <a:noFill/>
                </a:ln>
                <a:solidFill>
                  <a:srgbClr val="660033"/>
                </a:solidFill>
                <a:effectLst>
                  <a:outerShdw blurRad="38100" dist="38100" dir="2700000" algn="tl">
                    <a:srgbClr val="C0C0C0"/>
                  </a:outerShdw>
                </a:effectLst>
                <a:uLnTx/>
                <a:uFillTx/>
                <a:latin typeface="Times New Roman" panose="02020603050405020304" pitchFamily="18" charset="0"/>
                <a:ea typeface="华文行楷" pitchFamily="2" charset="-122"/>
                <a:cs typeface="+mn-cs"/>
              </a:rPr>
              <a:t>管理信息系统用户界面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网页用户界面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移动工具用户界面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游戏软件用户界面</a:t>
            </a:r>
          </a:p>
        </p:txBody>
      </p:sp>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8"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用户界面分类</a:t>
            </a:r>
            <a:endPar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47112" name="Picture 1032" descr="MIS系统"/>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913" y="1111791"/>
            <a:ext cx="6654495" cy="5197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7"/>
          <p:cNvSpPr>
            <a:spLocks noChangeArrowheads="1"/>
          </p:cNvSpPr>
          <p:nvPr/>
        </p:nvSpPr>
        <p:spPr bwMode="auto">
          <a:xfrm>
            <a:off x="684212" y="1125095"/>
            <a:ext cx="503412" cy="506045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sz="2000" b="1" kern="5600" spc="500" dirty="0">
                <a:latin typeface="华文隶书" panose="02010800040101010101" pitchFamily="2" charset="-122"/>
                <a:ea typeface="华文隶书" panose="02010800040101010101" pitchFamily="2" charset="-122"/>
              </a:rPr>
              <a:t>管理信息系统用户界面</a:t>
            </a:r>
          </a:p>
        </p:txBody>
      </p:sp>
    </p:spTree>
    <p:extLst>
      <p:ext uri="{BB962C8B-B14F-4D97-AF65-F5344CB8AC3E}">
        <p14:creationId xmlns:p14="http://schemas.microsoft.com/office/powerpoint/2010/main" val="373305642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7112"/>
                                        </p:tgtEl>
                                        <p:attrNameLst>
                                          <p:attrName>style.visibility</p:attrName>
                                        </p:attrNameLst>
                                      </p:cBhvr>
                                      <p:to>
                                        <p:strVal val="visible"/>
                                      </p:to>
                                    </p:set>
                                    <p:animEffect transition="in" filter="blinds(horizontal)">
                                      <p:cBhvr>
                                        <p:cTn id="7" dur="500"/>
                                        <p:tgtEl>
                                          <p:spTgt spid="4711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8" name="Rectangle 8"/>
          <p:cNvSpPr>
            <a:spLocks noChangeArrowheads="1"/>
          </p:cNvSpPr>
          <p:nvPr/>
        </p:nvSpPr>
        <p:spPr bwMode="auto">
          <a:xfrm>
            <a:off x="1752600" y="1066800"/>
            <a:ext cx="5867400" cy="4953000"/>
          </a:xfrm>
          <a:prstGeom prst="rect">
            <a:avLst/>
          </a:prstGeom>
          <a:noFill/>
          <a:ln>
            <a:noFill/>
          </a:ln>
          <a:effectLst/>
          <a:extLst>
            <a:ext uri="{909E8E84-426E-40DD-AFC4-6F175D3DCCD1}">
              <a14:hiddenFill xmlns:a14="http://schemas.microsoft.com/office/drawing/2010/main">
                <a:solidFill>
                  <a:srgbClr val="FFFFCC">
                    <a:alpha val="50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黑体" pitchFamily="2" charset="-122"/>
                <a:cs typeface="+mn-cs"/>
              </a:rPr>
              <a:t>从应用软件功能角度分类：</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操作系统用户界面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文字处理软件用户界面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工业控制系统用户界面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管理信息系统用户界面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zh-CN" altLang="en-US" sz="2400" b="1" i="0" u="sng" strike="noStrike" kern="1200" cap="none" spc="0" normalizeH="0" baseline="0" noProof="0" dirty="0">
                <a:ln>
                  <a:noFill/>
                </a:ln>
                <a:solidFill>
                  <a:srgbClr val="660033"/>
                </a:solidFill>
                <a:effectLst>
                  <a:outerShdw blurRad="38100" dist="38100" dir="2700000" algn="tl">
                    <a:srgbClr val="C0C0C0"/>
                  </a:outerShdw>
                </a:effectLst>
                <a:uLnTx/>
                <a:uFillTx/>
                <a:latin typeface="Times New Roman" panose="02020603050405020304" pitchFamily="18" charset="0"/>
                <a:ea typeface="华文行楷" pitchFamily="2" charset="-122"/>
                <a:cs typeface="+mn-cs"/>
              </a:rPr>
              <a:t>网页用户界面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移动工具用户界面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游戏软件用户界面</a:t>
            </a:r>
          </a:p>
        </p:txBody>
      </p:sp>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8"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用户界面分类</a:t>
            </a:r>
            <a:endPar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46086" name="Picture 6" descr="2002123111045365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0102" y="1251669"/>
            <a:ext cx="6796314" cy="505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7"/>
          <p:cNvSpPr>
            <a:spLocks noChangeArrowheads="1"/>
          </p:cNvSpPr>
          <p:nvPr/>
        </p:nvSpPr>
        <p:spPr bwMode="auto">
          <a:xfrm>
            <a:off x="684212" y="1125095"/>
            <a:ext cx="503412" cy="506045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sz="2000" b="1" kern="5600" spc="500" dirty="0">
                <a:latin typeface="华文隶书" panose="02010800040101010101" pitchFamily="2" charset="-122"/>
                <a:ea typeface="华文隶书" panose="02010800040101010101" pitchFamily="2" charset="-122"/>
              </a:rPr>
              <a:t>网页用户界面</a:t>
            </a:r>
          </a:p>
        </p:txBody>
      </p:sp>
    </p:spTree>
    <p:extLst>
      <p:ext uri="{BB962C8B-B14F-4D97-AF65-F5344CB8AC3E}">
        <p14:creationId xmlns:p14="http://schemas.microsoft.com/office/powerpoint/2010/main" val="384208684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46086"/>
                                        </p:tgtEl>
                                        <p:attrNameLst>
                                          <p:attrName>style.visibility</p:attrName>
                                        </p:attrNameLst>
                                      </p:cBhvr>
                                      <p:to>
                                        <p:strVal val="visible"/>
                                      </p:to>
                                    </p:set>
                                    <p:animEffect transition="in" filter="barn(outVertical)">
                                      <p:cBhvr>
                                        <p:cTn id="7" dur="500"/>
                                        <p:tgtEl>
                                          <p:spTgt spid="4608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1027"/>
          <p:cNvSpPr>
            <a:spLocks noChangeArrowheads="1"/>
          </p:cNvSpPr>
          <p:nvPr/>
        </p:nvSpPr>
        <p:spPr bwMode="auto">
          <a:xfrm>
            <a:off x="1752600" y="1066800"/>
            <a:ext cx="5867400" cy="4953000"/>
          </a:xfrm>
          <a:prstGeom prst="rect">
            <a:avLst/>
          </a:prstGeom>
          <a:noFill/>
          <a:ln>
            <a:noFill/>
          </a:ln>
          <a:effectLst/>
          <a:extLst>
            <a:ext uri="{909E8E84-426E-40DD-AFC4-6F175D3DCCD1}">
              <a14:hiddenFill xmlns:a14="http://schemas.microsoft.com/office/drawing/2010/main">
                <a:solidFill>
                  <a:srgbClr val="FFFFCC">
                    <a:alpha val="50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660066"/>
                </a:solidFill>
                <a:effectLst/>
                <a:uLnTx/>
                <a:uFillTx/>
                <a:latin typeface="Times New Roman" panose="02020603050405020304" pitchFamily="18" charset="0"/>
                <a:ea typeface="黑体" pitchFamily="2" charset="-122"/>
                <a:cs typeface="+mn-cs"/>
              </a:rPr>
              <a:t>从应用软件功能角度分类：</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操作系统用户界面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文字处理软件用户界面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工业控制系统用户界面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管理信息系统用户界面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网页用户界面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sng" strike="noStrike" kern="1200" cap="none" spc="0" normalizeH="0" baseline="0" noProof="0" dirty="0">
                <a:ln>
                  <a:noFill/>
                </a:ln>
                <a:solidFill>
                  <a:srgbClr val="660033"/>
                </a:solidFill>
                <a:effectLst>
                  <a:outerShdw blurRad="38100" dist="38100" dir="2700000" algn="tl">
                    <a:srgbClr val="C0C0C0"/>
                  </a:outerShdw>
                </a:effectLst>
                <a:uLnTx/>
                <a:uFillTx/>
                <a:latin typeface="Times New Roman" panose="02020603050405020304" pitchFamily="18" charset="0"/>
                <a:ea typeface="华文行楷" pitchFamily="2" charset="-122"/>
                <a:cs typeface="+mn-cs"/>
              </a:rPr>
              <a:t>移动工具用户界面</a:t>
            </a:r>
          </a:p>
          <a:p>
            <a:pPr marL="457200" marR="0" lvl="1" indent="0" algn="l" defTabSz="914400" rtl="0" eaLnBrk="1" fontAlgn="base" latinLnBrk="0" hangingPunct="1">
              <a:lnSpc>
                <a:spcPct val="120000"/>
              </a:lnSpc>
              <a:spcBef>
                <a:spcPct val="0"/>
              </a:spcBef>
              <a:spcAft>
                <a:spcPct val="0"/>
              </a:spcAft>
              <a:buClr>
                <a:srgbClr val="CC0000"/>
              </a:buClr>
              <a:buSzPct val="80000"/>
              <a:buFont typeface="Wingdings" pitchFamily="2" charset="2"/>
              <a:buChar char="Ø"/>
              <a:tabLst/>
              <a:defRPr/>
            </a:pPr>
            <a:r>
              <a:rPr kumimoji="1" lang="zh-CN" altLang="en-US" sz="2400" b="1" i="0" u="none" strike="noStrike" kern="120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游戏软件用户界面</a:t>
            </a:r>
          </a:p>
        </p:txBody>
      </p:sp>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8"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用户界面分类</a:t>
            </a:r>
            <a:endPar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7" name="Rectangle 7"/>
          <p:cNvSpPr>
            <a:spLocks noChangeArrowheads="1"/>
          </p:cNvSpPr>
          <p:nvPr/>
        </p:nvSpPr>
        <p:spPr bwMode="auto">
          <a:xfrm>
            <a:off x="684212" y="1125095"/>
            <a:ext cx="503412" cy="506045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sz="2000" b="1" kern="5600" spc="500" dirty="0">
                <a:latin typeface="华文隶书" panose="02010800040101010101" pitchFamily="2" charset="-122"/>
                <a:ea typeface="华文隶书" panose="02010800040101010101" pitchFamily="2" charset="-122"/>
              </a:rPr>
              <a:t>操作系统用户界面</a:t>
            </a:r>
          </a:p>
        </p:txBody>
      </p:sp>
      <p:pic>
        <p:nvPicPr>
          <p:cNvPr id="3" name="图片 2"/>
          <p:cNvPicPr>
            <a:picLocks noChangeAspect="1"/>
          </p:cNvPicPr>
          <p:nvPr/>
        </p:nvPicPr>
        <p:blipFill>
          <a:blip r:embed="rId2"/>
          <a:stretch>
            <a:fillRect/>
          </a:stretch>
        </p:blipFill>
        <p:spPr>
          <a:xfrm>
            <a:off x="6444208" y="1196752"/>
            <a:ext cx="2095608" cy="5188217"/>
          </a:xfrm>
          <a:prstGeom prst="rect">
            <a:avLst/>
          </a:prstGeom>
        </p:spPr>
      </p:pic>
    </p:spTree>
    <p:extLst>
      <p:ext uri="{BB962C8B-B14F-4D97-AF65-F5344CB8AC3E}">
        <p14:creationId xmlns:p14="http://schemas.microsoft.com/office/powerpoint/2010/main" val="82877911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8"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用户界面分类</a:t>
            </a:r>
            <a:endPar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54278" name="Picture 6" descr="HEROES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124745"/>
            <a:ext cx="7002242" cy="518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7"/>
          <p:cNvSpPr>
            <a:spLocks noChangeArrowheads="1"/>
          </p:cNvSpPr>
          <p:nvPr/>
        </p:nvSpPr>
        <p:spPr bwMode="auto">
          <a:xfrm>
            <a:off x="684212" y="1125095"/>
            <a:ext cx="503412" cy="506045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sz="2000" b="1" kern="5600" spc="500" dirty="0">
                <a:latin typeface="华文隶书" panose="02010800040101010101" pitchFamily="2" charset="-122"/>
                <a:ea typeface="华文隶书" panose="02010800040101010101" pitchFamily="2" charset="-122"/>
              </a:rPr>
              <a:t>游戏软件用户界面</a:t>
            </a:r>
          </a:p>
        </p:txBody>
      </p:sp>
    </p:spTree>
    <p:extLst>
      <p:ext uri="{BB962C8B-B14F-4D97-AF65-F5344CB8AC3E}">
        <p14:creationId xmlns:p14="http://schemas.microsoft.com/office/powerpoint/2010/main" val="111439467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2" fill="hold" nodeType="afterEffect">
                                  <p:stCondLst>
                                    <p:cond delay="0"/>
                                  </p:stCondLst>
                                  <p:childTnLst>
                                    <p:set>
                                      <p:cBhvr>
                                        <p:cTn id="6" dur="1" fill="hold">
                                          <p:stCondLst>
                                            <p:cond delay="0"/>
                                          </p:stCondLst>
                                        </p:cTn>
                                        <p:tgtEl>
                                          <p:spTgt spid="54278"/>
                                        </p:tgtEl>
                                        <p:attrNameLst>
                                          <p:attrName>style.visibility</p:attrName>
                                        </p:attrNameLst>
                                      </p:cBhvr>
                                      <p:to>
                                        <p:strVal val="visible"/>
                                      </p:to>
                                    </p:set>
                                    <p:animEffect transition="in" filter="slide(fromRight)">
                                      <p:cBhvr>
                                        <p:cTn id="7" dur="500"/>
                                        <p:tgtEl>
                                          <p:spTgt spid="5427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4" name="Rectangle 8"/>
          <p:cNvSpPr>
            <a:spLocks noChangeArrowheads="1"/>
          </p:cNvSpPr>
          <p:nvPr/>
        </p:nvSpPr>
        <p:spPr bwMode="auto">
          <a:xfrm>
            <a:off x="76200" y="836613"/>
            <a:ext cx="8915400" cy="5716587"/>
          </a:xfrm>
          <a:prstGeom prst="rect">
            <a:avLst/>
          </a:prstGeom>
          <a:solidFill>
            <a:srgbClr val="FFFFFF">
              <a:alpha val="50195"/>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1" lang="zh-CN" altLang="zh-CN" sz="2400" b="1" i="0" u="none" strike="noStrike" kern="1200" cap="none" spc="0" normalizeH="0" baseline="0" noProof="0" smtClean="0">
              <a:ln>
                <a:noFill/>
              </a:ln>
              <a:solidFill>
                <a:srgbClr val="000066"/>
              </a:solidFill>
              <a:effectLst/>
              <a:uLnTx/>
              <a:uFillTx/>
              <a:latin typeface="Times New Roman" panose="02020603050405020304" pitchFamily="18" charset="0"/>
              <a:ea typeface="宋体" panose="02010600030101010101" pitchFamily="2" charset="-122"/>
              <a:cs typeface="+mn-cs"/>
            </a:endParaRPr>
          </a:p>
        </p:txBody>
      </p:sp>
      <p:sp>
        <p:nvSpPr>
          <p:cNvPr id="18435" name="Rectangle 3"/>
          <p:cNvSpPr>
            <a:spLocks noChangeArrowheads="1"/>
          </p:cNvSpPr>
          <p:nvPr/>
        </p:nvSpPr>
        <p:spPr bwMode="auto">
          <a:xfrm>
            <a:off x="1331640" y="1288504"/>
            <a:ext cx="5105400" cy="6858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smtClean="0">
                <a:ln>
                  <a:noFill/>
                </a:ln>
                <a:solidFill>
                  <a:srgbClr val="000066"/>
                </a:solidFill>
                <a:effectLst/>
                <a:uLnTx/>
                <a:uFillTx/>
                <a:latin typeface="Times New Roman" panose="02020603050405020304" pitchFamily="18" charset="0"/>
                <a:ea typeface="宋体" panose="02010600030101010101" pitchFamily="2" charset="-122"/>
                <a:cs typeface="+mn-cs"/>
              </a:rPr>
              <a:t>从视觉感官上，图形化界面风格</a:t>
            </a:r>
          </a:p>
        </p:txBody>
      </p:sp>
      <p:sp>
        <p:nvSpPr>
          <p:cNvPr id="18439" name="Rectangle 7"/>
          <p:cNvSpPr>
            <a:spLocks noChangeArrowheads="1"/>
          </p:cNvSpPr>
          <p:nvPr/>
        </p:nvSpPr>
        <p:spPr bwMode="auto">
          <a:xfrm>
            <a:off x="2558008" y="1974304"/>
            <a:ext cx="3886200" cy="4191000"/>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一致性风格</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smtClean="0">
                <a:ln>
                  <a:noFill/>
                </a:ln>
                <a:solidFill>
                  <a:srgbClr val="00CC99"/>
                </a:solidFill>
                <a:effectLst/>
                <a:uLnTx/>
                <a:uFillTx/>
                <a:latin typeface="Times New Roman" panose="02020603050405020304" pitchFamily="18" charset="0"/>
                <a:ea typeface="宋体" panose="02010600030101010101" pitchFamily="2" charset="-122"/>
                <a:cs typeface="+mn-cs"/>
              </a:rPr>
              <a:t>个性化风格</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smtClean="0">
                <a:ln>
                  <a:noFill/>
                </a:ln>
                <a:solidFill>
                  <a:srgbClr val="006600"/>
                </a:solidFill>
                <a:effectLst/>
                <a:uLnTx/>
                <a:uFillTx/>
                <a:latin typeface="Times New Roman" panose="02020603050405020304" pitchFamily="18" charset="0"/>
                <a:ea typeface="宋体" panose="02010600030101010101" pitchFamily="2" charset="-122"/>
                <a:cs typeface="+mn-cs"/>
              </a:rPr>
              <a:t>传统式风格</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smtClean="0">
                <a:ln>
                  <a:noFill/>
                </a:ln>
                <a:solidFill>
                  <a:srgbClr val="993300"/>
                </a:solidFill>
                <a:effectLst/>
                <a:uLnTx/>
                <a:uFillTx/>
                <a:latin typeface="Times New Roman" panose="02020603050405020304" pitchFamily="18" charset="0"/>
                <a:ea typeface="宋体" panose="02010600030101010101" pitchFamily="2" charset="-122"/>
                <a:cs typeface="+mn-cs"/>
              </a:rPr>
              <a:t>古典式风格</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smtClean="0">
                <a:ln>
                  <a:noFill/>
                </a:ln>
                <a:solidFill>
                  <a:srgbClr val="3333CC"/>
                </a:solidFill>
                <a:effectLst/>
                <a:uLnTx/>
                <a:uFillTx/>
                <a:latin typeface="Times New Roman" panose="02020603050405020304" pitchFamily="18" charset="0"/>
                <a:ea typeface="宋体" panose="02010600030101010101" pitchFamily="2" charset="-122"/>
                <a:cs typeface="+mn-cs"/>
              </a:rPr>
              <a:t>现代派风格</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000066"/>
                </a:solidFill>
                <a:effectLst/>
                <a:uLnTx/>
                <a:uFillTx/>
                <a:latin typeface="Times New Roman" panose="02020603050405020304" pitchFamily="18" charset="0"/>
                <a:ea typeface="宋体" panose="02010600030101010101" pitchFamily="2" charset="-122"/>
                <a:cs typeface="+mn-cs"/>
              </a:rPr>
              <a:t>                    高科技风格</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smtClean="0">
                <a:ln>
                  <a:noFill/>
                </a:ln>
                <a:solidFill>
                  <a:srgbClr val="660066"/>
                </a:solidFill>
                <a:effectLst/>
                <a:uLnTx/>
                <a:uFillTx/>
                <a:latin typeface="Times New Roman" panose="02020603050405020304" pitchFamily="18" charset="0"/>
                <a:ea typeface="宋体" panose="02010600030101010101" pitchFamily="2" charset="-122"/>
                <a:cs typeface="+mn-cs"/>
              </a:rPr>
              <a:t>卡通式风格</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mn-cs"/>
              </a:rPr>
              <a:t>插画式风格</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000066"/>
                </a:solidFill>
                <a:effectLst/>
                <a:uLnTx/>
                <a:uFillTx/>
                <a:latin typeface="Times New Roman" panose="02020603050405020304" pitchFamily="18" charset="0"/>
                <a:ea typeface="宋体" panose="02010600030101010101" pitchFamily="2" charset="-122"/>
                <a:cs typeface="+mn-cs"/>
              </a:rPr>
              <a:t>                                   </a:t>
            </a:r>
            <a:r>
              <a:rPr kumimoji="1" lang="en-US" altLang="zh-CN" sz="2400" b="1" i="0" u="none" strike="noStrike" kern="1200" cap="none" spc="0" normalizeH="0" baseline="0" noProof="0" dirty="0" smtClean="0">
                <a:ln>
                  <a:noFill/>
                </a:ln>
                <a:solidFill>
                  <a:srgbClr val="000066"/>
                </a:solidFill>
                <a:effectLst/>
                <a:uLnTx/>
                <a:uFillTx/>
                <a:latin typeface="Times New Roman" panose="02020603050405020304" pitchFamily="18" charset="0"/>
                <a:ea typeface="宋体" panose="02010600030101010101" pitchFamily="2" charset="-122"/>
                <a:cs typeface="+mn-cs"/>
              </a:rPr>
              <a:t>… …</a:t>
            </a:r>
          </a:p>
        </p:txBody>
      </p:sp>
      <p:sp>
        <p:nvSpPr>
          <p:cNvPr id="18441" name="Oval 9" descr="老鼠1"/>
          <p:cNvSpPr>
            <a:spLocks noChangeArrowheads="1"/>
          </p:cNvSpPr>
          <p:nvPr/>
        </p:nvSpPr>
        <p:spPr bwMode="auto">
          <a:xfrm>
            <a:off x="1524000" y="4343400"/>
            <a:ext cx="762000" cy="990600"/>
          </a:xfrm>
          <a:prstGeom prst="ellipse">
            <a:avLst/>
          </a:prstGeom>
          <a:blipFill dpi="0" rotWithShape="0">
            <a:blip r:embed="rId2"/>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zh-CN" sz="1200" b="0" i="0" u="none" strike="noStrike" kern="1200" cap="none" spc="0" normalizeH="0" baseline="0" noProof="0" smtClean="0">
              <a:ln>
                <a:noFill/>
              </a:ln>
              <a:solidFill>
                <a:srgbClr val="660066"/>
              </a:solidFill>
              <a:effectLst/>
              <a:uLnTx/>
              <a:uFillTx/>
              <a:latin typeface="Times New Roman" panose="02020603050405020304" pitchFamily="18" charset="0"/>
              <a:ea typeface="宋体" panose="02010600030101010101" pitchFamily="2" charset="-122"/>
              <a:cs typeface="+mn-cs"/>
            </a:endParaRPr>
          </a:p>
        </p:txBody>
      </p:sp>
      <p:sp>
        <p:nvSpPr>
          <p:cNvPr id="7"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9"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用户界面风格</a:t>
            </a:r>
            <a:endPar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09813837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wipe(left)">
                                      <p:cBhvr>
                                        <p:cTn id="7" dur="500"/>
                                        <p:tgtEl>
                                          <p:spTgt spid="18435"/>
                                        </p:tgtEl>
                                      </p:cBhvr>
                                    </p:animEffect>
                                  </p:childTnLst>
                                </p:cTn>
                              </p:par>
                            </p:childTnLst>
                          </p:cTn>
                        </p:par>
                        <p:par>
                          <p:cTn id="8" fill="hold" nodeType="afterGroup">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8439">
                                            <p:txEl>
                                              <p:pRg st="0" end="0"/>
                                            </p:txEl>
                                          </p:spTgt>
                                        </p:tgtEl>
                                        <p:attrNameLst>
                                          <p:attrName>style.visibility</p:attrName>
                                        </p:attrNameLst>
                                      </p:cBhvr>
                                      <p:to>
                                        <p:strVal val="visible"/>
                                      </p:to>
                                    </p:set>
                                    <p:anim calcmode="lin" valueType="num">
                                      <p:cBhvr additive="base">
                                        <p:cTn id="11" dur="500" fill="hold"/>
                                        <p:tgtEl>
                                          <p:spTgt spid="18439">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8439">
                                            <p:txEl>
                                              <p:pRg st="0" end="0"/>
                                            </p:txEl>
                                          </p:spTgt>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18439">
                                            <p:txEl>
                                              <p:pRg st="1" end="1"/>
                                            </p:txEl>
                                          </p:spTgt>
                                        </p:tgtEl>
                                        <p:attrNameLst>
                                          <p:attrName>style.visibility</p:attrName>
                                        </p:attrNameLst>
                                      </p:cBhvr>
                                      <p:to>
                                        <p:strVal val="visible"/>
                                      </p:to>
                                    </p:set>
                                    <p:anim calcmode="lin" valueType="num">
                                      <p:cBhvr additive="base">
                                        <p:cTn id="16" dur="500" fill="hold"/>
                                        <p:tgtEl>
                                          <p:spTgt spid="18439">
                                            <p:txEl>
                                              <p:pRg st="1" end="1"/>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8439">
                                            <p:txEl>
                                              <p:pRg st="1" end="1"/>
                                            </p:txEl>
                                          </p:spTgt>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 presetClass="entr" presetSubtype="2" fill="hold" grpId="0" nodeType="afterEffect">
                                  <p:stCondLst>
                                    <p:cond delay="0"/>
                                  </p:stCondLst>
                                  <p:childTnLst>
                                    <p:set>
                                      <p:cBhvr>
                                        <p:cTn id="20" dur="1" fill="hold">
                                          <p:stCondLst>
                                            <p:cond delay="0"/>
                                          </p:stCondLst>
                                        </p:cTn>
                                        <p:tgtEl>
                                          <p:spTgt spid="18439">
                                            <p:txEl>
                                              <p:pRg st="2" end="2"/>
                                            </p:txEl>
                                          </p:spTgt>
                                        </p:tgtEl>
                                        <p:attrNameLst>
                                          <p:attrName>style.visibility</p:attrName>
                                        </p:attrNameLst>
                                      </p:cBhvr>
                                      <p:to>
                                        <p:strVal val="visible"/>
                                      </p:to>
                                    </p:set>
                                    <p:anim calcmode="lin" valueType="num">
                                      <p:cBhvr additive="base">
                                        <p:cTn id="21" dur="500" fill="hold"/>
                                        <p:tgtEl>
                                          <p:spTgt spid="18439">
                                            <p:txEl>
                                              <p:pRg st="2" end="2"/>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8439">
                                            <p:txEl>
                                              <p:pRg st="2" end="2"/>
                                            </p:txEl>
                                          </p:spTgt>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2000"/>
                            </p:stCondLst>
                            <p:childTnLst>
                              <p:par>
                                <p:cTn id="24" presetID="2" presetClass="entr" presetSubtype="2" fill="hold" grpId="0" nodeType="afterEffect">
                                  <p:stCondLst>
                                    <p:cond delay="0"/>
                                  </p:stCondLst>
                                  <p:childTnLst>
                                    <p:set>
                                      <p:cBhvr>
                                        <p:cTn id="25" dur="1" fill="hold">
                                          <p:stCondLst>
                                            <p:cond delay="0"/>
                                          </p:stCondLst>
                                        </p:cTn>
                                        <p:tgtEl>
                                          <p:spTgt spid="18439">
                                            <p:txEl>
                                              <p:pRg st="3" end="3"/>
                                            </p:txEl>
                                          </p:spTgt>
                                        </p:tgtEl>
                                        <p:attrNameLst>
                                          <p:attrName>style.visibility</p:attrName>
                                        </p:attrNameLst>
                                      </p:cBhvr>
                                      <p:to>
                                        <p:strVal val="visible"/>
                                      </p:to>
                                    </p:set>
                                    <p:anim calcmode="lin" valueType="num">
                                      <p:cBhvr additive="base">
                                        <p:cTn id="26" dur="500" fill="hold"/>
                                        <p:tgtEl>
                                          <p:spTgt spid="18439">
                                            <p:txEl>
                                              <p:pRg st="3" end="3"/>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8439">
                                            <p:txEl>
                                              <p:pRg st="3" end="3"/>
                                            </p:txEl>
                                          </p:spTgt>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2500"/>
                            </p:stCondLst>
                            <p:childTnLst>
                              <p:par>
                                <p:cTn id="29" presetID="2" presetClass="entr" presetSubtype="2" fill="hold" grpId="0" nodeType="afterEffect">
                                  <p:stCondLst>
                                    <p:cond delay="0"/>
                                  </p:stCondLst>
                                  <p:childTnLst>
                                    <p:set>
                                      <p:cBhvr>
                                        <p:cTn id="30" dur="1" fill="hold">
                                          <p:stCondLst>
                                            <p:cond delay="0"/>
                                          </p:stCondLst>
                                        </p:cTn>
                                        <p:tgtEl>
                                          <p:spTgt spid="18439">
                                            <p:txEl>
                                              <p:pRg st="4" end="4"/>
                                            </p:txEl>
                                          </p:spTgt>
                                        </p:tgtEl>
                                        <p:attrNameLst>
                                          <p:attrName>style.visibility</p:attrName>
                                        </p:attrNameLst>
                                      </p:cBhvr>
                                      <p:to>
                                        <p:strVal val="visible"/>
                                      </p:to>
                                    </p:set>
                                    <p:anim calcmode="lin" valueType="num">
                                      <p:cBhvr additive="base">
                                        <p:cTn id="31" dur="500" fill="hold"/>
                                        <p:tgtEl>
                                          <p:spTgt spid="18439">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8439">
                                            <p:txEl>
                                              <p:pRg st="4" end="4"/>
                                            </p:txEl>
                                          </p:spTgt>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3000"/>
                            </p:stCondLst>
                            <p:childTnLst>
                              <p:par>
                                <p:cTn id="34" presetID="2" presetClass="entr" presetSubtype="2" fill="hold" grpId="0" nodeType="afterEffect">
                                  <p:stCondLst>
                                    <p:cond delay="0"/>
                                  </p:stCondLst>
                                  <p:childTnLst>
                                    <p:set>
                                      <p:cBhvr>
                                        <p:cTn id="35" dur="1" fill="hold">
                                          <p:stCondLst>
                                            <p:cond delay="0"/>
                                          </p:stCondLst>
                                        </p:cTn>
                                        <p:tgtEl>
                                          <p:spTgt spid="18439">
                                            <p:txEl>
                                              <p:pRg st="5" end="5"/>
                                            </p:txEl>
                                          </p:spTgt>
                                        </p:tgtEl>
                                        <p:attrNameLst>
                                          <p:attrName>style.visibility</p:attrName>
                                        </p:attrNameLst>
                                      </p:cBhvr>
                                      <p:to>
                                        <p:strVal val="visible"/>
                                      </p:to>
                                    </p:set>
                                    <p:anim calcmode="lin" valueType="num">
                                      <p:cBhvr additive="base">
                                        <p:cTn id="36" dur="500" fill="hold"/>
                                        <p:tgtEl>
                                          <p:spTgt spid="18439">
                                            <p:txEl>
                                              <p:pRg st="5" end="5"/>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18439">
                                            <p:txEl>
                                              <p:pRg st="5" end="5"/>
                                            </p:txEl>
                                          </p:spTgt>
                                        </p:tgtEl>
                                        <p:attrNameLst>
                                          <p:attrName>ppt_y</p:attrName>
                                        </p:attrNameLst>
                                      </p:cBhvr>
                                      <p:tavLst>
                                        <p:tav tm="0">
                                          <p:val>
                                            <p:strVal val="#ppt_y"/>
                                          </p:val>
                                        </p:tav>
                                        <p:tav tm="100000">
                                          <p:val>
                                            <p:strVal val="#ppt_y"/>
                                          </p:val>
                                        </p:tav>
                                      </p:tavLst>
                                    </p:anim>
                                  </p:childTnLst>
                                </p:cTn>
                              </p:par>
                            </p:childTnLst>
                          </p:cTn>
                        </p:par>
                        <p:par>
                          <p:cTn id="38" fill="hold" nodeType="afterGroup">
                            <p:stCondLst>
                              <p:cond delay="3500"/>
                            </p:stCondLst>
                            <p:childTnLst>
                              <p:par>
                                <p:cTn id="39" presetID="2" presetClass="entr" presetSubtype="2" fill="hold" grpId="0" nodeType="afterEffect">
                                  <p:stCondLst>
                                    <p:cond delay="0"/>
                                  </p:stCondLst>
                                  <p:childTnLst>
                                    <p:set>
                                      <p:cBhvr>
                                        <p:cTn id="40" dur="1" fill="hold">
                                          <p:stCondLst>
                                            <p:cond delay="0"/>
                                          </p:stCondLst>
                                        </p:cTn>
                                        <p:tgtEl>
                                          <p:spTgt spid="18439">
                                            <p:txEl>
                                              <p:pRg st="6" end="6"/>
                                            </p:txEl>
                                          </p:spTgt>
                                        </p:tgtEl>
                                        <p:attrNameLst>
                                          <p:attrName>style.visibility</p:attrName>
                                        </p:attrNameLst>
                                      </p:cBhvr>
                                      <p:to>
                                        <p:strVal val="visible"/>
                                      </p:to>
                                    </p:set>
                                    <p:anim calcmode="lin" valueType="num">
                                      <p:cBhvr additive="base">
                                        <p:cTn id="41" dur="500" fill="hold"/>
                                        <p:tgtEl>
                                          <p:spTgt spid="18439">
                                            <p:txEl>
                                              <p:pRg st="6" end="6"/>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439">
                                            <p:txEl>
                                              <p:pRg st="6" end="6"/>
                                            </p:txEl>
                                          </p:spTgt>
                                        </p:tgtEl>
                                        <p:attrNameLst>
                                          <p:attrName>ppt_y</p:attrName>
                                        </p:attrNameLst>
                                      </p:cBhvr>
                                      <p:tavLst>
                                        <p:tav tm="0">
                                          <p:val>
                                            <p:strVal val="#ppt_y"/>
                                          </p:val>
                                        </p:tav>
                                        <p:tav tm="100000">
                                          <p:val>
                                            <p:strVal val="#ppt_y"/>
                                          </p:val>
                                        </p:tav>
                                      </p:tavLst>
                                    </p:anim>
                                  </p:childTnLst>
                                </p:cTn>
                              </p:par>
                            </p:childTnLst>
                          </p:cTn>
                        </p:par>
                        <p:par>
                          <p:cTn id="43" fill="hold" nodeType="afterGroup">
                            <p:stCondLst>
                              <p:cond delay="4000"/>
                            </p:stCondLst>
                            <p:childTnLst>
                              <p:par>
                                <p:cTn id="44" presetID="2" presetClass="entr" presetSubtype="2" fill="hold" grpId="0" nodeType="afterEffect">
                                  <p:stCondLst>
                                    <p:cond delay="0"/>
                                  </p:stCondLst>
                                  <p:childTnLst>
                                    <p:set>
                                      <p:cBhvr>
                                        <p:cTn id="45" dur="1" fill="hold">
                                          <p:stCondLst>
                                            <p:cond delay="0"/>
                                          </p:stCondLst>
                                        </p:cTn>
                                        <p:tgtEl>
                                          <p:spTgt spid="18439">
                                            <p:txEl>
                                              <p:pRg st="7" end="7"/>
                                            </p:txEl>
                                          </p:spTgt>
                                        </p:tgtEl>
                                        <p:attrNameLst>
                                          <p:attrName>style.visibility</p:attrName>
                                        </p:attrNameLst>
                                      </p:cBhvr>
                                      <p:to>
                                        <p:strVal val="visible"/>
                                      </p:to>
                                    </p:set>
                                    <p:anim calcmode="lin" valueType="num">
                                      <p:cBhvr additive="base">
                                        <p:cTn id="46" dur="500" fill="hold"/>
                                        <p:tgtEl>
                                          <p:spTgt spid="18439">
                                            <p:txEl>
                                              <p:pRg st="7" end="7"/>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18439">
                                            <p:txEl>
                                              <p:pRg st="7" end="7"/>
                                            </p:txEl>
                                          </p:spTgt>
                                        </p:tgtEl>
                                        <p:attrNameLst>
                                          <p:attrName>ppt_y</p:attrName>
                                        </p:attrNameLst>
                                      </p:cBhvr>
                                      <p:tavLst>
                                        <p:tav tm="0">
                                          <p:val>
                                            <p:strVal val="#ppt_y"/>
                                          </p:val>
                                        </p:tav>
                                        <p:tav tm="100000">
                                          <p:val>
                                            <p:strVal val="#ppt_y"/>
                                          </p:val>
                                        </p:tav>
                                      </p:tavLst>
                                    </p:anim>
                                  </p:childTnLst>
                                </p:cTn>
                              </p:par>
                            </p:childTnLst>
                          </p:cTn>
                        </p:par>
                        <p:par>
                          <p:cTn id="48" fill="hold" nodeType="afterGroup">
                            <p:stCondLst>
                              <p:cond delay="4500"/>
                            </p:stCondLst>
                            <p:childTnLst>
                              <p:par>
                                <p:cTn id="49" presetID="2" presetClass="entr" presetSubtype="2" fill="hold" grpId="0" nodeType="afterEffect">
                                  <p:stCondLst>
                                    <p:cond delay="0"/>
                                  </p:stCondLst>
                                  <p:childTnLst>
                                    <p:set>
                                      <p:cBhvr>
                                        <p:cTn id="50" dur="1" fill="hold">
                                          <p:stCondLst>
                                            <p:cond delay="0"/>
                                          </p:stCondLst>
                                        </p:cTn>
                                        <p:tgtEl>
                                          <p:spTgt spid="18439">
                                            <p:txEl>
                                              <p:pRg st="8" end="8"/>
                                            </p:txEl>
                                          </p:spTgt>
                                        </p:tgtEl>
                                        <p:attrNameLst>
                                          <p:attrName>style.visibility</p:attrName>
                                        </p:attrNameLst>
                                      </p:cBhvr>
                                      <p:to>
                                        <p:strVal val="visible"/>
                                      </p:to>
                                    </p:set>
                                    <p:anim calcmode="lin" valueType="num">
                                      <p:cBhvr additive="base">
                                        <p:cTn id="51" dur="500" fill="hold"/>
                                        <p:tgtEl>
                                          <p:spTgt spid="18439">
                                            <p:txEl>
                                              <p:pRg st="8" end="8"/>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8439">
                                            <p:txEl>
                                              <p:pRg st="8" end="8"/>
                                            </p:txEl>
                                          </p:spTgt>
                                        </p:tgtEl>
                                        <p:attrNameLst>
                                          <p:attrName>ppt_y</p:attrName>
                                        </p:attrNameLst>
                                      </p:cBhvr>
                                      <p:tavLst>
                                        <p:tav tm="0">
                                          <p:val>
                                            <p:strVal val="#ppt_y"/>
                                          </p:val>
                                        </p:tav>
                                        <p:tav tm="100000">
                                          <p:val>
                                            <p:strVal val="#ppt_y"/>
                                          </p:val>
                                        </p:tav>
                                      </p:tavLst>
                                    </p:anim>
                                  </p:childTnLst>
                                </p:cTn>
                              </p:par>
                            </p:childTnLst>
                          </p:cTn>
                        </p:par>
                        <p:par>
                          <p:cTn id="53" fill="hold" nodeType="afterGroup">
                            <p:stCondLst>
                              <p:cond delay="5000"/>
                            </p:stCondLst>
                            <p:childTnLst>
                              <p:par>
                                <p:cTn id="54" presetID="15" presetClass="entr" presetSubtype="0" fill="hold" grpId="0" nodeType="afterEffect">
                                  <p:stCondLst>
                                    <p:cond delay="0"/>
                                  </p:stCondLst>
                                  <p:childTnLst>
                                    <p:set>
                                      <p:cBhvr>
                                        <p:cTn id="55" dur="1" fill="hold">
                                          <p:stCondLst>
                                            <p:cond delay="0"/>
                                          </p:stCondLst>
                                        </p:cTn>
                                        <p:tgtEl>
                                          <p:spTgt spid="18441"/>
                                        </p:tgtEl>
                                        <p:attrNameLst>
                                          <p:attrName>style.visibility</p:attrName>
                                        </p:attrNameLst>
                                      </p:cBhvr>
                                      <p:to>
                                        <p:strVal val="visible"/>
                                      </p:to>
                                    </p:set>
                                    <p:anim calcmode="lin" valueType="num">
                                      <p:cBhvr>
                                        <p:cTn id="56" dur="1000" fill="hold"/>
                                        <p:tgtEl>
                                          <p:spTgt spid="18441"/>
                                        </p:tgtEl>
                                        <p:attrNameLst>
                                          <p:attrName>ppt_w</p:attrName>
                                        </p:attrNameLst>
                                      </p:cBhvr>
                                      <p:tavLst>
                                        <p:tav tm="0">
                                          <p:val>
                                            <p:fltVal val="0"/>
                                          </p:val>
                                        </p:tav>
                                        <p:tav tm="100000">
                                          <p:val>
                                            <p:strVal val="#ppt_w"/>
                                          </p:val>
                                        </p:tav>
                                      </p:tavLst>
                                    </p:anim>
                                    <p:anim calcmode="lin" valueType="num">
                                      <p:cBhvr>
                                        <p:cTn id="57" dur="1000" fill="hold"/>
                                        <p:tgtEl>
                                          <p:spTgt spid="18441"/>
                                        </p:tgtEl>
                                        <p:attrNameLst>
                                          <p:attrName>ppt_h</p:attrName>
                                        </p:attrNameLst>
                                      </p:cBhvr>
                                      <p:tavLst>
                                        <p:tav tm="0">
                                          <p:val>
                                            <p:fltVal val="0"/>
                                          </p:val>
                                        </p:tav>
                                        <p:tav tm="100000">
                                          <p:val>
                                            <p:strVal val="#ppt_h"/>
                                          </p:val>
                                        </p:tav>
                                      </p:tavLst>
                                    </p:anim>
                                    <p:anim calcmode="lin" valueType="num">
                                      <p:cBhvr>
                                        <p:cTn id="58" dur="1000" fill="hold"/>
                                        <p:tgtEl>
                                          <p:spTgt spid="18441"/>
                                        </p:tgtEl>
                                        <p:attrNameLst>
                                          <p:attrName>ppt_x</p:attrName>
                                        </p:attrNameLst>
                                      </p:cBhvr>
                                      <p:tavLst>
                                        <p:tav tm="0" fmla="#ppt_x+(cos(-2*pi*(1-$))*-#ppt_x-sin(-2*pi*(1-$))*(1-#ppt_y))*(1-$)">
                                          <p:val>
                                            <p:fltVal val="0"/>
                                          </p:val>
                                        </p:tav>
                                        <p:tav tm="100000">
                                          <p:val>
                                            <p:fltVal val="1"/>
                                          </p:val>
                                        </p:tav>
                                      </p:tavLst>
                                    </p:anim>
                                    <p:anim calcmode="lin" valueType="num">
                                      <p:cBhvr>
                                        <p:cTn id="59" dur="1000" fill="hold"/>
                                        <p:tgtEl>
                                          <p:spTgt spid="1844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utoUpdateAnimBg="0"/>
      <p:bldP spid="18439" grpId="0" build="p" autoUpdateAnimBg="0" advAuto="0"/>
      <p:bldP spid="18441"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3"/>
          <p:cNvSpPr>
            <a:spLocks noChangeArrowheads="1"/>
          </p:cNvSpPr>
          <p:nvPr/>
        </p:nvSpPr>
        <p:spPr bwMode="auto">
          <a:xfrm>
            <a:off x="381000" y="1197968"/>
            <a:ext cx="662608" cy="4993282"/>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1" lang="zh-CN" altLang="en-US" sz="2200" b="1" i="0" u="none" strike="noStrike" kern="1200" cap="none" spc="0" normalizeH="0" baseline="0" noProof="0" dirty="0" smtClean="0">
                <a:ln>
                  <a:noFill/>
                </a:ln>
                <a:solidFill>
                  <a:srgbClr val="000066"/>
                </a:solidFill>
                <a:effectLst/>
                <a:uLnTx/>
                <a:uFillTx/>
                <a:latin typeface="Times New Roman" panose="02020603050405020304" pitchFamily="18" charset="0"/>
                <a:ea typeface="宋体" panose="02010600030101010101" pitchFamily="2" charset="-122"/>
                <a:cs typeface="+mn-cs"/>
              </a:rPr>
              <a:t>一致性风格</a:t>
            </a:r>
            <a:r>
              <a:rPr kumimoji="1" lang="zh-CN" altLang="en-US" sz="1800" b="1" i="0" u="none" strike="noStrike" kern="1200" cap="none" spc="0" normalizeH="0" baseline="0" noProof="0" dirty="0" smtClean="0">
                <a:ln>
                  <a:noFill/>
                </a:ln>
                <a:solidFill>
                  <a:srgbClr val="0000FF"/>
                </a:solidFill>
                <a:effectLst/>
                <a:uLnTx/>
                <a:uFillTx/>
                <a:latin typeface="Times New Roman" panose="02020603050405020304" pitchFamily="18" charset="0"/>
                <a:ea typeface="宋体" panose="02010600030101010101" pitchFamily="2" charset="-122"/>
                <a:cs typeface="+mn-cs"/>
              </a:rPr>
              <a:t>（形式一致）</a:t>
            </a:r>
          </a:p>
        </p:txBody>
      </p:sp>
      <p:pic>
        <p:nvPicPr>
          <p:cNvPr id="23558" name="Picture 4" descr="一致性风格－通信簿程序界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6508" y="1252538"/>
            <a:ext cx="5809828" cy="5017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Rectangle 6"/>
          <p:cNvSpPr>
            <a:spLocks noChangeArrowheads="1"/>
          </p:cNvSpPr>
          <p:nvPr/>
        </p:nvSpPr>
        <p:spPr bwMode="auto">
          <a:xfrm>
            <a:off x="3657600" y="6191250"/>
            <a:ext cx="19812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通讯录管理软件</a:t>
            </a:r>
          </a:p>
        </p:txBody>
      </p:sp>
      <p:sp>
        <p:nvSpPr>
          <p:cNvPr id="22533" name="Rectangle 5"/>
          <p:cNvSpPr>
            <a:spLocks noChangeArrowheads="1"/>
          </p:cNvSpPr>
          <p:nvPr/>
        </p:nvSpPr>
        <p:spPr bwMode="auto">
          <a:xfrm>
            <a:off x="2971800" y="4572000"/>
            <a:ext cx="5791200" cy="2057400"/>
          </a:xfrm>
          <a:prstGeom prst="rect">
            <a:avLst/>
          </a:prstGeom>
          <a:solidFill>
            <a:srgbClr val="99CCFF"/>
          </a:solidFill>
          <a:ln w="9525">
            <a:solidFill>
              <a:srgbClr val="33CC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en-US" altLang="zh-CN" sz="2000" b="1" i="0" u="none" strike="noStrike" kern="1200" cap="none" spc="0" normalizeH="0" baseline="0" noProof="0" smtClean="0">
                <a:ln>
                  <a:noFill/>
                </a:ln>
                <a:solidFill>
                  <a:srgbClr val="CC0000"/>
                </a:solidFill>
                <a:effectLst/>
                <a:uLnTx/>
                <a:uFillTx/>
                <a:latin typeface="Times New Roman" panose="02020603050405020304" pitchFamily="18" charset="0"/>
                <a:ea typeface="宋体" panose="02010600030101010101" pitchFamily="2" charset="-122"/>
                <a:cs typeface="+mn-cs"/>
              </a:rPr>
              <a:t>1.</a:t>
            </a:r>
            <a:r>
              <a:rPr kumimoji="1" lang="zh-CN" altLang="en-US" sz="2000" b="1" i="0" u="none" strike="noStrike" kern="1200" cap="none" spc="0" normalizeH="0" baseline="0" noProof="0" smtClean="0">
                <a:ln>
                  <a:noFill/>
                </a:ln>
                <a:solidFill>
                  <a:srgbClr val="CC0000"/>
                </a:solidFill>
                <a:effectLst/>
                <a:uLnTx/>
                <a:uFillTx/>
                <a:latin typeface="Times New Roman" panose="02020603050405020304" pitchFamily="18" charset="0"/>
                <a:ea typeface="宋体" panose="02010600030101010101" pitchFamily="2" charset="-122"/>
                <a:cs typeface="+mn-cs"/>
              </a:rPr>
              <a:t>目前流行的编程工具如</a:t>
            </a:r>
            <a:r>
              <a:rPr kumimoji="1" lang="en-US" altLang="zh-CN" sz="2000" b="1" i="0" u="none" strike="noStrike" kern="1200" cap="none" spc="0" normalizeH="0" baseline="0" noProof="0" smtClean="0">
                <a:ln>
                  <a:noFill/>
                </a:ln>
                <a:solidFill>
                  <a:srgbClr val="CC0000"/>
                </a:solidFill>
                <a:effectLst/>
                <a:uLnTx/>
                <a:uFillTx/>
                <a:latin typeface="Times New Roman" panose="02020603050405020304" pitchFamily="18" charset="0"/>
                <a:ea typeface="宋体" panose="02010600030101010101" pitchFamily="2" charset="-122"/>
                <a:cs typeface="+mn-cs"/>
              </a:rPr>
              <a:t>VC</a:t>
            </a:r>
            <a:r>
              <a:rPr kumimoji="1" lang="zh-CN" altLang="en-US" sz="2000" b="1" i="0" u="none" strike="noStrike" kern="1200" cap="none" spc="0" normalizeH="0" baseline="0" noProof="0" smtClean="0">
                <a:ln>
                  <a:noFill/>
                </a:ln>
                <a:solidFill>
                  <a:srgbClr val="CC0000"/>
                </a:solidFill>
                <a:effectLst/>
                <a:uLnTx/>
                <a:uFillTx/>
                <a:latin typeface="Times New Roman" panose="02020603050405020304" pitchFamily="18" charset="0"/>
                <a:ea typeface="宋体" panose="02010600030101010101" pitchFamily="2" charset="-122"/>
                <a:cs typeface="+mn-cs"/>
              </a:rPr>
              <a:t>、</a:t>
            </a:r>
            <a:r>
              <a:rPr kumimoji="1" lang="en-US" altLang="zh-CN" sz="2000" b="1" i="0" u="none" strike="noStrike" kern="1200" cap="none" spc="0" normalizeH="0" baseline="0" noProof="0" smtClean="0">
                <a:ln>
                  <a:noFill/>
                </a:ln>
                <a:solidFill>
                  <a:srgbClr val="CC0000"/>
                </a:solidFill>
                <a:effectLst/>
                <a:uLnTx/>
                <a:uFillTx/>
                <a:latin typeface="Times New Roman" panose="02020603050405020304" pitchFamily="18" charset="0"/>
                <a:ea typeface="宋体" panose="02010600030101010101" pitchFamily="2" charset="-122"/>
                <a:cs typeface="+mn-cs"/>
              </a:rPr>
              <a:t>VB</a:t>
            </a:r>
            <a:r>
              <a:rPr kumimoji="1" lang="zh-CN" altLang="en-US" sz="2000" b="1" i="0" u="none" strike="noStrike" kern="1200" cap="none" spc="0" normalizeH="0" baseline="0" noProof="0" smtClean="0">
                <a:ln>
                  <a:noFill/>
                </a:ln>
                <a:solidFill>
                  <a:srgbClr val="CC0000"/>
                </a:solidFill>
                <a:effectLst/>
                <a:uLnTx/>
                <a:uFillTx/>
                <a:latin typeface="Times New Roman" panose="02020603050405020304" pitchFamily="18" charset="0"/>
                <a:ea typeface="宋体" panose="02010600030101010101" pitchFamily="2" charset="-122"/>
                <a:cs typeface="+mn-cs"/>
              </a:rPr>
              <a:t>、</a:t>
            </a:r>
            <a:r>
              <a:rPr kumimoji="1" lang="en-US" altLang="zh-CN" sz="2000" b="1" i="0" u="none" strike="noStrike" kern="1200" cap="none" spc="0" normalizeH="0" baseline="0" noProof="0" smtClean="0">
                <a:ln>
                  <a:noFill/>
                </a:ln>
                <a:solidFill>
                  <a:srgbClr val="CC0000"/>
                </a:solidFill>
                <a:effectLst/>
                <a:uLnTx/>
                <a:uFillTx/>
                <a:latin typeface="Times New Roman" panose="02020603050405020304" pitchFamily="18" charset="0"/>
                <a:ea typeface="宋体" panose="02010600030101010101" pitchFamily="2" charset="-122"/>
                <a:cs typeface="+mn-cs"/>
              </a:rPr>
              <a:t>Delphi</a:t>
            </a:r>
            <a:r>
              <a:rPr kumimoji="1" lang="zh-CN" altLang="en-US" sz="2000" b="1" i="0" u="none" strike="noStrike" kern="1200" cap="none" spc="0" normalizeH="0" baseline="0" noProof="0" smtClean="0">
                <a:ln>
                  <a:noFill/>
                </a:ln>
                <a:solidFill>
                  <a:srgbClr val="CC0000"/>
                </a:solidFill>
                <a:effectLst/>
                <a:uLnTx/>
                <a:uFillTx/>
                <a:latin typeface="Times New Roman" panose="02020603050405020304" pitchFamily="18" charset="0"/>
                <a:ea typeface="宋体" panose="02010600030101010101" pitchFamily="2" charset="-122"/>
                <a:cs typeface="+mn-cs"/>
              </a:rPr>
              <a:t>、</a:t>
            </a:r>
            <a:r>
              <a:rPr kumimoji="1" lang="en-US" altLang="zh-CN" sz="2000" b="1" i="0" u="none" strike="noStrike" kern="1200" cap="none" spc="0" normalizeH="0" baseline="0" noProof="0" smtClean="0">
                <a:ln>
                  <a:noFill/>
                </a:ln>
                <a:solidFill>
                  <a:srgbClr val="CC0000"/>
                </a:solidFill>
                <a:effectLst/>
                <a:uLnTx/>
                <a:uFillTx/>
                <a:latin typeface="Times New Roman" panose="02020603050405020304" pitchFamily="18" charset="0"/>
                <a:ea typeface="宋体" panose="02010600030101010101" pitchFamily="2" charset="-122"/>
                <a:cs typeface="+mn-cs"/>
              </a:rPr>
              <a:t>PB</a:t>
            </a:r>
            <a:r>
              <a:rPr kumimoji="1" lang="zh-CN" altLang="en-US" sz="2000" b="1" i="0" u="none" strike="noStrike" kern="1200" cap="none" spc="0" normalizeH="0" baseline="0" noProof="0" smtClean="0">
                <a:ln>
                  <a:noFill/>
                </a:ln>
                <a:solidFill>
                  <a:srgbClr val="CC0000"/>
                </a:solidFill>
                <a:effectLst/>
                <a:uLnTx/>
                <a:uFillTx/>
                <a:latin typeface="Times New Roman" panose="02020603050405020304" pitchFamily="18" charset="0"/>
                <a:ea typeface="宋体" panose="02010600030101010101" pitchFamily="2" charset="-122"/>
                <a:cs typeface="+mn-cs"/>
              </a:rPr>
              <a:t>等</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000" b="1" i="0" u="none" strike="noStrike" kern="1200" cap="none" spc="0" normalizeH="0" baseline="0" noProof="0" smtClean="0">
                <a:ln>
                  <a:noFill/>
                </a:ln>
                <a:solidFill>
                  <a:srgbClr val="CC0000"/>
                </a:solidFill>
                <a:effectLst/>
                <a:uLnTx/>
                <a:uFillTx/>
                <a:latin typeface="Times New Roman" panose="02020603050405020304" pitchFamily="18" charset="0"/>
                <a:ea typeface="宋体" panose="02010600030101010101" pitchFamily="2" charset="-122"/>
                <a:cs typeface="+mn-cs"/>
              </a:rPr>
              <a:t>   都能够快速地开发出非常相似的图形用户界面。</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en-US" altLang="zh-CN" sz="2000" b="1" i="0" u="none" strike="noStrike" kern="1200" cap="none" spc="0" normalizeH="0" baseline="0" noProof="0" smtClean="0">
                <a:ln>
                  <a:noFill/>
                </a:ln>
                <a:solidFill>
                  <a:srgbClr val="CC0000"/>
                </a:solidFill>
                <a:effectLst/>
                <a:uLnTx/>
                <a:uFillTx/>
                <a:latin typeface="Times New Roman" panose="02020603050405020304" pitchFamily="18" charset="0"/>
                <a:ea typeface="宋体" panose="02010600030101010101" pitchFamily="2" charset="-122"/>
                <a:cs typeface="+mn-cs"/>
              </a:rPr>
              <a:t>2.</a:t>
            </a:r>
            <a:r>
              <a:rPr kumimoji="1" lang="zh-CN" altLang="en-US" sz="2000" b="1" i="0" u="none" strike="noStrike" kern="1200" cap="none" spc="0" normalizeH="0" baseline="0" noProof="0" smtClean="0">
                <a:ln>
                  <a:noFill/>
                </a:ln>
                <a:solidFill>
                  <a:srgbClr val="CC0000"/>
                </a:solidFill>
                <a:effectLst/>
                <a:uLnTx/>
                <a:uFillTx/>
                <a:latin typeface="Times New Roman" panose="02020603050405020304" pitchFamily="18" charset="0"/>
                <a:ea typeface="宋体" panose="02010600030101010101" pitchFamily="2" charset="-122"/>
                <a:cs typeface="+mn-cs"/>
              </a:rPr>
              <a:t>界面中各种元素的风格和使用方法几乎一致。</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000" b="1" i="0" u="none" strike="noStrike" kern="1200" cap="none" spc="0" normalizeH="0" baseline="0" noProof="0" smtClean="0">
                <a:ln>
                  <a:noFill/>
                </a:ln>
                <a:solidFill>
                  <a:srgbClr val="CC0000"/>
                </a:solidFill>
                <a:effectLst/>
                <a:uLnTx/>
                <a:uFillTx/>
                <a:latin typeface="Times New Roman" panose="02020603050405020304" pitchFamily="18" charset="0"/>
                <a:ea typeface="宋体" panose="02010600030101010101" pitchFamily="2" charset="-122"/>
                <a:cs typeface="+mn-cs"/>
              </a:rPr>
              <a:t>   如功能键</a:t>
            </a:r>
            <a:r>
              <a:rPr kumimoji="1" lang="en-US" altLang="zh-CN" sz="2000" b="1" i="0" u="none" strike="noStrike" kern="1200" cap="none" spc="0" normalizeH="0" baseline="0" noProof="0" smtClean="0">
                <a:ln>
                  <a:noFill/>
                </a:ln>
                <a:solidFill>
                  <a:srgbClr val="CC0000"/>
                </a:solidFill>
                <a:effectLst/>
                <a:uLnTx/>
                <a:uFillTx/>
                <a:latin typeface="Times New Roman" panose="02020603050405020304" pitchFamily="18" charset="0"/>
                <a:ea typeface="宋体" panose="02010600030101010101" pitchFamily="2" charset="-122"/>
                <a:cs typeface="+mn-cs"/>
              </a:rPr>
              <a:t>F1</a:t>
            </a:r>
            <a:r>
              <a:rPr kumimoji="1" lang="zh-CN" altLang="en-US" sz="2000" b="1" i="0" u="none" strike="noStrike" kern="1200" cap="none" spc="0" normalizeH="0" baseline="0" noProof="0" smtClean="0">
                <a:ln>
                  <a:noFill/>
                </a:ln>
                <a:solidFill>
                  <a:srgbClr val="CC0000"/>
                </a:solidFill>
                <a:effectLst/>
                <a:uLnTx/>
                <a:uFillTx/>
                <a:latin typeface="Times New Roman" panose="02020603050405020304" pitchFamily="18" charset="0"/>
                <a:ea typeface="宋体" panose="02010600030101010101" pitchFamily="2" charset="-122"/>
                <a:cs typeface="+mn-cs"/>
              </a:rPr>
              <a:t>，一般作为帮助。</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en-US" altLang="zh-CN" sz="2000" b="1" i="0" u="none" strike="noStrike" kern="1200" cap="none" spc="0" normalizeH="0" baseline="0" noProof="0" smtClean="0">
                <a:ln>
                  <a:noFill/>
                </a:ln>
                <a:solidFill>
                  <a:srgbClr val="CC0000"/>
                </a:solidFill>
                <a:effectLst/>
                <a:uLnTx/>
                <a:uFillTx/>
                <a:latin typeface="Times New Roman" panose="02020603050405020304" pitchFamily="18" charset="0"/>
                <a:ea typeface="宋体" panose="02010600030101010101" pitchFamily="2" charset="-122"/>
                <a:cs typeface="+mn-cs"/>
              </a:rPr>
              <a:t>3.</a:t>
            </a:r>
            <a:r>
              <a:rPr kumimoji="1" lang="zh-CN" altLang="en-US" sz="2000" b="1" i="0" u="none" strike="noStrike" kern="1200" cap="none" spc="0" normalizeH="0" baseline="0" noProof="0" smtClean="0">
                <a:ln>
                  <a:noFill/>
                </a:ln>
                <a:solidFill>
                  <a:srgbClr val="CC0000"/>
                </a:solidFill>
                <a:effectLst/>
                <a:uLnTx/>
                <a:uFillTx/>
                <a:latin typeface="Times New Roman" panose="02020603050405020304" pitchFamily="18" charset="0"/>
                <a:ea typeface="宋体" panose="02010600030101010101" pitchFamily="2" charset="-122"/>
                <a:cs typeface="+mn-cs"/>
              </a:rPr>
              <a:t>行业</a:t>
            </a:r>
            <a:r>
              <a:rPr kumimoji="1" lang="en-US" altLang="zh-CN" sz="2000" b="1" i="0" u="none" strike="noStrike" kern="1200" cap="none" spc="0" normalizeH="0" baseline="0" noProof="0" smtClean="0">
                <a:ln>
                  <a:noFill/>
                </a:ln>
                <a:solidFill>
                  <a:srgbClr val="CC0000"/>
                </a:solidFill>
                <a:effectLst/>
                <a:uLnTx/>
                <a:uFillTx/>
                <a:latin typeface="Times New Roman" panose="02020603050405020304" pitchFamily="18" charset="0"/>
                <a:ea typeface="宋体" panose="02010600030101010101" pitchFamily="2" charset="-122"/>
                <a:cs typeface="+mn-cs"/>
              </a:rPr>
              <a:t>MIS</a:t>
            </a:r>
            <a:r>
              <a:rPr kumimoji="1" lang="zh-CN" altLang="en-US" sz="2000" b="1" i="0" u="none" strike="noStrike" kern="1200" cap="none" spc="0" normalizeH="0" baseline="0" noProof="0" smtClean="0">
                <a:ln>
                  <a:noFill/>
                </a:ln>
                <a:solidFill>
                  <a:srgbClr val="CC0000"/>
                </a:solidFill>
                <a:effectLst/>
                <a:uLnTx/>
                <a:uFillTx/>
                <a:latin typeface="Times New Roman" panose="02020603050405020304" pitchFamily="18" charset="0"/>
                <a:ea typeface="宋体" panose="02010600030101010101" pitchFamily="2" charset="-122"/>
                <a:cs typeface="+mn-cs"/>
              </a:rPr>
              <a:t>系统多采用该种风格 </a:t>
            </a:r>
          </a:p>
        </p:txBody>
      </p:sp>
      <p:sp>
        <p:nvSpPr>
          <p:cNvPr id="7"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0"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用户界面风格</a:t>
            </a:r>
            <a:endPar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50785057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2533"/>
                                        </p:tgtEl>
                                        <p:attrNameLst>
                                          <p:attrName>style.visibility</p:attrName>
                                        </p:attrNameLst>
                                      </p:cBhvr>
                                      <p:to>
                                        <p:strVal val="visible"/>
                                      </p:to>
                                    </p:set>
                                    <p:animEffect transition="in" filter="slide(fromBottom)">
                                      <p:cBhvr>
                                        <p:cTn id="7" dur="500"/>
                                        <p:tgtEl>
                                          <p:spTgt spid="22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p:cNvSpPr>
            <a:spLocks noChangeArrowheads="1"/>
          </p:cNvSpPr>
          <p:nvPr/>
        </p:nvSpPr>
        <p:spPr bwMode="auto">
          <a:xfrm>
            <a:off x="447354" y="1223368"/>
            <a:ext cx="528438" cy="4955182"/>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1" lang="zh-CN" altLang="en-US" sz="2200" b="1" i="0" u="none" strike="noStrike" kern="1200" cap="none" spc="0" normalizeH="0" baseline="0" noProof="0" dirty="0" smtClean="0">
                <a:ln>
                  <a:noFill/>
                </a:ln>
                <a:solidFill>
                  <a:srgbClr val="000066"/>
                </a:solidFill>
                <a:effectLst/>
                <a:uLnTx/>
                <a:uFillTx/>
                <a:latin typeface="Times New Roman" panose="02020603050405020304" pitchFamily="18" charset="0"/>
                <a:ea typeface="宋体" panose="02010600030101010101" pitchFamily="2" charset="-122"/>
                <a:cs typeface="+mn-cs"/>
              </a:rPr>
              <a:t>一致性风格</a:t>
            </a:r>
            <a:r>
              <a:rPr kumimoji="1" lang="zh-CN" altLang="en-US" sz="1800" b="1" i="0" u="none" strike="noStrike" kern="1200" cap="none" spc="0" normalizeH="0" baseline="0" noProof="0" dirty="0" smtClean="0">
                <a:ln>
                  <a:noFill/>
                </a:ln>
                <a:solidFill>
                  <a:srgbClr val="0000FF"/>
                </a:solidFill>
                <a:effectLst/>
                <a:uLnTx/>
                <a:uFillTx/>
                <a:latin typeface="Times New Roman" panose="02020603050405020304" pitchFamily="18" charset="0"/>
                <a:ea typeface="宋体" panose="02010600030101010101" pitchFamily="2" charset="-122"/>
                <a:cs typeface="+mn-cs"/>
              </a:rPr>
              <a:t>（内容一致）</a:t>
            </a:r>
          </a:p>
        </p:txBody>
      </p:sp>
      <p:pic>
        <p:nvPicPr>
          <p:cNvPr id="24582" name="Picture 5" descr="一致性风格－仿旧－仿钱龙软件界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113" y="1181100"/>
            <a:ext cx="6629400"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Rectangle 7"/>
          <p:cNvSpPr>
            <a:spLocks noChangeArrowheads="1"/>
          </p:cNvSpPr>
          <p:nvPr/>
        </p:nvSpPr>
        <p:spPr bwMode="auto">
          <a:xfrm>
            <a:off x="3429000" y="5029200"/>
            <a:ext cx="5410200" cy="1600200"/>
          </a:xfrm>
          <a:prstGeom prst="rect">
            <a:avLst/>
          </a:prstGeom>
          <a:solidFill>
            <a:srgbClr val="99CCFF"/>
          </a:solidFill>
          <a:ln w="9525">
            <a:solidFill>
              <a:srgbClr val="33CC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000" b="1" i="0" u="none" strike="noStrike" kern="1200" cap="none" spc="0" normalizeH="0" baseline="0" noProof="0" smtClean="0">
                <a:ln>
                  <a:noFill/>
                </a:ln>
                <a:solidFill>
                  <a:srgbClr val="CC0000"/>
                </a:solidFill>
                <a:effectLst/>
                <a:uLnTx/>
                <a:uFillTx/>
                <a:latin typeface="Times New Roman" panose="02020603050405020304" pitchFamily="18" charset="0"/>
                <a:ea typeface="宋体" panose="02010600030101010101" pitchFamily="2" charset="-122"/>
                <a:cs typeface="+mn-cs"/>
              </a:rPr>
              <a:t>由于早期</a:t>
            </a:r>
            <a:r>
              <a:rPr kumimoji="1" lang="zh-CN" altLang="en-US" sz="2400" b="1" i="0" u="none" strike="noStrike" kern="1200" cap="none" spc="0" normalizeH="0" baseline="0" noProof="0" smtClean="0">
                <a:ln>
                  <a:noFill/>
                </a:ln>
                <a:solidFill>
                  <a:srgbClr val="000000"/>
                </a:solidFill>
                <a:effectLst/>
                <a:uLnTx/>
                <a:uFillTx/>
                <a:latin typeface="Times New Roman" panose="02020603050405020304" pitchFamily="18" charset="0"/>
                <a:ea typeface="华文行楷" panose="02010800040101010101" pitchFamily="2" charset="-122"/>
                <a:cs typeface="+mn-cs"/>
              </a:rPr>
              <a:t>“钱龙股票分析”</a:t>
            </a:r>
            <a:r>
              <a:rPr kumimoji="1" lang="zh-CN" altLang="en-US" sz="2000" b="1" i="0" u="none" strike="noStrike" kern="1200" cap="none" spc="0" normalizeH="0" baseline="0" noProof="0" smtClean="0">
                <a:ln>
                  <a:noFill/>
                </a:ln>
                <a:solidFill>
                  <a:srgbClr val="CC0000"/>
                </a:solidFill>
                <a:effectLst/>
                <a:uLnTx/>
                <a:uFillTx/>
                <a:latin typeface="Times New Roman" panose="02020603050405020304" pitchFamily="18" charset="0"/>
                <a:ea typeface="宋体" panose="02010600030101010101" pitchFamily="2" charset="-122"/>
                <a:cs typeface="+mn-cs"/>
              </a:rPr>
              <a:t>软件形成垄断地</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000" b="1" i="0" u="none" strike="noStrike" kern="1200" cap="none" spc="0" normalizeH="0" baseline="0" noProof="0" smtClean="0">
                <a:ln>
                  <a:noFill/>
                </a:ln>
                <a:solidFill>
                  <a:srgbClr val="CC0000"/>
                </a:solidFill>
                <a:effectLst/>
                <a:uLnTx/>
                <a:uFillTx/>
                <a:latin typeface="Times New Roman" panose="02020603050405020304" pitchFamily="18" charset="0"/>
                <a:ea typeface="宋体" panose="02010600030101010101" pitchFamily="2" charset="-122"/>
                <a:cs typeface="+mn-cs"/>
              </a:rPr>
              <a:t>位致使后起的软件必须在形式和内容的大部</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000" b="1" i="0" u="none" strike="noStrike" kern="1200" cap="none" spc="0" normalizeH="0" baseline="0" noProof="0" smtClean="0">
                <a:ln>
                  <a:noFill/>
                </a:ln>
                <a:solidFill>
                  <a:srgbClr val="CC0000"/>
                </a:solidFill>
                <a:effectLst/>
                <a:uLnTx/>
                <a:uFillTx/>
                <a:latin typeface="Times New Roman" panose="02020603050405020304" pitchFamily="18" charset="0"/>
                <a:ea typeface="宋体" panose="02010600030101010101" pitchFamily="2" charset="-122"/>
                <a:cs typeface="+mn-cs"/>
              </a:rPr>
              <a:t>分模仿它，与其保持一致，才能得到用户认可</a:t>
            </a:r>
          </a:p>
        </p:txBody>
      </p:sp>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9"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用户界面风格</a:t>
            </a:r>
            <a:endPar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05182740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3559"/>
                                        </p:tgtEl>
                                        <p:attrNameLst>
                                          <p:attrName>style.visibility</p:attrName>
                                        </p:attrNameLst>
                                      </p:cBhvr>
                                      <p:to>
                                        <p:strVal val="visible"/>
                                      </p:to>
                                    </p:set>
                                    <p:animEffect transition="in" filter="slide(fromBottom)">
                                      <p:cBhvr>
                                        <p:cTn id="7" dur="500"/>
                                        <p:tgtEl>
                                          <p:spTgt spid="23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9"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用户界面设计</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6"/>
          <p:cNvSpPr txBox="1">
            <a:spLocks noChangeArrowheads="1"/>
          </p:cNvSpPr>
          <p:nvPr/>
        </p:nvSpPr>
        <p:spPr>
          <a:xfrm>
            <a:off x="1691680" y="1484313"/>
            <a:ext cx="5832647" cy="4536975"/>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zh-CN" altLang="en-US" sz="24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主要内容</a:t>
            </a:r>
            <a:endParaRPr kumimoji="0" lang="en-US" altLang="zh-CN" sz="24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        1</a:t>
            </a:r>
            <a:r>
              <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a:t>
            </a:r>
            <a:r>
              <a:rPr kumimoji="0" lang="en-US" altLang="zh-CN" sz="20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 </a:t>
            </a:r>
            <a:r>
              <a:rPr kumimoji="0" lang="zh-CN" altLang="en-US" sz="20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用户界面设计的基本概念</a:t>
            </a:r>
            <a:endPar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2.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用户</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界面形式及设计</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原则</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3. </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WIMP</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用户界面</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设计</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4.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网页界面设计</a:t>
            </a: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5.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缺省</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设计</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问题</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6.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输入</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验证设计问题 </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7.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系统响应及信息反馈问题</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a:t>
            </a: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p:txBody>
      </p:sp>
    </p:spTree>
    <p:extLst>
      <p:ext uri="{BB962C8B-B14F-4D97-AF65-F5344CB8AC3E}">
        <p14:creationId xmlns:p14="http://schemas.microsoft.com/office/powerpoint/2010/main" val="355356769"/>
      </p:ext>
    </p:extLst>
  </p:cSld>
  <p:clrMapOvr>
    <a:masterClrMapping/>
  </p:clrMapOvr>
  <p:transition spd="med">
    <p:rand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3"/>
          <p:cNvSpPr>
            <a:spLocks noChangeArrowheads="1"/>
          </p:cNvSpPr>
          <p:nvPr/>
        </p:nvSpPr>
        <p:spPr bwMode="auto">
          <a:xfrm>
            <a:off x="381000" y="1052736"/>
            <a:ext cx="1752600" cy="518889"/>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200" b="1" i="0" u="none" strike="noStrike" kern="1200" cap="none" spc="0" normalizeH="0" baseline="0" noProof="0" smtClean="0">
                <a:ln>
                  <a:noFill/>
                </a:ln>
                <a:solidFill>
                  <a:srgbClr val="000066"/>
                </a:solidFill>
                <a:effectLst/>
                <a:uLnTx/>
                <a:uFillTx/>
                <a:latin typeface="Times New Roman" panose="02020603050405020304" pitchFamily="18" charset="0"/>
                <a:ea typeface="宋体" panose="02010600030101010101" pitchFamily="2" charset="-122"/>
                <a:cs typeface="+mn-cs"/>
              </a:rPr>
              <a:t>个性化风格</a:t>
            </a:r>
          </a:p>
        </p:txBody>
      </p:sp>
      <p:pic>
        <p:nvPicPr>
          <p:cNvPr id="24581" name="Picture 5" descr="个性化风格－媒体播放器1界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52600"/>
            <a:ext cx="4114800" cy="4010025"/>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pic>
      <p:pic>
        <p:nvPicPr>
          <p:cNvPr id="24582" name="Picture 6" descr="个性化风格－媒体播放器2界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1782763"/>
            <a:ext cx="2503488" cy="3932237"/>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pic>
      <p:sp>
        <p:nvSpPr>
          <p:cNvPr id="25608" name="Rectangle 7"/>
          <p:cNvSpPr>
            <a:spLocks noChangeArrowheads="1"/>
          </p:cNvSpPr>
          <p:nvPr/>
        </p:nvSpPr>
        <p:spPr bwMode="auto">
          <a:xfrm>
            <a:off x="3200400" y="5943600"/>
            <a:ext cx="2819400" cy="3810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音乐播放器软件（</a:t>
            </a:r>
            <a:r>
              <a:rPr kumimoji="1" lang="en-US" altLang="zh-CN"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2</a:t>
            </a:r>
            <a:r>
              <a:rPr kumimoji="1" lang="zh-CN" alt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款）</a:t>
            </a:r>
          </a:p>
        </p:txBody>
      </p:sp>
      <p:pic>
        <p:nvPicPr>
          <p:cNvPr id="60420" name="Picture 4" descr="未标题-1 拷贝">
            <a:hlinkClick r:id="rId4" action="ppaction://hlinkfile"/>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08304" y="5269954"/>
            <a:ext cx="14287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1"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用户界面风格</a:t>
            </a:r>
            <a:endPar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r>
              <a:rPr lang="en-US" altLang="zh-CN"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		</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17867879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24581"/>
                                        </p:tgtEl>
                                        <p:attrNameLst>
                                          <p:attrName>style.visibility</p:attrName>
                                        </p:attrNameLst>
                                      </p:cBhvr>
                                      <p:to>
                                        <p:strVal val="visible"/>
                                      </p:to>
                                    </p:set>
                                    <p:anim calcmode="lin" valueType="num">
                                      <p:cBhvr additive="base">
                                        <p:cTn id="7" dur="500" fill="hold"/>
                                        <p:tgtEl>
                                          <p:spTgt spid="24581"/>
                                        </p:tgtEl>
                                        <p:attrNameLst>
                                          <p:attrName>ppt_x</p:attrName>
                                        </p:attrNameLst>
                                      </p:cBhvr>
                                      <p:tavLst>
                                        <p:tav tm="0">
                                          <p:val>
                                            <p:strVal val="0-#ppt_w/2"/>
                                          </p:val>
                                        </p:tav>
                                        <p:tav tm="100000">
                                          <p:val>
                                            <p:strVal val="#ppt_x"/>
                                          </p:val>
                                        </p:tav>
                                      </p:tavLst>
                                    </p:anim>
                                    <p:anim calcmode="lin" valueType="num">
                                      <p:cBhvr additive="base">
                                        <p:cTn id="8" dur="500" fill="hold"/>
                                        <p:tgtEl>
                                          <p:spTgt spid="2458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nodeType="afterEffect">
                                  <p:stCondLst>
                                    <p:cond delay="0"/>
                                  </p:stCondLst>
                                  <p:childTnLst>
                                    <p:set>
                                      <p:cBhvr>
                                        <p:cTn id="11" dur="1" fill="hold">
                                          <p:stCondLst>
                                            <p:cond delay="0"/>
                                          </p:stCondLst>
                                        </p:cTn>
                                        <p:tgtEl>
                                          <p:spTgt spid="24582"/>
                                        </p:tgtEl>
                                        <p:attrNameLst>
                                          <p:attrName>style.visibility</p:attrName>
                                        </p:attrNameLst>
                                      </p:cBhvr>
                                      <p:to>
                                        <p:strVal val="visible"/>
                                      </p:to>
                                    </p:set>
                                    <p:anim calcmode="lin" valueType="num">
                                      <p:cBhvr additive="base">
                                        <p:cTn id="12" dur="500" fill="hold"/>
                                        <p:tgtEl>
                                          <p:spTgt spid="24582"/>
                                        </p:tgtEl>
                                        <p:attrNameLst>
                                          <p:attrName>ppt_x</p:attrName>
                                        </p:attrNameLst>
                                      </p:cBhvr>
                                      <p:tavLst>
                                        <p:tav tm="0">
                                          <p:val>
                                            <p:strVal val="0-#ppt_w/2"/>
                                          </p:val>
                                        </p:tav>
                                        <p:tav tm="100000">
                                          <p:val>
                                            <p:strVal val="#ppt_x"/>
                                          </p:val>
                                        </p:tav>
                                      </p:tavLst>
                                    </p:anim>
                                    <p:anim calcmode="lin" valueType="num">
                                      <p:cBhvr additive="base">
                                        <p:cTn id="13" dur="500" fill="hold"/>
                                        <p:tgtEl>
                                          <p:spTgt spid="24582"/>
                                        </p:tgtEl>
                                        <p:attrNameLst>
                                          <p:attrName>ppt_y</p:attrName>
                                        </p:attrNameLst>
                                      </p:cBhvr>
                                      <p:tavLst>
                                        <p:tav tm="0">
                                          <p:val>
                                            <p:strVal val="#ppt_y"/>
                                          </p:val>
                                        </p:tav>
                                        <p:tav tm="100000">
                                          <p:val>
                                            <p:strVal val="#ppt_y"/>
                                          </p:val>
                                        </p:tav>
                                      </p:tavLst>
                                    </p:anim>
                                  </p:childTnLst>
                                </p:cTn>
                              </p:par>
                            </p:childTnLst>
                          </p:cTn>
                        </p:par>
                        <p:par>
                          <p:cTn id="14" fill="hold" nodeType="withGroup">
                            <p:stCondLst>
                              <p:cond delay="1000"/>
                            </p:stCondLst>
                            <p:childTnLst>
                              <p:par>
                                <p:cTn id="15" presetID="6" presetClass="entr" presetSubtype="32" fill="hold" nodeType="afterEffect">
                                  <p:stCondLst>
                                    <p:cond delay="0"/>
                                  </p:stCondLst>
                                  <p:childTnLst>
                                    <p:set>
                                      <p:cBhvr>
                                        <p:cTn id="16" dur="1" fill="hold">
                                          <p:stCondLst>
                                            <p:cond delay="0"/>
                                          </p:stCondLst>
                                        </p:cTn>
                                        <p:tgtEl>
                                          <p:spTgt spid="60420"/>
                                        </p:tgtEl>
                                        <p:attrNameLst>
                                          <p:attrName>style.visibility</p:attrName>
                                        </p:attrNameLst>
                                      </p:cBhvr>
                                      <p:to>
                                        <p:strVal val="visible"/>
                                      </p:to>
                                    </p:set>
                                    <p:animEffect transition="in" filter="circle(out)">
                                      <p:cBhvr>
                                        <p:cTn id="17" dur="2000"/>
                                        <p:tgtEl>
                                          <p:spTgt spid="60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3"/>
          <p:cNvSpPr>
            <a:spLocks noChangeArrowheads="1"/>
          </p:cNvSpPr>
          <p:nvPr/>
        </p:nvSpPr>
        <p:spPr bwMode="auto">
          <a:xfrm>
            <a:off x="381000" y="1019200"/>
            <a:ext cx="3254896" cy="6096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200" b="1" i="0" u="none" strike="noStrike" kern="1200" cap="none" spc="0" normalizeH="0" baseline="0" noProof="0" smtClean="0">
                <a:ln>
                  <a:noFill/>
                </a:ln>
                <a:solidFill>
                  <a:srgbClr val="000066"/>
                </a:solidFill>
                <a:effectLst/>
                <a:uLnTx/>
                <a:uFillTx/>
                <a:latin typeface="Times New Roman" panose="02020603050405020304" pitchFamily="18" charset="0"/>
                <a:ea typeface="宋体" panose="02010600030101010101" pitchFamily="2" charset="-122"/>
                <a:cs typeface="+mn-cs"/>
              </a:rPr>
              <a:t>传统式风格</a:t>
            </a:r>
            <a:r>
              <a:rPr kumimoji="1" lang="zh-CN" altLang="en-US" sz="1800" b="1" i="0" u="none" strike="noStrike" kern="1200" cap="none" spc="0" normalizeH="0" baseline="0" noProof="0" smtClean="0">
                <a:ln>
                  <a:noFill/>
                </a:ln>
                <a:solidFill>
                  <a:srgbClr val="0000FF"/>
                </a:solidFill>
                <a:effectLst/>
                <a:uLnTx/>
                <a:uFillTx/>
                <a:latin typeface="Times New Roman" panose="02020603050405020304" pitchFamily="18" charset="0"/>
                <a:ea typeface="宋体" panose="02010600030101010101" pitchFamily="2" charset="-122"/>
                <a:cs typeface="+mn-cs"/>
              </a:rPr>
              <a:t>（形式传统）</a:t>
            </a:r>
          </a:p>
        </p:txBody>
      </p:sp>
      <p:pic>
        <p:nvPicPr>
          <p:cNvPr id="30725" name="Picture 5" descr="传统式风格－超级解霸媒体播放器"/>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705545"/>
            <a:ext cx="4800600" cy="179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1" name="Rectangle 6"/>
          <p:cNvSpPr>
            <a:spLocks noChangeArrowheads="1"/>
          </p:cNvSpPr>
          <p:nvPr/>
        </p:nvSpPr>
        <p:spPr bwMode="auto">
          <a:xfrm>
            <a:off x="2971800" y="6096000"/>
            <a:ext cx="2819400" cy="3810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超级解霸－音频</a:t>
            </a:r>
            <a:r>
              <a:rPr kumimoji="1" lang="en-US" altLang="zh-CN"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&amp;</a:t>
            </a:r>
            <a:r>
              <a:rPr kumimoji="1"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视频播放器软件</a:t>
            </a:r>
          </a:p>
        </p:txBody>
      </p:sp>
      <p:pic>
        <p:nvPicPr>
          <p:cNvPr id="30727" name="Picture 7" descr="个性化风格－媒体播放器3界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6025" y="3745259"/>
            <a:ext cx="4702175" cy="213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8" name="AutoShape 8"/>
          <p:cNvSpPr>
            <a:spLocks noChangeArrowheads="1"/>
          </p:cNvSpPr>
          <p:nvPr/>
        </p:nvSpPr>
        <p:spPr bwMode="auto">
          <a:xfrm>
            <a:off x="457200" y="3886200"/>
            <a:ext cx="2209800" cy="914400"/>
          </a:xfrm>
          <a:prstGeom prst="wedgeRoundRectCallout">
            <a:avLst>
              <a:gd name="adj1" fmla="val 91810"/>
              <a:gd name="adj2" fmla="val 48440"/>
              <a:gd name="adj3" fmla="val 16667"/>
            </a:avLst>
          </a:prstGeom>
          <a:solidFill>
            <a:srgbClr val="FFFFFF">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VS.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个性化风格界面</a:t>
            </a:r>
          </a:p>
        </p:txBody>
      </p:sp>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0"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用户界面风格</a:t>
            </a:r>
            <a:endPar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20343890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afterEffect">
                                  <p:stCondLst>
                                    <p:cond delay="0"/>
                                  </p:stCondLst>
                                  <p:childTnLst>
                                    <p:set>
                                      <p:cBhvr>
                                        <p:cTn id="6" dur="1" fill="hold">
                                          <p:stCondLst>
                                            <p:cond delay="0"/>
                                          </p:stCondLst>
                                        </p:cTn>
                                        <p:tgtEl>
                                          <p:spTgt spid="30725"/>
                                        </p:tgtEl>
                                        <p:attrNameLst>
                                          <p:attrName>style.visibility</p:attrName>
                                        </p:attrNameLst>
                                      </p:cBhvr>
                                      <p:to>
                                        <p:strVal val="visible"/>
                                      </p:to>
                                    </p:set>
                                    <p:animEffect transition="in" filter="slide(fromLeft)">
                                      <p:cBhvr>
                                        <p:cTn id="7" dur="500"/>
                                        <p:tgtEl>
                                          <p:spTgt spid="30725"/>
                                        </p:tgtEl>
                                      </p:cBhvr>
                                    </p:animEffect>
                                  </p:childTnLst>
                                </p:cTn>
                              </p:par>
                            </p:childTnLst>
                          </p:cTn>
                        </p:par>
                        <p:par>
                          <p:cTn id="8" fill="hold" nodeType="afterGroup">
                            <p:stCondLst>
                              <p:cond delay="500"/>
                            </p:stCondLst>
                            <p:childTnLst>
                              <p:par>
                                <p:cTn id="9" presetID="12" presetClass="entr" presetSubtype="8" fill="hold" nodeType="afterEffect">
                                  <p:stCondLst>
                                    <p:cond delay="0"/>
                                  </p:stCondLst>
                                  <p:childTnLst>
                                    <p:set>
                                      <p:cBhvr>
                                        <p:cTn id="10" dur="1" fill="hold">
                                          <p:stCondLst>
                                            <p:cond delay="0"/>
                                          </p:stCondLst>
                                        </p:cTn>
                                        <p:tgtEl>
                                          <p:spTgt spid="30727"/>
                                        </p:tgtEl>
                                        <p:attrNameLst>
                                          <p:attrName>style.visibility</p:attrName>
                                        </p:attrNameLst>
                                      </p:cBhvr>
                                      <p:to>
                                        <p:strVal val="visible"/>
                                      </p:to>
                                    </p:set>
                                    <p:animEffect transition="in" filter="slide(fromLeft)">
                                      <p:cBhvr>
                                        <p:cTn id="11" dur="500"/>
                                        <p:tgtEl>
                                          <p:spTgt spid="30727"/>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30728"/>
                                        </p:tgtEl>
                                        <p:attrNameLst>
                                          <p:attrName>style.visibility</p:attrName>
                                        </p:attrNameLst>
                                      </p:cBhvr>
                                      <p:to>
                                        <p:strVal val="visible"/>
                                      </p:to>
                                    </p:set>
                                    <p:animEffect transition="in" filter="blinds(horizontal)">
                                      <p:cBhvr>
                                        <p:cTn id="15" dur="500"/>
                                        <p:tgtEl>
                                          <p:spTgt spid="30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8"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3"/>
          <p:cNvSpPr>
            <a:spLocks noChangeArrowheads="1"/>
          </p:cNvSpPr>
          <p:nvPr/>
        </p:nvSpPr>
        <p:spPr bwMode="auto">
          <a:xfrm>
            <a:off x="381000" y="1019200"/>
            <a:ext cx="5410200" cy="6096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200" b="1" i="0" u="none" strike="noStrike" kern="1200" cap="none" spc="0" normalizeH="0" baseline="0" noProof="0" dirty="0" smtClean="0">
                <a:ln>
                  <a:noFill/>
                </a:ln>
                <a:solidFill>
                  <a:srgbClr val="000066"/>
                </a:solidFill>
                <a:effectLst/>
                <a:uLnTx/>
                <a:uFillTx/>
                <a:latin typeface="Times New Roman" panose="02020603050405020304" pitchFamily="18" charset="0"/>
                <a:ea typeface="宋体" panose="02010600030101010101" pitchFamily="2" charset="-122"/>
                <a:cs typeface="+mn-cs"/>
              </a:rPr>
              <a:t>传统式风格</a:t>
            </a:r>
            <a:r>
              <a:rPr kumimoji="1" lang="zh-CN" altLang="en-US" sz="1800" b="1" i="0" u="none" strike="noStrike" kern="1200" cap="none" spc="0" normalizeH="0" baseline="0" noProof="0" dirty="0" smtClean="0">
                <a:ln>
                  <a:noFill/>
                </a:ln>
                <a:solidFill>
                  <a:srgbClr val="0000FF"/>
                </a:solidFill>
                <a:effectLst/>
                <a:uLnTx/>
                <a:uFillTx/>
                <a:latin typeface="Times New Roman" panose="02020603050405020304" pitchFamily="18" charset="0"/>
                <a:ea typeface="宋体" panose="02010600030101010101" pitchFamily="2" charset="-122"/>
                <a:cs typeface="+mn-cs"/>
              </a:rPr>
              <a:t>（内容传统，不做过多夸张）</a:t>
            </a:r>
          </a:p>
        </p:txBody>
      </p:sp>
      <p:pic>
        <p:nvPicPr>
          <p:cNvPr id="27654" name="Picture 4" descr="传统式风格－咖啡广告页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634832"/>
            <a:ext cx="6449144" cy="4386456"/>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pic>
      <p:sp>
        <p:nvSpPr>
          <p:cNvPr id="27655" name="Rectangle 6"/>
          <p:cNvSpPr>
            <a:spLocks noChangeArrowheads="1"/>
          </p:cNvSpPr>
          <p:nvPr/>
        </p:nvSpPr>
        <p:spPr bwMode="auto">
          <a:xfrm>
            <a:off x="3276600" y="6072336"/>
            <a:ext cx="2819400" cy="3810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咖啡宣传网页界面</a:t>
            </a:r>
          </a:p>
        </p:txBody>
      </p:sp>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7"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用户界面风格</a:t>
            </a:r>
            <a:endPar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461884776"/>
      </p:ext>
    </p:extLst>
  </p:cSld>
  <p:clrMapOvr>
    <a:masterClrMapping/>
  </p:clrMapOvr>
  <p:transition spd="med">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3"/>
          <p:cNvSpPr>
            <a:spLocks noChangeArrowheads="1"/>
          </p:cNvSpPr>
          <p:nvPr/>
        </p:nvSpPr>
        <p:spPr bwMode="auto">
          <a:xfrm>
            <a:off x="381000" y="1052736"/>
            <a:ext cx="4407024" cy="498422"/>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200" b="1" i="0" u="none" strike="noStrike" kern="1200" cap="none" spc="0" normalizeH="0" baseline="0" noProof="0" smtClean="0">
                <a:ln>
                  <a:noFill/>
                </a:ln>
                <a:solidFill>
                  <a:srgbClr val="000066"/>
                </a:solidFill>
                <a:effectLst/>
                <a:uLnTx/>
                <a:uFillTx/>
                <a:latin typeface="Times New Roman" panose="02020603050405020304" pitchFamily="18" charset="0"/>
                <a:ea typeface="宋体" panose="02010600030101010101" pitchFamily="2" charset="-122"/>
                <a:cs typeface="+mn-cs"/>
              </a:rPr>
              <a:t>古典式风格</a:t>
            </a:r>
            <a:r>
              <a:rPr kumimoji="1" lang="zh-CN" altLang="en-US" sz="1800" b="1" i="0" u="none" strike="noStrike" kern="1200" cap="none" spc="0" normalizeH="0" baseline="0" noProof="0" smtClean="0">
                <a:ln>
                  <a:noFill/>
                </a:ln>
                <a:solidFill>
                  <a:srgbClr val="0000FF"/>
                </a:solidFill>
                <a:effectLst/>
                <a:uLnTx/>
                <a:uFillTx/>
                <a:latin typeface="Times New Roman" panose="02020603050405020304" pitchFamily="18" charset="0"/>
                <a:ea typeface="宋体" panose="02010600030101010101" pitchFamily="2" charset="-122"/>
                <a:cs typeface="+mn-cs"/>
              </a:rPr>
              <a:t>（形式与主题相一致）</a:t>
            </a:r>
          </a:p>
        </p:txBody>
      </p:sp>
      <p:pic>
        <p:nvPicPr>
          <p:cNvPr id="28678" name="Picture 4" descr="古典风格－光盘播放初始界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879" y="1551158"/>
            <a:ext cx="6231521" cy="4686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9" name="Rectangle 5"/>
          <p:cNvSpPr>
            <a:spLocks noChangeArrowheads="1"/>
          </p:cNvSpPr>
          <p:nvPr/>
        </p:nvSpPr>
        <p:spPr bwMode="auto">
          <a:xfrm>
            <a:off x="3276600" y="6216352"/>
            <a:ext cx="2819400" cy="381000"/>
          </a:xfrm>
          <a:prstGeom prst="rect">
            <a:avLst/>
          </a:prstGeom>
          <a:noFill/>
          <a:ln>
            <a:noFill/>
          </a:ln>
          <a:effectLs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光盘播放初始界面</a:t>
            </a:r>
          </a:p>
        </p:txBody>
      </p:sp>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7"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用户界面风格</a:t>
            </a:r>
            <a:endPar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131339325"/>
      </p:ext>
    </p:extLst>
  </p:cSld>
  <p:clrMapOvr>
    <a:masterClrMapping/>
  </p:clrMapOvr>
  <p:transition spd="med">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3"/>
          <p:cNvSpPr>
            <a:spLocks noChangeArrowheads="1"/>
          </p:cNvSpPr>
          <p:nvPr/>
        </p:nvSpPr>
        <p:spPr bwMode="auto">
          <a:xfrm>
            <a:off x="381000" y="1103784"/>
            <a:ext cx="2822848" cy="409659"/>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200" b="1" i="0" u="none" strike="noStrike" kern="1200" cap="none" spc="0" normalizeH="0" baseline="0" noProof="0" smtClean="0">
                <a:ln>
                  <a:noFill/>
                </a:ln>
                <a:solidFill>
                  <a:srgbClr val="000066"/>
                </a:solidFill>
                <a:effectLst/>
                <a:uLnTx/>
                <a:uFillTx/>
                <a:latin typeface="Times New Roman" panose="02020603050405020304" pitchFamily="18" charset="0"/>
                <a:ea typeface="宋体" panose="02010600030101010101" pitchFamily="2" charset="-122"/>
                <a:cs typeface="+mn-cs"/>
              </a:rPr>
              <a:t>古典式风格</a:t>
            </a:r>
          </a:p>
        </p:txBody>
      </p:sp>
      <p:pic>
        <p:nvPicPr>
          <p:cNvPr id="29702" name="Picture 5" descr="古典风格－网络游戏－江湖－界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4432" y="1492483"/>
            <a:ext cx="5559896" cy="460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Rectangle 6"/>
          <p:cNvSpPr>
            <a:spLocks noChangeArrowheads="1"/>
          </p:cNvSpPr>
          <p:nvPr/>
        </p:nvSpPr>
        <p:spPr bwMode="auto">
          <a:xfrm>
            <a:off x="3429000" y="6148536"/>
            <a:ext cx="28194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网络游戏－江湖－界面</a:t>
            </a:r>
          </a:p>
        </p:txBody>
      </p:sp>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7"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用户界面风格</a:t>
            </a:r>
            <a:endPar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108402659"/>
      </p:ext>
    </p:extLst>
  </p:cSld>
  <p:clrMapOvr>
    <a:masterClrMapping/>
  </p:clrMapOvr>
  <p:transition spd="med">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3"/>
          <p:cNvSpPr>
            <a:spLocks noChangeArrowheads="1"/>
          </p:cNvSpPr>
          <p:nvPr/>
        </p:nvSpPr>
        <p:spPr bwMode="auto">
          <a:xfrm>
            <a:off x="381000" y="1052736"/>
            <a:ext cx="1752600" cy="4572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200" b="1" i="0" u="none" strike="noStrike" kern="1200" cap="none" spc="0" normalizeH="0" baseline="0" noProof="0" smtClean="0">
                <a:ln>
                  <a:noFill/>
                </a:ln>
                <a:solidFill>
                  <a:srgbClr val="000066"/>
                </a:solidFill>
                <a:effectLst/>
                <a:uLnTx/>
                <a:uFillTx/>
                <a:latin typeface="Times New Roman" panose="02020603050405020304" pitchFamily="18" charset="0"/>
                <a:ea typeface="宋体" panose="02010600030101010101" pitchFamily="2" charset="-122"/>
                <a:cs typeface="+mn-cs"/>
              </a:rPr>
              <a:t>现代派风格</a:t>
            </a:r>
            <a:r>
              <a:rPr kumimoji="1" lang="zh-CN" altLang="en-US" sz="1800" b="1" i="0" u="none" strike="noStrike" kern="1200" cap="none" spc="0" normalizeH="0" baseline="0" noProof="0" smtClean="0">
                <a:ln>
                  <a:noFill/>
                </a:ln>
                <a:solidFill>
                  <a:srgbClr val="0000FF"/>
                </a:solidFill>
                <a:effectLst/>
                <a:uLnTx/>
                <a:uFillTx/>
                <a:latin typeface="Times New Roman" panose="02020603050405020304" pitchFamily="18" charset="0"/>
                <a:ea typeface="宋体" panose="02010600030101010101" pitchFamily="2" charset="-122"/>
                <a:cs typeface="+mn-cs"/>
              </a:rPr>
              <a:t>（富于动感，有活力）</a:t>
            </a:r>
          </a:p>
        </p:txBody>
      </p:sp>
      <p:pic>
        <p:nvPicPr>
          <p:cNvPr id="30726" name="Picture 4" descr="现代风格－富有动感MacintoshOS程序运行界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197" y="1581944"/>
            <a:ext cx="6111147" cy="458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Rectangle 5"/>
          <p:cNvSpPr>
            <a:spLocks noChangeArrowheads="1"/>
          </p:cNvSpPr>
          <p:nvPr/>
        </p:nvSpPr>
        <p:spPr bwMode="auto">
          <a:xfrm>
            <a:off x="3276600" y="6220544"/>
            <a:ext cx="2819400" cy="304800"/>
          </a:xfrm>
          <a:prstGeom prst="rect">
            <a:avLst/>
          </a:prstGeom>
          <a:noFill/>
          <a:ln>
            <a:noFill/>
          </a:ln>
          <a:effectLs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Macintosh OS</a:t>
            </a:r>
            <a:r>
              <a:rPr kumimoji="1" lang="zh-CN" alt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桌面</a:t>
            </a:r>
          </a:p>
        </p:txBody>
      </p:sp>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8"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用户界面风格</a:t>
            </a:r>
            <a:endPar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420910167"/>
      </p:ext>
    </p:extLst>
  </p:cSld>
  <p:clrMapOvr>
    <a:masterClrMapping/>
  </p:clrMapOvr>
  <p:transition spd="med">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3"/>
          <p:cNvSpPr>
            <a:spLocks noChangeArrowheads="1"/>
          </p:cNvSpPr>
          <p:nvPr/>
        </p:nvSpPr>
        <p:spPr bwMode="auto">
          <a:xfrm>
            <a:off x="381000" y="1095276"/>
            <a:ext cx="4572000" cy="3810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200" b="1" i="0" u="none" strike="noStrike" kern="1200" cap="none" spc="0" normalizeH="0" baseline="0" noProof="0" smtClean="0">
                <a:ln>
                  <a:noFill/>
                </a:ln>
                <a:solidFill>
                  <a:srgbClr val="000066"/>
                </a:solidFill>
                <a:effectLst/>
                <a:uLnTx/>
                <a:uFillTx/>
                <a:latin typeface="Times New Roman" panose="02020603050405020304" pitchFamily="18" charset="0"/>
                <a:ea typeface="宋体" panose="02010600030101010101" pitchFamily="2" charset="-122"/>
                <a:cs typeface="+mn-cs"/>
              </a:rPr>
              <a:t>现代派风格</a:t>
            </a:r>
            <a:r>
              <a:rPr kumimoji="1" lang="zh-CN" altLang="en-US" sz="1800" b="1" i="0" u="none" strike="noStrike" kern="1200" cap="none" spc="0" normalizeH="0" baseline="0" noProof="0" smtClean="0">
                <a:ln>
                  <a:noFill/>
                </a:ln>
                <a:solidFill>
                  <a:srgbClr val="0000FF"/>
                </a:solidFill>
                <a:effectLst/>
                <a:uLnTx/>
                <a:uFillTx/>
                <a:latin typeface="Times New Roman" panose="02020603050405020304" pitchFamily="18" charset="0"/>
                <a:ea typeface="宋体" panose="02010600030101010101" pitchFamily="2" charset="-122"/>
                <a:cs typeface="+mn-cs"/>
              </a:rPr>
              <a:t>（清秀、典雅、明快，有现代感）</a:t>
            </a:r>
          </a:p>
        </p:txBody>
      </p:sp>
      <p:pic>
        <p:nvPicPr>
          <p:cNvPr id="31750" name="Picture 5" descr="现代风格－清秀典雅界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0364" y="1548284"/>
            <a:ext cx="6257051"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Rectangle 6"/>
          <p:cNvSpPr>
            <a:spLocks noChangeArrowheads="1"/>
          </p:cNvSpPr>
          <p:nvPr/>
        </p:nvSpPr>
        <p:spPr bwMode="auto">
          <a:xfrm>
            <a:off x="3429000" y="6292552"/>
            <a:ext cx="2819400" cy="304800"/>
          </a:xfrm>
          <a:prstGeom prst="rect">
            <a:avLst/>
          </a:prstGeom>
          <a:noFill/>
          <a:ln>
            <a:noFill/>
          </a:ln>
          <a:effectLs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日本制作的媒体播放软件界面</a:t>
            </a:r>
          </a:p>
        </p:txBody>
      </p:sp>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7"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用户界面风格</a:t>
            </a:r>
            <a:endPar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640946506"/>
      </p:ext>
    </p:extLst>
  </p:cSld>
  <p:clrMapOvr>
    <a:masterClrMapping/>
  </p:clrMapOvr>
  <p:transition spd="med">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3"/>
          <p:cNvSpPr>
            <a:spLocks noChangeArrowheads="1"/>
          </p:cNvSpPr>
          <p:nvPr/>
        </p:nvSpPr>
        <p:spPr bwMode="auto">
          <a:xfrm>
            <a:off x="381000" y="1052736"/>
            <a:ext cx="4800600" cy="4572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200" b="1" i="0" u="none" strike="noStrike" kern="1200" cap="none" spc="0" normalizeH="0" baseline="0" noProof="0" smtClean="0">
                <a:ln>
                  <a:noFill/>
                </a:ln>
                <a:solidFill>
                  <a:srgbClr val="000066"/>
                </a:solidFill>
                <a:effectLst/>
                <a:uLnTx/>
                <a:uFillTx/>
                <a:latin typeface="Times New Roman" panose="02020603050405020304" pitchFamily="18" charset="0"/>
                <a:ea typeface="宋体" panose="02010600030101010101" pitchFamily="2" charset="-122"/>
                <a:cs typeface="+mn-cs"/>
              </a:rPr>
              <a:t>高科技风格</a:t>
            </a:r>
            <a:r>
              <a:rPr kumimoji="1" lang="zh-CN" altLang="en-US" sz="1800" b="1" i="0" u="none" strike="noStrike" kern="1200" cap="none" spc="0" normalizeH="0" baseline="0" noProof="0" smtClean="0">
                <a:ln>
                  <a:noFill/>
                </a:ln>
                <a:solidFill>
                  <a:srgbClr val="0000FF"/>
                </a:solidFill>
                <a:effectLst/>
                <a:uLnTx/>
                <a:uFillTx/>
                <a:latin typeface="Times New Roman" panose="02020603050405020304" pitchFamily="18" charset="0"/>
                <a:ea typeface="宋体" panose="02010600030101010101" pitchFamily="2" charset="-122"/>
                <a:cs typeface="+mn-cs"/>
              </a:rPr>
              <a:t>（以</a:t>
            </a:r>
            <a:r>
              <a:rPr kumimoji="1" lang="en-US" altLang="zh-CN" sz="1800" b="1" i="0" u="none" strike="noStrike" kern="1200" cap="none" spc="0" normalizeH="0" baseline="0" noProof="0" smtClean="0">
                <a:ln>
                  <a:noFill/>
                </a:ln>
                <a:solidFill>
                  <a:srgbClr val="0000FF"/>
                </a:solidFill>
                <a:effectLst/>
                <a:uLnTx/>
                <a:uFillTx/>
                <a:latin typeface="Times New Roman" panose="02020603050405020304" pitchFamily="18" charset="0"/>
                <a:ea typeface="宋体" panose="02010600030101010101" pitchFamily="2" charset="-122"/>
                <a:cs typeface="+mn-cs"/>
              </a:rPr>
              <a:t>3D</a:t>
            </a:r>
            <a:r>
              <a:rPr kumimoji="1" lang="zh-CN" altLang="en-US" sz="1800" b="1" i="0" u="none" strike="noStrike" kern="1200" cap="none" spc="0" normalizeH="0" baseline="0" noProof="0" smtClean="0">
                <a:ln>
                  <a:noFill/>
                </a:ln>
                <a:solidFill>
                  <a:srgbClr val="0000FF"/>
                </a:solidFill>
                <a:effectLst/>
                <a:uLnTx/>
                <a:uFillTx/>
                <a:latin typeface="Times New Roman" panose="02020603050405020304" pitchFamily="18" charset="0"/>
                <a:ea typeface="宋体" panose="02010600030101010101" pitchFamily="2" charset="-122"/>
                <a:cs typeface="+mn-cs"/>
              </a:rPr>
              <a:t>动画、虚拟现实等方式展示界面）</a:t>
            </a:r>
            <a:endParaRPr kumimoji="1" lang="zh-CN" altLang="en-US" sz="2200" b="1" i="0" u="none" strike="noStrike" kern="1200" cap="none" spc="0" normalizeH="0" baseline="0" noProof="0" smtClean="0">
              <a:ln>
                <a:noFill/>
              </a:ln>
              <a:solidFill>
                <a:srgbClr val="000066"/>
              </a:solidFill>
              <a:effectLst/>
              <a:uLnTx/>
              <a:uFillTx/>
              <a:latin typeface="Times New Roman" panose="02020603050405020304" pitchFamily="18" charset="0"/>
              <a:ea typeface="宋体" panose="02010600030101010101" pitchFamily="2" charset="-122"/>
              <a:cs typeface="+mn-cs"/>
            </a:endParaRPr>
          </a:p>
        </p:txBody>
      </p:sp>
      <p:pic>
        <p:nvPicPr>
          <p:cNvPr id="32774" name="Picture 4" descr="高科技风格－Intel公司网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509936"/>
            <a:ext cx="5927221" cy="474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Rectangle 5"/>
          <p:cNvSpPr>
            <a:spLocks noChangeArrowheads="1"/>
          </p:cNvSpPr>
          <p:nvPr/>
        </p:nvSpPr>
        <p:spPr bwMode="auto">
          <a:xfrm>
            <a:off x="3352800" y="6309320"/>
            <a:ext cx="2819400" cy="304800"/>
          </a:xfrm>
          <a:prstGeom prst="rect">
            <a:avLst/>
          </a:prstGeom>
          <a:noFill/>
          <a:ln>
            <a:noFill/>
          </a:ln>
          <a:effectLs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Intel</a:t>
            </a:r>
            <a:r>
              <a:rPr kumimoji="1" lang="zh-CN" alt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公司服务网站页面</a:t>
            </a:r>
          </a:p>
        </p:txBody>
      </p:sp>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7"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用户界面风格</a:t>
            </a:r>
            <a:endPar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982627295"/>
      </p:ext>
    </p:extLst>
  </p:cSld>
  <p:clrMapOvr>
    <a:masterClrMapping/>
  </p:clrMapOvr>
  <p:transition spd="med">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7" name="Picture 5" descr="未命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506938"/>
            <a:ext cx="6305128" cy="47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Rectangle 6"/>
          <p:cNvSpPr>
            <a:spLocks noChangeArrowheads="1"/>
          </p:cNvSpPr>
          <p:nvPr/>
        </p:nvSpPr>
        <p:spPr bwMode="auto">
          <a:xfrm>
            <a:off x="3429000" y="6292552"/>
            <a:ext cx="2819400" cy="304800"/>
          </a:xfrm>
          <a:prstGeom prst="rect">
            <a:avLst/>
          </a:prstGeom>
          <a:noFill/>
          <a:ln>
            <a:noFill/>
          </a:ln>
          <a:effectLs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Disney</a:t>
            </a:r>
            <a:r>
              <a:rPr kumimoji="1" lang="zh-CN" alt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中国公司网站页面</a:t>
            </a:r>
          </a:p>
        </p:txBody>
      </p:sp>
      <p:sp>
        <p:nvSpPr>
          <p:cNvPr id="33800" name="Rectangle 4"/>
          <p:cNvSpPr>
            <a:spLocks noChangeArrowheads="1"/>
          </p:cNvSpPr>
          <p:nvPr/>
        </p:nvSpPr>
        <p:spPr bwMode="auto">
          <a:xfrm>
            <a:off x="381000" y="1040284"/>
            <a:ext cx="1752600" cy="4572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200" b="1" i="0" u="none" strike="noStrike" kern="1200" cap="none" spc="0" normalizeH="0" baseline="0" noProof="0" smtClean="0">
                <a:ln>
                  <a:noFill/>
                </a:ln>
                <a:solidFill>
                  <a:srgbClr val="000066"/>
                </a:solidFill>
                <a:effectLst/>
                <a:uLnTx/>
                <a:uFillTx/>
                <a:latin typeface="Times New Roman" panose="02020603050405020304" pitchFamily="18" charset="0"/>
                <a:ea typeface="宋体" panose="02010600030101010101" pitchFamily="2" charset="-122"/>
                <a:cs typeface="+mn-cs"/>
              </a:rPr>
              <a:t>卡通式风格</a:t>
            </a:r>
          </a:p>
        </p:txBody>
      </p:sp>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7"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用户界面风格</a:t>
            </a:r>
            <a:endPar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080126461"/>
      </p:ext>
    </p:extLst>
  </p:cSld>
  <p:clrMapOvr>
    <a:masterClrMapping/>
  </p:clrMapOvr>
  <p:transition spd="med">
    <p:rand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3"/>
          <p:cNvSpPr>
            <a:spLocks noChangeArrowheads="1"/>
          </p:cNvSpPr>
          <p:nvPr/>
        </p:nvSpPr>
        <p:spPr bwMode="auto">
          <a:xfrm>
            <a:off x="381000" y="1091084"/>
            <a:ext cx="7315200" cy="381000"/>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2200" b="1" i="0" u="none" strike="noStrike" kern="1200" cap="none" spc="0" normalizeH="0" baseline="0" noProof="0" smtClean="0">
                <a:ln>
                  <a:noFill/>
                </a:ln>
                <a:solidFill>
                  <a:srgbClr val="000066"/>
                </a:solidFill>
                <a:effectLst/>
                <a:uLnTx/>
                <a:uFillTx/>
                <a:latin typeface="Times New Roman" panose="02020603050405020304" pitchFamily="18" charset="0"/>
                <a:ea typeface="宋体" panose="02010600030101010101" pitchFamily="2" charset="-122"/>
                <a:cs typeface="+mn-cs"/>
              </a:rPr>
              <a:t>插画式风格</a:t>
            </a:r>
            <a:r>
              <a:rPr kumimoji="1" lang="zh-CN" altLang="en-US" sz="1800" b="1" i="0" u="none" strike="noStrike" kern="1200" cap="none" spc="0" normalizeH="0" baseline="0" noProof="0" smtClean="0">
                <a:ln>
                  <a:noFill/>
                </a:ln>
                <a:solidFill>
                  <a:srgbClr val="0000FF"/>
                </a:solidFill>
                <a:effectLst/>
                <a:uLnTx/>
                <a:uFillTx/>
                <a:latin typeface="Times New Roman" panose="02020603050405020304" pitchFamily="18" charset="0"/>
                <a:ea typeface="宋体" panose="02010600030101010101" pitchFamily="2" charset="-122"/>
                <a:cs typeface="+mn-cs"/>
              </a:rPr>
              <a:t>（油画、蜡笔画、彩铅笔画、水彩画等构成的界面）</a:t>
            </a:r>
          </a:p>
        </p:txBody>
      </p:sp>
      <p:pic>
        <p:nvPicPr>
          <p:cNvPr id="34822" name="Picture 4" descr="插画式风格－儿童娱乐程序界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615848"/>
            <a:ext cx="6080720" cy="4608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Rectangle 5"/>
          <p:cNvSpPr>
            <a:spLocks noChangeArrowheads="1"/>
          </p:cNvSpPr>
          <p:nvPr/>
        </p:nvSpPr>
        <p:spPr bwMode="auto">
          <a:xfrm>
            <a:off x="3386138" y="6241752"/>
            <a:ext cx="2819400" cy="304800"/>
          </a:xfrm>
          <a:prstGeom prst="rect">
            <a:avLst/>
          </a:prstGeom>
          <a:noFill/>
          <a:ln>
            <a:noFill/>
          </a:ln>
          <a:effectLs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适合儿童学习、上网的集成环境</a:t>
            </a:r>
          </a:p>
        </p:txBody>
      </p:sp>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7"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用户界面风格</a:t>
            </a:r>
            <a:endParaRPr lang="zh-CN" altLang="en-US" dirty="0">
              <a:solidFill>
                <a:srgbClr val="0000FF"/>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758923060"/>
      </p:ext>
    </p:extLst>
  </p:cSld>
  <p:clrMapOvr>
    <a:masterClrMapping/>
  </p:clrMapOvr>
  <p:transition spd="med">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323" name="Group 35"/>
          <p:cNvGrpSpPr>
            <a:grpSpLocks/>
          </p:cNvGrpSpPr>
          <p:nvPr/>
        </p:nvGrpSpPr>
        <p:grpSpPr bwMode="auto">
          <a:xfrm>
            <a:off x="1619250" y="1773238"/>
            <a:ext cx="5811838" cy="3960812"/>
            <a:chOff x="1020" y="1117"/>
            <a:chExt cx="3661" cy="2495"/>
          </a:xfrm>
        </p:grpSpPr>
        <p:sp>
          <p:nvSpPr>
            <p:cNvPr id="7207" name="Rectangle 32"/>
            <p:cNvSpPr>
              <a:spLocks noChangeArrowheads="1"/>
            </p:cNvSpPr>
            <p:nvPr/>
          </p:nvSpPr>
          <p:spPr bwMode="auto">
            <a:xfrm>
              <a:off x="1020" y="1117"/>
              <a:ext cx="3629" cy="2495"/>
            </a:xfrm>
            <a:prstGeom prst="rect">
              <a:avLst/>
            </a:prstGeom>
            <a:solidFill>
              <a:srgbClr val="FFFFFF"/>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208" name="Rectangle 18"/>
            <p:cNvSpPr>
              <a:spLocks noChangeArrowheads="1"/>
            </p:cNvSpPr>
            <p:nvPr/>
          </p:nvSpPr>
          <p:spPr bwMode="auto">
            <a:xfrm>
              <a:off x="1052" y="2297"/>
              <a:ext cx="363" cy="181"/>
            </a:xfrm>
            <a:prstGeom prst="rect">
              <a:avLst/>
            </a:prstGeom>
            <a:noFill/>
            <a:ln>
              <a:noFill/>
            </a:ln>
            <a:effectLst/>
            <a:extLst>
              <a:ext uri="{909E8E84-426E-40DD-AFC4-6F175D3DCCD1}">
                <a14:hiddenFill xmlns:a14="http://schemas.microsoft.com/office/drawing/2010/main">
                  <a:solidFill>
                    <a:srgbClr val="FF0000">
                      <a:alpha val="18039"/>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a:t>环 境</a:t>
              </a:r>
            </a:p>
          </p:txBody>
        </p:sp>
        <p:sp>
          <p:nvSpPr>
            <p:cNvPr id="7209" name="Rectangle 19"/>
            <p:cNvSpPr>
              <a:spLocks noChangeArrowheads="1"/>
            </p:cNvSpPr>
            <p:nvPr/>
          </p:nvSpPr>
          <p:spPr bwMode="auto">
            <a:xfrm>
              <a:off x="4091" y="2251"/>
              <a:ext cx="590" cy="272"/>
            </a:xfrm>
            <a:prstGeom prst="rect">
              <a:avLst/>
            </a:prstGeom>
            <a:noFill/>
            <a:ln>
              <a:noFill/>
            </a:ln>
            <a:effectLst/>
            <a:extLst>
              <a:ext uri="{909E8E84-426E-40DD-AFC4-6F175D3DCCD1}">
                <a14:hiddenFill xmlns:a14="http://schemas.microsoft.com/office/drawing/2010/main">
                  <a:solidFill>
                    <a:schemeClr val="accent1">
                      <a:alpha val="27058"/>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a:t>环 境</a:t>
              </a:r>
            </a:p>
          </p:txBody>
        </p:sp>
      </p:grpSp>
      <p:sp>
        <p:nvSpPr>
          <p:cNvPr id="140290" name="AutoShape 2"/>
          <p:cNvSpPr>
            <a:spLocks noChangeArrowheads="1"/>
          </p:cNvSpPr>
          <p:nvPr/>
        </p:nvSpPr>
        <p:spPr bwMode="auto">
          <a:xfrm>
            <a:off x="1187450" y="1268413"/>
            <a:ext cx="2376488"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CC0000"/>
              </a:buClr>
              <a:buSzPct val="75000"/>
            </a:pPr>
            <a:r>
              <a:rPr lang="en-US" altLang="zh-CN" sz="2200" b="1">
                <a:solidFill>
                  <a:srgbClr val="000000"/>
                </a:solidFill>
                <a:ea typeface="黑体" panose="02010609060101010101" pitchFamily="49" charset="-122"/>
              </a:rPr>
              <a:t>  1. </a:t>
            </a:r>
            <a:r>
              <a:rPr lang="zh-CN" altLang="en-US" sz="2200" b="1">
                <a:solidFill>
                  <a:srgbClr val="000000"/>
                </a:solidFill>
                <a:ea typeface="黑体" panose="02010609060101010101" pitchFamily="49" charset="-122"/>
              </a:rPr>
              <a:t>人机系统模型</a:t>
            </a:r>
          </a:p>
        </p:txBody>
      </p:sp>
      <p:sp>
        <p:nvSpPr>
          <p:cNvPr id="7176" name="Rectangle 4"/>
          <p:cNvSpPr>
            <a:spLocks noChangeArrowheads="1"/>
          </p:cNvSpPr>
          <p:nvPr/>
        </p:nvSpPr>
        <p:spPr bwMode="auto">
          <a:xfrm>
            <a:off x="971550" y="1125538"/>
            <a:ext cx="7345363" cy="5183187"/>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40325" name="Group 37"/>
          <p:cNvGrpSpPr>
            <a:grpSpLocks/>
          </p:cNvGrpSpPr>
          <p:nvPr/>
        </p:nvGrpSpPr>
        <p:grpSpPr bwMode="auto">
          <a:xfrm>
            <a:off x="3757613" y="3573463"/>
            <a:ext cx="1514475" cy="504825"/>
            <a:chOff x="2367" y="2251"/>
            <a:chExt cx="954" cy="318"/>
          </a:xfrm>
        </p:grpSpPr>
        <p:sp>
          <p:nvSpPr>
            <p:cNvPr id="7205" name="Oval 8"/>
            <p:cNvSpPr>
              <a:spLocks noChangeArrowheads="1"/>
            </p:cNvSpPr>
            <p:nvPr/>
          </p:nvSpPr>
          <p:spPr bwMode="auto">
            <a:xfrm>
              <a:off x="2367" y="2251"/>
              <a:ext cx="318" cy="318"/>
            </a:xfrm>
            <a:prstGeom prst="ellipse">
              <a:avLst/>
            </a:prstGeom>
            <a:solidFill>
              <a:srgbClr val="FF0000">
                <a:alpha val="1803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a:t>人</a:t>
              </a:r>
            </a:p>
          </p:txBody>
        </p:sp>
        <p:sp>
          <p:nvSpPr>
            <p:cNvPr id="7206" name="Oval 9"/>
            <p:cNvSpPr>
              <a:spLocks noChangeArrowheads="1"/>
            </p:cNvSpPr>
            <p:nvPr/>
          </p:nvSpPr>
          <p:spPr bwMode="auto">
            <a:xfrm>
              <a:off x="3003" y="2252"/>
              <a:ext cx="318" cy="317"/>
            </a:xfrm>
            <a:prstGeom prst="ellipse">
              <a:avLst/>
            </a:prstGeom>
            <a:solidFill>
              <a:schemeClr val="accent1">
                <a:alpha val="27058"/>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a:t>机</a:t>
              </a:r>
            </a:p>
          </p:txBody>
        </p:sp>
      </p:grpSp>
      <p:grpSp>
        <p:nvGrpSpPr>
          <p:cNvPr id="140327" name="Group 39"/>
          <p:cNvGrpSpPr>
            <a:grpSpLocks/>
          </p:cNvGrpSpPr>
          <p:nvPr/>
        </p:nvGrpSpPr>
        <p:grpSpPr bwMode="auto">
          <a:xfrm>
            <a:off x="2462213" y="2709863"/>
            <a:ext cx="1079500" cy="2305050"/>
            <a:chOff x="1551" y="1707"/>
            <a:chExt cx="680" cy="1452"/>
          </a:xfrm>
        </p:grpSpPr>
        <p:sp>
          <p:nvSpPr>
            <p:cNvPr id="7202" name="Rectangle 10"/>
            <p:cNvSpPr>
              <a:spLocks noChangeArrowheads="1"/>
            </p:cNvSpPr>
            <p:nvPr/>
          </p:nvSpPr>
          <p:spPr bwMode="auto">
            <a:xfrm>
              <a:off x="1551" y="1707"/>
              <a:ext cx="680" cy="227"/>
            </a:xfrm>
            <a:prstGeom prst="rect">
              <a:avLst/>
            </a:prstGeom>
            <a:solidFill>
              <a:srgbClr val="FF0000">
                <a:alpha val="1803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a:t>信息接收</a:t>
              </a:r>
            </a:p>
          </p:txBody>
        </p:sp>
        <p:sp>
          <p:nvSpPr>
            <p:cNvPr id="7203" name="Rectangle 11"/>
            <p:cNvSpPr>
              <a:spLocks noChangeArrowheads="1"/>
            </p:cNvSpPr>
            <p:nvPr/>
          </p:nvSpPr>
          <p:spPr bwMode="auto">
            <a:xfrm>
              <a:off x="1551" y="2296"/>
              <a:ext cx="680" cy="227"/>
            </a:xfrm>
            <a:prstGeom prst="rect">
              <a:avLst/>
            </a:prstGeom>
            <a:solidFill>
              <a:srgbClr val="FF0000">
                <a:alpha val="1803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a:t>人的决策</a:t>
              </a:r>
            </a:p>
          </p:txBody>
        </p:sp>
        <p:sp>
          <p:nvSpPr>
            <p:cNvPr id="7204" name="Rectangle 12"/>
            <p:cNvSpPr>
              <a:spLocks noChangeArrowheads="1"/>
            </p:cNvSpPr>
            <p:nvPr/>
          </p:nvSpPr>
          <p:spPr bwMode="auto">
            <a:xfrm>
              <a:off x="1551" y="2932"/>
              <a:ext cx="680" cy="227"/>
            </a:xfrm>
            <a:prstGeom prst="rect">
              <a:avLst/>
            </a:prstGeom>
            <a:solidFill>
              <a:srgbClr val="FF0000">
                <a:alpha val="1803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a:t>控     制</a:t>
              </a:r>
            </a:p>
          </p:txBody>
        </p:sp>
      </p:grpSp>
      <p:grpSp>
        <p:nvGrpSpPr>
          <p:cNvPr id="140328" name="Group 40"/>
          <p:cNvGrpSpPr>
            <a:grpSpLocks/>
          </p:cNvGrpSpPr>
          <p:nvPr/>
        </p:nvGrpSpPr>
        <p:grpSpPr bwMode="auto">
          <a:xfrm>
            <a:off x="5414963" y="2709863"/>
            <a:ext cx="1079500" cy="2305050"/>
            <a:chOff x="3411" y="1707"/>
            <a:chExt cx="680" cy="1452"/>
          </a:xfrm>
        </p:grpSpPr>
        <p:sp>
          <p:nvSpPr>
            <p:cNvPr id="7199" name="Rectangle 13"/>
            <p:cNvSpPr>
              <a:spLocks noChangeArrowheads="1"/>
            </p:cNvSpPr>
            <p:nvPr/>
          </p:nvSpPr>
          <p:spPr bwMode="auto">
            <a:xfrm>
              <a:off x="3411" y="2932"/>
              <a:ext cx="680" cy="227"/>
            </a:xfrm>
            <a:prstGeom prst="rect">
              <a:avLst/>
            </a:prstGeom>
            <a:solidFill>
              <a:schemeClr val="accent1">
                <a:alpha val="27058"/>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a:t>控 制 器</a:t>
              </a:r>
            </a:p>
          </p:txBody>
        </p:sp>
        <p:sp>
          <p:nvSpPr>
            <p:cNvPr id="7200" name="Rectangle 14"/>
            <p:cNvSpPr>
              <a:spLocks noChangeArrowheads="1"/>
            </p:cNvSpPr>
            <p:nvPr/>
          </p:nvSpPr>
          <p:spPr bwMode="auto">
            <a:xfrm>
              <a:off x="3411" y="2297"/>
              <a:ext cx="680" cy="227"/>
            </a:xfrm>
            <a:prstGeom prst="rect">
              <a:avLst/>
            </a:prstGeom>
            <a:solidFill>
              <a:schemeClr val="accent1">
                <a:alpha val="27058"/>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a:t>机器本体</a:t>
              </a:r>
            </a:p>
          </p:txBody>
        </p:sp>
        <p:sp>
          <p:nvSpPr>
            <p:cNvPr id="7201" name="Rectangle 15"/>
            <p:cNvSpPr>
              <a:spLocks noChangeArrowheads="1"/>
            </p:cNvSpPr>
            <p:nvPr/>
          </p:nvSpPr>
          <p:spPr bwMode="auto">
            <a:xfrm>
              <a:off x="3411" y="1707"/>
              <a:ext cx="680" cy="227"/>
            </a:xfrm>
            <a:prstGeom prst="rect">
              <a:avLst/>
            </a:prstGeom>
            <a:solidFill>
              <a:schemeClr val="accent1">
                <a:alpha val="27058"/>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a:t>显 示 器</a:t>
              </a:r>
            </a:p>
          </p:txBody>
        </p:sp>
      </p:grpSp>
      <p:grpSp>
        <p:nvGrpSpPr>
          <p:cNvPr id="140321" name="Group 33"/>
          <p:cNvGrpSpPr>
            <a:grpSpLocks/>
          </p:cNvGrpSpPr>
          <p:nvPr/>
        </p:nvGrpSpPr>
        <p:grpSpPr bwMode="auto">
          <a:xfrm>
            <a:off x="3543300" y="2636838"/>
            <a:ext cx="1871663" cy="288925"/>
            <a:chOff x="2232" y="1661"/>
            <a:chExt cx="1179" cy="182"/>
          </a:xfrm>
        </p:grpSpPr>
        <p:sp>
          <p:nvSpPr>
            <p:cNvPr id="7197" name="Rectangle 20"/>
            <p:cNvSpPr>
              <a:spLocks noChangeArrowheads="1"/>
            </p:cNvSpPr>
            <p:nvPr/>
          </p:nvSpPr>
          <p:spPr bwMode="auto">
            <a:xfrm>
              <a:off x="2381" y="1661"/>
              <a:ext cx="953"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a:solidFill>
                    <a:srgbClr val="CC0000"/>
                  </a:solidFill>
                </a:rPr>
                <a:t>输入          输出</a:t>
              </a:r>
            </a:p>
          </p:txBody>
        </p:sp>
        <p:sp>
          <p:nvSpPr>
            <p:cNvPr id="7198" name="Line 22"/>
            <p:cNvSpPr>
              <a:spLocks noChangeShapeType="1"/>
            </p:cNvSpPr>
            <p:nvPr/>
          </p:nvSpPr>
          <p:spPr bwMode="auto">
            <a:xfrm flipH="1">
              <a:off x="2232" y="1843"/>
              <a:ext cx="1179"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0329" name="Group 41"/>
          <p:cNvGrpSpPr>
            <a:grpSpLocks/>
          </p:cNvGrpSpPr>
          <p:nvPr/>
        </p:nvGrpSpPr>
        <p:grpSpPr bwMode="auto">
          <a:xfrm>
            <a:off x="2967038" y="3068638"/>
            <a:ext cx="0" cy="1585912"/>
            <a:chOff x="1869" y="1933"/>
            <a:chExt cx="0" cy="999"/>
          </a:xfrm>
        </p:grpSpPr>
        <p:sp>
          <p:nvSpPr>
            <p:cNvPr id="7195" name="Line 23"/>
            <p:cNvSpPr>
              <a:spLocks noChangeShapeType="1"/>
            </p:cNvSpPr>
            <p:nvPr/>
          </p:nvSpPr>
          <p:spPr bwMode="auto">
            <a:xfrm flipH="1">
              <a:off x="1869" y="1933"/>
              <a:ext cx="0" cy="364"/>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96" name="Line 24"/>
            <p:cNvSpPr>
              <a:spLocks noChangeShapeType="1"/>
            </p:cNvSpPr>
            <p:nvPr/>
          </p:nvSpPr>
          <p:spPr bwMode="auto">
            <a:xfrm>
              <a:off x="1869" y="2524"/>
              <a:ext cx="0" cy="408"/>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0322" name="Group 34"/>
          <p:cNvGrpSpPr>
            <a:grpSpLocks/>
          </p:cNvGrpSpPr>
          <p:nvPr/>
        </p:nvGrpSpPr>
        <p:grpSpPr bwMode="auto">
          <a:xfrm>
            <a:off x="3543300" y="4533900"/>
            <a:ext cx="1871663" cy="360363"/>
            <a:chOff x="2232" y="2856"/>
            <a:chExt cx="1179" cy="227"/>
          </a:xfrm>
        </p:grpSpPr>
        <p:sp>
          <p:nvSpPr>
            <p:cNvPr id="7193" name="Rectangle 21"/>
            <p:cNvSpPr>
              <a:spLocks noChangeArrowheads="1"/>
            </p:cNvSpPr>
            <p:nvPr/>
          </p:nvSpPr>
          <p:spPr bwMode="auto">
            <a:xfrm>
              <a:off x="2376" y="2856"/>
              <a:ext cx="952"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a:solidFill>
                    <a:srgbClr val="CC0000"/>
                  </a:solidFill>
                </a:rPr>
                <a:t>输出         输入</a:t>
              </a:r>
            </a:p>
          </p:txBody>
        </p:sp>
        <p:sp>
          <p:nvSpPr>
            <p:cNvPr id="7194" name="Line 25"/>
            <p:cNvSpPr>
              <a:spLocks noChangeShapeType="1"/>
            </p:cNvSpPr>
            <p:nvPr/>
          </p:nvSpPr>
          <p:spPr bwMode="auto">
            <a:xfrm flipV="1">
              <a:off x="2232" y="3068"/>
              <a:ext cx="1179"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0330" name="Group 42"/>
          <p:cNvGrpSpPr>
            <a:grpSpLocks/>
          </p:cNvGrpSpPr>
          <p:nvPr/>
        </p:nvGrpSpPr>
        <p:grpSpPr bwMode="auto">
          <a:xfrm>
            <a:off x="5991225" y="3070225"/>
            <a:ext cx="0" cy="1582738"/>
            <a:chOff x="3774" y="1934"/>
            <a:chExt cx="0" cy="997"/>
          </a:xfrm>
        </p:grpSpPr>
        <p:sp>
          <p:nvSpPr>
            <p:cNvPr id="7191" name="Line 26"/>
            <p:cNvSpPr>
              <a:spLocks noChangeShapeType="1"/>
            </p:cNvSpPr>
            <p:nvPr/>
          </p:nvSpPr>
          <p:spPr bwMode="auto">
            <a:xfrm flipH="1" flipV="1">
              <a:off x="3774" y="2524"/>
              <a:ext cx="0" cy="407"/>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92" name="Line 27"/>
            <p:cNvSpPr>
              <a:spLocks noChangeShapeType="1"/>
            </p:cNvSpPr>
            <p:nvPr/>
          </p:nvSpPr>
          <p:spPr bwMode="auto">
            <a:xfrm flipV="1">
              <a:off x="3774" y="1934"/>
              <a:ext cx="0" cy="362"/>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0295" name="AutoShape 7"/>
          <p:cNvSpPr>
            <a:spLocks noChangeArrowheads="1"/>
          </p:cNvSpPr>
          <p:nvPr/>
        </p:nvSpPr>
        <p:spPr bwMode="auto">
          <a:xfrm>
            <a:off x="3746500" y="5807075"/>
            <a:ext cx="2016125"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CC0000"/>
              </a:buClr>
              <a:buSzPct val="75000"/>
              <a:buFont typeface="Wingdings" panose="05000000000000000000" pitchFamily="2" charset="2"/>
              <a:buNone/>
            </a:pPr>
            <a:r>
              <a:rPr lang="zh-CN" altLang="en-US" sz="1800" b="1">
                <a:solidFill>
                  <a:schemeClr val="accent2"/>
                </a:solidFill>
                <a:ea typeface="黑体" panose="02010609060101010101" pitchFamily="49" charset="-122"/>
              </a:rPr>
              <a:t>人机系统模型</a:t>
            </a:r>
          </a:p>
        </p:txBody>
      </p:sp>
      <p:grpSp>
        <p:nvGrpSpPr>
          <p:cNvPr id="140326" name="Group 38"/>
          <p:cNvGrpSpPr>
            <a:grpSpLocks/>
          </p:cNvGrpSpPr>
          <p:nvPr/>
        </p:nvGrpSpPr>
        <p:grpSpPr bwMode="auto">
          <a:xfrm>
            <a:off x="4117975" y="1939925"/>
            <a:ext cx="792163" cy="3794125"/>
            <a:chOff x="2594" y="1222"/>
            <a:chExt cx="499" cy="2390"/>
          </a:xfrm>
        </p:grpSpPr>
        <p:sp>
          <p:nvSpPr>
            <p:cNvPr id="7187" name="Rectangle 16"/>
            <p:cNvSpPr>
              <a:spLocks noChangeArrowheads="1"/>
            </p:cNvSpPr>
            <p:nvPr/>
          </p:nvSpPr>
          <p:spPr bwMode="auto">
            <a:xfrm>
              <a:off x="2603" y="1222"/>
              <a:ext cx="453"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a:solidFill>
                    <a:srgbClr val="CC0000"/>
                  </a:solidFill>
                </a:rPr>
                <a:t>人机界面</a:t>
              </a:r>
            </a:p>
          </p:txBody>
        </p:sp>
        <p:sp>
          <p:nvSpPr>
            <p:cNvPr id="7188" name="Rectangle 17"/>
            <p:cNvSpPr>
              <a:spLocks noChangeArrowheads="1"/>
            </p:cNvSpPr>
            <p:nvPr/>
          </p:nvSpPr>
          <p:spPr bwMode="auto">
            <a:xfrm>
              <a:off x="2594" y="3385"/>
              <a:ext cx="499"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b="1">
                  <a:solidFill>
                    <a:srgbClr val="CC0000"/>
                  </a:solidFill>
                </a:rPr>
                <a:t>人机界面</a:t>
              </a:r>
            </a:p>
          </p:txBody>
        </p:sp>
        <p:sp>
          <p:nvSpPr>
            <p:cNvPr id="7189" name="Line 28"/>
            <p:cNvSpPr>
              <a:spLocks noChangeShapeType="1"/>
            </p:cNvSpPr>
            <p:nvPr/>
          </p:nvSpPr>
          <p:spPr bwMode="auto">
            <a:xfrm>
              <a:off x="2821" y="1434"/>
              <a:ext cx="0" cy="1996"/>
            </a:xfrm>
            <a:prstGeom prst="line">
              <a:avLst/>
            </a:prstGeom>
            <a:noFill/>
            <a:ln w="28575">
              <a:solidFill>
                <a:srgbClr val="F0107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90" name="Line 29"/>
            <p:cNvSpPr>
              <a:spLocks noChangeShapeType="1"/>
            </p:cNvSpPr>
            <p:nvPr/>
          </p:nvSpPr>
          <p:spPr bwMode="auto">
            <a:xfrm>
              <a:off x="2880" y="1434"/>
              <a:ext cx="0" cy="1996"/>
            </a:xfrm>
            <a:prstGeom prst="line">
              <a:avLst/>
            </a:prstGeom>
            <a:noFill/>
            <a:ln w="28575">
              <a:solidFill>
                <a:srgbClr val="3399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9"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40"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界面设计的基本概念</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43424970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40290"/>
                                        </p:tgtEl>
                                        <p:attrNameLst>
                                          <p:attrName>style.visibility</p:attrName>
                                        </p:attrNameLst>
                                      </p:cBhvr>
                                      <p:to>
                                        <p:strVal val="visible"/>
                                      </p:to>
                                    </p:set>
                                    <p:animEffect transition="in" filter="strips(downRight)">
                                      <p:cBhvr>
                                        <p:cTn id="7" dur="3000"/>
                                        <p:tgtEl>
                                          <p:spTgt spid="140290"/>
                                        </p:tgtEl>
                                      </p:cBhvr>
                                    </p:animEffect>
                                  </p:childTnLst>
                                </p:cTn>
                              </p:par>
                            </p:childTnLst>
                          </p:cTn>
                        </p:par>
                        <p:par>
                          <p:cTn id="8" fill="hold" nodeType="afterGroup">
                            <p:stCondLst>
                              <p:cond delay="3000"/>
                            </p:stCondLst>
                            <p:childTnLst>
                              <p:par>
                                <p:cTn id="9" presetID="22" presetClass="entr" presetSubtype="4" fill="hold" grpId="0" nodeType="afterEffect">
                                  <p:stCondLst>
                                    <p:cond delay="0"/>
                                  </p:stCondLst>
                                  <p:childTnLst>
                                    <p:set>
                                      <p:cBhvr>
                                        <p:cTn id="10" dur="1" fill="hold">
                                          <p:stCondLst>
                                            <p:cond delay="0"/>
                                          </p:stCondLst>
                                        </p:cTn>
                                        <p:tgtEl>
                                          <p:spTgt spid="140295"/>
                                        </p:tgtEl>
                                        <p:attrNameLst>
                                          <p:attrName>style.visibility</p:attrName>
                                        </p:attrNameLst>
                                      </p:cBhvr>
                                      <p:to>
                                        <p:strVal val="visible"/>
                                      </p:to>
                                    </p:set>
                                    <p:animEffect transition="in" filter="wipe(down)">
                                      <p:cBhvr>
                                        <p:cTn id="11" dur="500"/>
                                        <p:tgtEl>
                                          <p:spTgt spid="140295"/>
                                        </p:tgtEl>
                                      </p:cBhvr>
                                    </p:animEffect>
                                  </p:childTnLst>
                                </p:cTn>
                              </p:par>
                            </p:childTnLst>
                          </p:cTn>
                        </p:par>
                        <p:par>
                          <p:cTn id="12" fill="hold" nodeType="afterGroup">
                            <p:stCondLst>
                              <p:cond delay="3500"/>
                            </p:stCondLst>
                            <p:childTnLst>
                              <p:par>
                                <p:cTn id="13" presetID="22" presetClass="entr" presetSubtype="4" fill="hold" nodeType="afterEffect">
                                  <p:stCondLst>
                                    <p:cond delay="0"/>
                                  </p:stCondLst>
                                  <p:childTnLst>
                                    <p:set>
                                      <p:cBhvr>
                                        <p:cTn id="14" dur="1" fill="hold">
                                          <p:stCondLst>
                                            <p:cond delay="0"/>
                                          </p:stCondLst>
                                        </p:cTn>
                                        <p:tgtEl>
                                          <p:spTgt spid="140323"/>
                                        </p:tgtEl>
                                        <p:attrNameLst>
                                          <p:attrName>style.visibility</p:attrName>
                                        </p:attrNameLst>
                                      </p:cBhvr>
                                      <p:to>
                                        <p:strVal val="visible"/>
                                      </p:to>
                                    </p:set>
                                    <p:animEffect transition="in" filter="wipe(down)">
                                      <p:cBhvr>
                                        <p:cTn id="15" dur="500"/>
                                        <p:tgtEl>
                                          <p:spTgt spid="140323"/>
                                        </p:tgtEl>
                                      </p:cBhvr>
                                    </p:animEffect>
                                  </p:childTnLst>
                                </p:cTn>
                              </p:par>
                            </p:childTnLst>
                          </p:cTn>
                        </p:par>
                        <p:par>
                          <p:cTn id="16" fill="hold" nodeType="afterGroup">
                            <p:stCondLst>
                              <p:cond delay="4000"/>
                            </p:stCondLst>
                            <p:childTnLst>
                              <p:par>
                                <p:cTn id="17" presetID="22" presetClass="entr" presetSubtype="4" fill="hold" nodeType="afterEffect">
                                  <p:stCondLst>
                                    <p:cond delay="0"/>
                                  </p:stCondLst>
                                  <p:childTnLst>
                                    <p:set>
                                      <p:cBhvr>
                                        <p:cTn id="18" dur="1" fill="hold">
                                          <p:stCondLst>
                                            <p:cond delay="0"/>
                                          </p:stCondLst>
                                        </p:cTn>
                                        <p:tgtEl>
                                          <p:spTgt spid="140325"/>
                                        </p:tgtEl>
                                        <p:attrNameLst>
                                          <p:attrName>style.visibility</p:attrName>
                                        </p:attrNameLst>
                                      </p:cBhvr>
                                      <p:to>
                                        <p:strVal val="visible"/>
                                      </p:to>
                                    </p:set>
                                    <p:animEffect transition="in" filter="wipe(down)">
                                      <p:cBhvr>
                                        <p:cTn id="19" dur="500"/>
                                        <p:tgtEl>
                                          <p:spTgt spid="14032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3" presetClass="entr" presetSubtype="16" fill="hold" nodeType="clickEffect">
                                  <p:stCondLst>
                                    <p:cond delay="0"/>
                                  </p:stCondLst>
                                  <p:childTnLst>
                                    <p:set>
                                      <p:cBhvr>
                                        <p:cTn id="23" dur="1" fill="hold">
                                          <p:stCondLst>
                                            <p:cond delay="0"/>
                                          </p:stCondLst>
                                        </p:cTn>
                                        <p:tgtEl>
                                          <p:spTgt spid="140328"/>
                                        </p:tgtEl>
                                        <p:attrNameLst>
                                          <p:attrName>style.visibility</p:attrName>
                                        </p:attrNameLst>
                                      </p:cBhvr>
                                      <p:to>
                                        <p:strVal val="visible"/>
                                      </p:to>
                                    </p:set>
                                    <p:anim calcmode="lin" valueType="num">
                                      <p:cBhvr>
                                        <p:cTn id="24" dur="500" fill="hold"/>
                                        <p:tgtEl>
                                          <p:spTgt spid="140328"/>
                                        </p:tgtEl>
                                        <p:attrNameLst>
                                          <p:attrName>ppt_w</p:attrName>
                                        </p:attrNameLst>
                                      </p:cBhvr>
                                      <p:tavLst>
                                        <p:tav tm="0">
                                          <p:val>
                                            <p:fltVal val="0"/>
                                          </p:val>
                                        </p:tav>
                                        <p:tav tm="100000">
                                          <p:val>
                                            <p:strVal val="#ppt_w"/>
                                          </p:val>
                                        </p:tav>
                                      </p:tavLst>
                                    </p:anim>
                                    <p:anim calcmode="lin" valueType="num">
                                      <p:cBhvr>
                                        <p:cTn id="25" dur="500" fill="hold"/>
                                        <p:tgtEl>
                                          <p:spTgt spid="140328"/>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3" presetClass="entr" presetSubtype="16" fill="hold" nodeType="clickEffect">
                                  <p:stCondLst>
                                    <p:cond delay="0"/>
                                  </p:stCondLst>
                                  <p:childTnLst>
                                    <p:set>
                                      <p:cBhvr>
                                        <p:cTn id="29" dur="1" fill="hold">
                                          <p:stCondLst>
                                            <p:cond delay="0"/>
                                          </p:stCondLst>
                                        </p:cTn>
                                        <p:tgtEl>
                                          <p:spTgt spid="140327"/>
                                        </p:tgtEl>
                                        <p:attrNameLst>
                                          <p:attrName>style.visibility</p:attrName>
                                        </p:attrNameLst>
                                      </p:cBhvr>
                                      <p:to>
                                        <p:strVal val="visible"/>
                                      </p:to>
                                    </p:set>
                                    <p:anim calcmode="lin" valueType="num">
                                      <p:cBhvr>
                                        <p:cTn id="30" dur="500" fill="hold"/>
                                        <p:tgtEl>
                                          <p:spTgt spid="140327"/>
                                        </p:tgtEl>
                                        <p:attrNameLst>
                                          <p:attrName>ppt_w</p:attrName>
                                        </p:attrNameLst>
                                      </p:cBhvr>
                                      <p:tavLst>
                                        <p:tav tm="0">
                                          <p:val>
                                            <p:fltVal val="0"/>
                                          </p:val>
                                        </p:tav>
                                        <p:tav tm="100000">
                                          <p:val>
                                            <p:strVal val="#ppt_w"/>
                                          </p:val>
                                        </p:tav>
                                      </p:tavLst>
                                    </p:anim>
                                    <p:anim calcmode="lin" valueType="num">
                                      <p:cBhvr>
                                        <p:cTn id="31" dur="500" fill="hold"/>
                                        <p:tgtEl>
                                          <p:spTgt spid="140327"/>
                                        </p:tgtEl>
                                        <p:attrNameLst>
                                          <p:attrName>ppt_h</p:attrName>
                                        </p:attrNameLst>
                                      </p:cBhvr>
                                      <p:tavLst>
                                        <p:tav tm="0">
                                          <p:val>
                                            <p:fltVal val="0"/>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2" fill="hold" nodeType="clickEffect">
                                  <p:stCondLst>
                                    <p:cond delay="0"/>
                                  </p:stCondLst>
                                  <p:childTnLst>
                                    <p:set>
                                      <p:cBhvr>
                                        <p:cTn id="35" dur="1" fill="hold">
                                          <p:stCondLst>
                                            <p:cond delay="0"/>
                                          </p:stCondLst>
                                        </p:cTn>
                                        <p:tgtEl>
                                          <p:spTgt spid="140321"/>
                                        </p:tgtEl>
                                        <p:attrNameLst>
                                          <p:attrName>style.visibility</p:attrName>
                                        </p:attrNameLst>
                                      </p:cBhvr>
                                      <p:to>
                                        <p:strVal val="visible"/>
                                      </p:to>
                                    </p:set>
                                    <p:animEffect transition="in" filter="wipe(right)">
                                      <p:cBhvr>
                                        <p:cTn id="36" dur="500"/>
                                        <p:tgtEl>
                                          <p:spTgt spid="14032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nodeType="clickEffect">
                                  <p:stCondLst>
                                    <p:cond delay="0"/>
                                  </p:stCondLst>
                                  <p:childTnLst>
                                    <p:set>
                                      <p:cBhvr>
                                        <p:cTn id="40" dur="1" fill="hold">
                                          <p:stCondLst>
                                            <p:cond delay="0"/>
                                          </p:stCondLst>
                                        </p:cTn>
                                        <p:tgtEl>
                                          <p:spTgt spid="140329"/>
                                        </p:tgtEl>
                                        <p:attrNameLst>
                                          <p:attrName>style.visibility</p:attrName>
                                        </p:attrNameLst>
                                      </p:cBhvr>
                                      <p:to>
                                        <p:strVal val="visible"/>
                                      </p:to>
                                    </p:set>
                                    <p:animEffect transition="in" filter="wipe(up)">
                                      <p:cBhvr>
                                        <p:cTn id="41" dur="500"/>
                                        <p:tgtEl>
                                          <p:spTgt spid="14032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140322"/>
                                        </p:tgtEl>
                                        <p:attrNameLst>
                                          <p:attrName>style.visibility</p:attrName>
                                        </p:attrNameLst>
                                      </p:cBhvr>
                                      <p:to>
                                        <p:strVal val="visible"/>
                                      </p:to>
                                    </p:set>
                                    <p:animEffect transition="in" filter="wipe(left)">
                                      <p:cBhvr>
                                        <p:cTn id="46" dur="500"/>
                                        <p:tgtEl>
                                          <p:spTgt spid="14032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4" fill="hold" nodeType="clickEffect">
                                  <p:stCondLst>
                                    <p:cond delay="0"/>
                                  </p:stCondLst>
                                  <p:childTnLst>
                                    <p:set>
                                      <p:cBhvr>
                                        <p:cTn id="50" dur="1" fill="hold">
                                          <p:stCondLst>
                                            <p:cond delay="0"/>
                                          </p:stCondLst>
                                        </p:cTn>
                                        <p:tgtEl>
                                          <p:spTgt spid="140330"/>
                                        </p:tgtEl>
                                        <p:attrNameLst>
                                          <p:attrName>style.visibility</p:attrName>
                                        </p:attrNameLst>
                                      </p:cBhvr>
                                      <p:to>
                                        <p:strVal val="visible"/>
                                      </p:to>
                                    </p:set>
                                    <p:animEffect transition="in" filter="wipe(down)">
                                      <p:cBhvr>
                                        <p:cTn id="51" dur="500"/>
                                        <p:tgtEl>
                                          <p:spTgt spid="14033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4" fill="hold" nodeType="clickEffect">
                                  <p:stCondLst>
                                    <p:cond delay="0"/>
                                  </p:stCondLst>
                                  <p:childTnLst>
                                    <p:set>
                                      <p:cBhvr>
                                        <p:cTn id="55" dur="1" fill="hold">
                                          <p:stCondLst>
                                            <p:cond delay="0"/>
                                          </p:stCondLst>
                                        </p:cTn>
                                        <p:tgtEl>
                                          <p:spTgt spid="140326"/>
                                        </p:tgtEl>
                                        <p:attrNameLst>
                                          <p:attrName>style.visibility</p:attrName>
                                        </p:attrNameLst>
                                      </p:cBhvr>
                                      <p:to>
                                        <p:strVal val="visible"/>
                                      </p:to>
                                    </p:set>
                                    <p:animEffect transition="in" filter="wipe(down)">
                                      <p:cBhvr>
                                        <p:cTn id="56" dur="500"/>
                                        <p:tgtEl>
                                          <p:spTgt spid="140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p:bldP spid="14029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6"/>
          <p:cNvSpPr>
            <a:spLocks noChangeArrowheads="1"/>
          </p:cNvSpPr>
          <p:nvPr/>
        </p:nvSpPr>
        <p:spPr bwMode="auto">
          <a:xfrm>
            <a:off x="931863" y="1268760"/>
            <a:ext cx="7456487" cy="4895850"/>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3321" name="AutoShape 9"/>
          <p:cNvSpPr>
            <a:spLocks noChangeArrowheads="1"/>
          </p:cNvSpPr>
          <p:nvPr/>
        </p:nvSpPr>
        <p:spPr bwMode="auto">
          <a:xfrm>
            <a:off x="4140200" y="1916460"/>
            <a:ext cx="4464050" cy="4103687"/>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1</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．一致性原则</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2</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．提供信息提示与反馈  </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hlinkClick r:id="rId2" action="ppaction://hlinkpres?slideindex=1&amp;slidetitle="/>
              </a:rPr>
              <a:t>[</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hlinkClick r:id="rId2" action="ppaction://hlinkpres?slideindex=1&amp;slidetitle="/>
              </a:rPr>
              <a:t>反例</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hlinkClick r:id="rId2" action="ppaction://hlinkpres?slideindex=1&amp;slidetitle="/>
              </a:rPr>
              <a:t>]</a:t>
            </a:r>
            <a:endPar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3</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．合理利用空间、保持界面简洁</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4</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．合理利用颜色与显示效果</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5.    </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实现内容与形式的统一</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6</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．恰当使用图形和形象比喻</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7</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．用户出错宽容性</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8</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．尽量提供快捷方式</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 </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9</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．尽量允许操作可逆性（</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Undo</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与</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Redo</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10</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．尽量减少用户的记忆性要求</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11</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．合理的系统响应和低的系统成本</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12</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．良好的联机帮助（</a:t>
            </a:r>
            <a:r>
              <a:rPr kumimoji="1" lang="en-US" altLang="zh-CN"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Help</a:t>
            </a:r>
            <a:r>
              <a:rPr kumimoji="1" lang="zh-CN" altLang="en-US" sz="1800" b="1" i="0" u="none" strike="noStrike" kern="1200" cap="none" spc="0" normalizeH="0" baseline="0" noProof="0" dirty="0">
                <a:ln>
                  <a:noFill/>
                </a:ln>
                <a:solidFill>
                  <a:srgbClr val="0000CC"/>
                </a:solidFill>
                <a:effectLst/>
                <a:uLnTx/>
                <a:uFillTx/>
                <a:latin typeface="Times New Roman"/>
                <a:ea typeface="楷体_GB2312" pitchFamily="49" charset="-122"/>
                <a:cs typeface="+mn-cs"/>
              </a:rPr>
              <a:t>功能）</a:t>
            </a:r>
          </a:p>
        </p:txBody>
      </p:sp>
      <p:sp>
        <p:nvSpPr>
          <p:cNvPr id="34823" name="Line 11"/>
          <p:cNvSpPr>
            <a:spLocks noChangeShapeType="1"/>
          </p:cNvSpPr>
          <p:nvPr/>
        </p:nvSpPr>
        <p:spPr bwMode="auto">
          <a:xfrm flipV="1">
            <a:off x="3995738" y="1268760"/>
            <a:ext cx="0" cy="489585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3324" name="AutoShape 12"/>
          <p:cNvSpPr>
            <a:spLocks noChangeArrowheads="1"/>
          </p:cNvSpPr>
          <p:nvPr/>
        </p:nvSpPr>
        <p:spPr bwMode="auto">
          <a:xfrm>
            <a:off x="1114425" y="2348260"/>
            <a:ext cx="2881313" cy="2376487"/>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CC"/>
                </a:solidFill>
                <a:effectLst/>
                <a:uLnTx/>
                <a:uFillTx/>
                <a:latin typeface="Times New Roman"/>
                <a:ea typeface="楷体_GB2312" pitchFamily="49" charset="-122"/>
                <a:cs typeface="+mn-cs"/>
              </a:rPr>
              <a:t>1</a:t>
            </a:r>
            <a:r>
              <a:rPr kumimoji="1" lang="zh-CN" altLang="en-US" sz="1800" b="1" i="0" u="none" strike="noStrike" kern="1200" cap="none" spc="0" normalizeH="0" baseline="0" noProof="0">
                <a:ln>
                  <a:noFill/>
                </a:ln>
                <a:solidFill>
                  <a:srgbClr val="0000CC"/>
                </a:solidFill>
                <a:effectLst/>
                <a:uLnTx/>
                <a:uFillTx/>
                <a:latin typeface="Times New Roman"/>
                <a:ea typeface="楷体_GB2312" pitchFamily="49" charset="-122"/>
                <a:cs typeface="+mn-cs"/>
              </a:rPr>
              <a:t>．命令语言界面</a:t>
            </a:r>
          </a:p>
          <a:p>
            <a:pPr marL="0" marR="0" lvl="0" indent="0" algn="l" defTabSz="914400" rtl="0" eaLnBrk="1" fontAlgn="base" latinLnBrk="0" hangingPunct="1">
              <a:lnSpc>
                <a:spcPct val="13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CC"/>
                </a:solidFill>
                <a:effectLst/>
                <a:uLnTx/>
                <a:uFillTx/>
                <a:latin typeface="Times New Roman"/>
                <a:ea typeface="楷体_GB2312" pitchFamily="49" charset="-122"/>
                <a:cs typeface="+mn-cs"/>
              </a:rPr>
              <a:t>2</a:t>
            </a:r>
            <a:r>
              <a:rPr kumimoji="1" lang="zh-CN" altLang="en-US" sz="1800" b="1" i="0" u="none" strike="noStrike" kern="1200" cap="none" spc="0" normalizeH="0" baseline="0" noProof="0">
                <a:ln>
                  <a:noFill/>
                </a:ln>
                <a:solidFill>
                  <a:srgbClr val="0000CC"/>
                </a:solidFill>
                <a:effectLst/>
                <a:uLnTx/>
                <a:uFillTx/>
                <a:latin typeface="Times New Roman"/>
                <a:ea typeface="楷体_GB2312" pitchFamily="49" charset="-122"/>
                <a:cs typeface="+mn-cs"/>
              </a:rPr>
              <a:t>．菜单界面</a:t>
            </a:r>
          </a:p>
          <a:p>
            <a:pPr marL="0" marR="0" lvl="0" indent="0" algn="l" defTabSz="914400" rtl="0" eaLnBrk="1" fontAlgn="base" latinLnBrk="0" hangingPunct="1">
              <a:lnSpc>
                <a:spcPct val="13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CC"/>
                </a:solidFill>
                <a:effectLst/>
                <a:uLnTx/>
                <a:uFillTx/>
                <a:latin typeface="Times New Roman"/>
                <a:ea typeface="楷体_GB2312" pitchFamily="49" charset="-122"/>
                <a:cs typeface="+mn-cs"/>
              </a:rPr>
              <a:t>3</a:t>
            </a:r>
            <a:r>
              <a:rPr kumimoji="1" lang="zh-CN" altLang="en-US" sz="1800" b="1" i="0" u="none" strike="noStrike" kern="1200" cap="none" spc="0" normalizeH="0" baseline="0" noProof="0">
                <a:ln>
                  <a:noFill/>
                </a:ln>
                <a:solidFill>
                  <a:srgbClr val="0000CC"/>
                </a:solidFill>
                <a:effectLst/>
                <a:uLnTx/>
                <a:uFillTx/>
                <a:latin typeface="Times New Roman"/>
                <a:ea typeface="楷体_GB2312" pitchFamily="49" charset="-122"/>
                <a:cs typeface="+mn-cs"/>
              </a:rPr>
              <a:t>．数据输入界面</a:t>
            </a:r>
          </a:p>
          <a:p>
            <a:pPr marL="0" marR="0" lvl="0" indent="0" algn="l" defTabSz="914400" rtl="0" eaLnBrk="1" fontAlgn="base" latinLnBrk="0" hangingPunct="1">
              <a:lnSpc>
                <a:spcPct val="13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CC"/>
                </a:solidFill>
                <a:effectLst/>
                <a:uLnTx/>
                <a:uFillTx/>
                <a:latin typeface="Times New Roman"/>
                <a:ea typeface="楷体_GB2312" pitchFamily="49" charset="-122"/>
                <a:cs typeface="+mn-cs"/>
              </a:rPr>
              <a:t>4</a:t>
            </a:r>
            <a:r>
              <a:rPr kumimoji="1" lang="zh-CN" altLang="en-US" sz="1800" b="1" i="0" u="none" strike="noStrike" kern="1200" cap="none" spc="0" normalizeH="0" baseline="0" noProof="0">
                <a:ln>
                  <a:noFill/>
                </a:ln>
                <a:solidFill>
                  <a:srgbClr val="0000CC"/>
                </a:solidFill>
                <a:effectLst/>
                <a:uLnTx/>
                <a:uFillTx/>
                <a:latin typeface="Times New Roman"/>
                <a:ea typeface="楷体_GB2312" pitchFamily="49" charset="-122"/>
                <a:cs typeface="+mn-cs"/>
              </a:rPr>
              <a:t>．直接操纵和</a:t>
            </a:r>
            <a:r>
              <a:rPr kumimoji="1" lang="en-US" altLang="zh-CN" sz="1800" b="1" i="0" u="none" strike="noStrike" kern="1200" cap="none" spc="0" normalizeH="0" baseline="0" noProof="0">
                <a:ln>
                  <a:noFill/>
                </a:ln>
                <a:solidFill>
                  <a:srgbClr val="0000CC"/>
                </a:solidFill>
                <a:effectLst/>
                <a:uLnTx/>
                <a:uFillTx/>
                <a:latin typeface="Times New Roman"/>
                <a:ea typeface="楷体_GB2312" pitchFamily="49" charset="-122"/>
                <a:cs typeface="+mn-cs"/>
              </a:rPr>
              <a:t>WIMP</a:t>
            </a:r>
            <a:r>
              <a:rPr kumimoji="1" lang="zh-CN" altLang="en-US" sz="1800" b="1" i="0" u="none" strike="noStrike" kern="1200" cap="none" spc="0" normalizeH="0" baseline="0" noProof="0">
                <a:ln>
                  <a:noFill/>
                </a:ln>
                <a:solidFill>
                  <a:srgbClr val="0000CC"/>
                </a:solidFill>
                <a:effectLst/>
                <a:uLnTx/>
                <a:uFillTx/>
                <a:latin typeface="Times New Roman"/>
                <a:ea typeface="楷体_GB2312" pitchFamily="49" charset="-122"/>
                <a:cs typeface="+mn-cs"/>
              </a:rPr>
              <a:t>界面</a:t>
            </a:r>
          </a:p>
          <a:p>
            <a:pPr marL="0" marR="0" lvl="0" indent="0" algn="l" defTabSz="914400" rtl="0" eaLnBrk="1" fontAlgn="base" latinLnBrk="0" hangingPunct="1">
              <a:lnSpc>
                <a:spcPct val="130000"/>
              </a:lnSpc>
              <a:spcBef>
                <a:spcPct val="0"/>
              </a:spcBef>
              <a:spcAft>
                <a:spcPct val="0"/>
              </a:spcAft>
              <a:buClrTx/>
              <a:buSzTx/>
              <a:buFontTx/>
              <a:buNone/>
              <a:tabLst/>
              <a:defRPr/>
            </a:pPr>
            <a:r>
              <a:rPr kumimoji="1" lang="en-US" altLang="zh-CN" sz="1800" b="1" i="0" u="none" strike="noStrike" kern="1200" cap="none" spc="0" normalizeH="0" baseline="0" noProof="0">
                <a:ln>
                  <a:noFill/>
                </a:ln>
                <a:solidFill>
                  <a:srgbClr val="0000CC"/>
                </a:solidFill>
                <a:effectLst/>
                <a:uLnTx/>
                <a:uFillTx/>
                <a:latin typeface="Times New Roman"/>
                <a:ea typeface="楷体_GB2312" pitchFamily="49" charset="-122"/>
                <a:cs typeface="+mn-cs"/>
              </a:rPr>
              <a:t>5</a:t>
            </a:r>
            <a:r>
              <a:rPr kumimoji="1" lang="zh-CN" altLang="en-US" sz="1800" b="1" i="0" u="none" strike="noStrike" kern="1200" cap="none" spc="0" normalizeH="0" baseline="0" noProof="0">
                <a:ln>
                  <a:noFill/>
                </a:ln>
                <a:solidFill>
                  <a:srgbClr val="0000CC"/>
                </a:solidFill>
                <a:effectLst/>
                <a:uLnTx/>
                <a:uFillTx/>
                <a:latin typeface="Times New Roman"/>
                <a:ea typeface="楷体_GB2312" pitchFamily="49" charset="-122"/>
                <a:cs typeface="+mn-cs"/>
              </a:rPr>
              <a:t>．提示、帮助和出错界面</a:t>
            </a:r>
          </a:p>
        </p:txBody>
      </p:sp>
      <p:sp>
        <p:nvSpPr>
          <p:cNvPr id="13325" name="AutoShape 13"/>
          <p:cNvSpPr>
            <a:spLocks noChangeArrowheads="1"/>
          </p:cNvSpPr>
          <p:nvPr/>
        </p:nvSpPr>
        <p:spPr bwMode="auto">
          <a:xfrm>
            <a:off x="1044575" y="1914872"/>
            <a:ext cx="2663825" cy="433388"/>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just"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zh-CN" altLang="en-US" sz="18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a:ea typeface="黑体" pitchFamily="2" charset="-122"/>
                <a:cs typeface="+mn-cs"/>
              </a:rPr>
              <a:t>用户界面形式（</a:t>
            </a:r>
            <a:r>
              <a:rPr kumimoji="1" lang="en-US" altLang="zh-CN" sz="2000" b="1" i="0" u="none" strike="noStrike" kern="1200" cap="none" spc="0" normalizeH="0" baseline="0" noProof="0">
                <a:ln>
                  <a:noFill/>
                </a:ln>
                <a:solidFill>
                  <a:srgbClr val="CC0000"/>
                </a:solidFill>
                <a:effectLst>
                  <a:outerShdw blurRad="38100" dist="38100" dir="2700000" algn="tl">
                    <a:srgbClr val="C0C0C0"/>
                  </a:outerShdw>
                </a:effectLst>
                <a:uLnTx/>
                <a:uFillTx/>
                <a:latin typeface="Times New Roman"/>
                <a:ea typeface="黑体" pitchFamily="2" charset="-122"/>
                <a:cs typeface="+mn-cs"/>
              </a:rPr>
              <a:t>5</a:t>
            </a:r>
            <a:r>
              <a:rPr kumimoji="1" lang="zh-CN" altLang="en-US" sz="2000" b="1" i="0" u="none" strike="noStrike" kern="1200" cap="none" spc="0" normalizeH="0" baseline="0" noProof="0">
                <a:ln>
                  <a:noFill/>
                </a:ln>
                <a:solidFill>
                  <a:srgbClr val="CC0000"/>
                </a:solidFill>
                <a:effectLst>
                  <a:outerShdw blurRad="38100" dist="38100" dir="2700000" algn="tl">
                    <a:srgbClr val="C0C0C0"/>
                  </a:outerShdw>
                </a:effectLst>
                <a:uLnTx/>
                <a:uFillTx/>
                <a:latin typeface="Times New Roman"/>
                <a:ea typeface="黑体" pitchFamily="2" charset="-122"/>
                <a:cs typeface="+mn-cs"/>
              </a:rPr>
              <a:t>种</a:t>
            </a:r>
            <a:r>
              <a:rPr kumimoji="1" lang="zh-CN" altLang="en-US" sz="18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a:ea typeface="黑体" pitchFamily="2" charset="-122"/>
                <a:cs typeface="+mn-cs"/>
              </a:rPr>
              <a:t>）：</a:t>
            </a:r>
          </a:p>
        </p:txBody>
      </p:sp>
      <p:sp>
        <p:nvSpPr>
          <p:cNvPr id="13326" name="AutoShape 14"/>
          <p:cNvSpPr>
            <a:spLocks noChangeArrowheads="1"/>
          </p:cNvSpPr>
          <p:nvPr/>
        </p:nvSpPr>
        <p:spPr bwMode="auto">
          <a:xfrm>
            <a:off x="4213225" y="1484660"/>
            <a:ext cx="3887788" cy="431800"/>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a:ea typeface="黑体" pitchFamily="2" charset="-122"/>
                <a:cs typeface="+mn-cs"/>
              </a:rPr>
              <a:t>用户界面设计总原则</a:t>
            </a:r>
            <a:r>
              <a:rPr kumimoji="1" lang="zh-CN" altLang="en-US" sz="18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a:ea typeface="宋体" panose="02010600030101010101" pitchFamily="2" charset="-122"/>
                <a:cs typeface="+mn-cs"/>
              </a:rPr>
              <a:t>（</a:t>
            </a:r>
            <a:r>
              <a:rPr kumimoji="1" lang="en-US" altLang="zh-CN" sz="2000" b="1" i="0" u="none" strike="noStrike" kern="1200" cap="none" spc="0" normalizeH="0" baseline="0" noProof="0">
                <a:ln>
                  <a:noFill/>
                </a:ln>
                <a:solidFill>
                  <a:srgbClr val="CC0000"/>
                </a:solidFill>
                <a:effectLst>
                  <a:outerShdw blurRad="38100" dist="38100" dir="2700000" algn="tl">
                    <a:srgbClr val="C0C0C0"/>
                  </a:outerShdw>
                </a:effectLst>
                <a:uLnTx/>
                <a:uFillTx/>
                <a:latin typeface="Times New Roman"/>
                <a:ea typeface="宋体" panose="02010600030101010101" pitchFamily="2" charset="-122"/>
                <a:cs typeface="+mn-cs"/>
              </a:rPr>
              <a:t>12</a:t>
            </a:r>
            <a:r>
              <a:rPr kumimoji="1" lang="zh-CN" altLang="en-US" sz="2000" b="1" i="0" u="none" strike="noStrike" kern="1200" cap="none" spc="0" normalizeH="0" baseline="0" noProof="0">
                <a:ln>
                  <a:noFill/>
                </a:ln>
                <a:solidFill>
                  <a:srgbClr val="CC0000"/>
                </a:solidFill>
                <a:effectLst>
                  <a:outerShdw blurRad="38100" dist="38100" dir="2700000" algn="tl">
                    <a:srgbClr val="C0C0C0"/>
                  </a:outerShdw>
                </a:effectLst>
                <a:uLnTx/>
                <a:uFillTx/>
                <a:latin typeface="Times New Roman"/>
                <a:ea typeface="宋体" panose="02010600030101010101" pitchFamily="2" charset="-122"/>
                <a:cs typeface="+mn-cs"/>
              </a:rPr>
              <a:t>条</a:t>
            </a:r>
            <a:r>
              <a:rPr kumimoji="1" lang="zh-CN" altLang="en-US" sz="18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a:ea typeface="宋体" panose="02010600030101010101" pitchFamily="2" charset="-122"/>
                <a:cs typeface="+mn-cs"/>
              </a:rPr>
              <a:t>）</a:t>
            </a:r>
            <a:r>
              <a:rPr kumimoji="1" lang="zh-CN" altLang="en-US" sz="24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rPr>
              <a:t> </a:t>
            </a:r>
            <a:r>
              <a:rPr kumimoji="1" lang="zh-CN" altLang="en-US" sz="18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a:ea typeface="黑体" pitchFamily="2" charset="-122"/>
                <a:cs typeface="+mn-cs"/>
              </a:rPr>
              <a:t>：</a:t>
            </a:r>
          </a:p>
        </p:txBody>
      </p:sp>
      <p:sp>
        <p:nvSpPr>
          <p:cNvPr id="9"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0"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25638502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3325"/>
                                        </p:tgtEl>
                                        <p:attrNameLst>
                                          <p:attrName>style.visibility</p:attrName>
                                        </p:attrNameLst>
                                      </p:cBhvr>
                                      <p:to>
                                        <p:strVal val="visible"/>
                                      </p:to>
                                    </p:set>
                                    <p:animEffect transition="in" filter="fade">
                                      <p:cBhvr>
                                        <p:cTn id="7" dur="2000"/>
                                        <p:tgtEl>
                                          <p:spTgt spid="13325"/>
                                        </p:tgtEl>
                                      </p:cBhvr>
                                    </p:animEffect>
                                    <p:anim calcmode="lin" valueType="num">
                                      <p:cBhvr>
                                        <p:cTn id="8" dur="2000" fill="hold"/>
                                        <p:tgtEl>
                                          <p:spTgt spid="13325"/>
                                        </p:tgtEl>
                                        <p:attrNameLst>
                                          <p:attrName>ppt_w</p:attrName>
                                        </p:attrNameLst>
                                      </p:cBhvr>
                                      <p:tavLst>
                                        <p:tav tm="0" fmla="#ppt_w*sin(2.5*pi*$)">
                                          <p:val>
                                            <p:fltVal val="0"/>
                                          </p:val>
                                        </p:tav>
                                        <p:tav tm="100000">
                                          <p:val>
                                            <p:fltVal val="1"/>
                                          </p:val>
                                        </p:tav>
                                      </p:tavLst>
                                    </p:anim>
                                    <p:anim calcmode="lin" valueType="num">
                                      <p:cBhvr>
                                        <p:cTn id="9" dur="2000" fill="hold"/>
                                        <p:tgtEl>
                                          <p:spTgt spid="13325"/>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4000"/>
                            </p:stCondLst>
                            <p:childTnLst>
                              <p:par>
                                <p:cTn id="11" presetID="45" presetClass="entr" presetSubtype="0" fill="hold" grpId="0" nodeType="afterEffect">
                                  <p:stCondLst>
                                    <p:cond delay="0"/>
                                  </p:stCondLst>
                                  <p:iterate type="lt">
                                    <p:tmPct val="10000"/>
                                  </p:iterate>
                                  <p:childTnLst>
                                    <p:set>
                                      <p:cBhvr>
                                        <p:cTn id="12" dur="1" fill="hold">
                                          <p:stCondLst>
                                            <p:cond delay="0"/>
                                          </p:stCondLst>
                                        </p:cTn>
                                        <p:tgtEl>
                                          <p:spTgt spid="13326"/>
                                        </p:tgtEl>
                                        <p:attrNameLst>
                                          <p:attrName>style.visibility</p:attrName>
                                        </p:attrNameLst>
                                      </p:cBhvr>
                                      <p:to>
                                        <p:strVal val="visible"/>
                                      </p:to>
                                    </p:set>
                                    <p:animEffect transition="in" filter="fade">
                                      <p:cBhvr>
                                        <p:cTn id="13" dur="2000"/>
                                        <p:tgtEl>
                                          <p:spTgt spid="13326"/>
                                        </p:tgtEl>
                                      </p:cBhvr>
                                    </p:animEffect>
                                    <p:anim calcmode="lin" valueType="num">
                                      <p:cBhvr>
                                        <p:cTn id="14" dur="2000" fill="hold"/>
                                        <p:tgtEl>
                                          <p:spTgt spid="13326"/>
                                        </p:tgtEl>
                                        <p:attrNameLst>
                                          <p:attrName>ppt_w</p:attrName>
                                        </p:attrNameLst>
                                      </p:cBhvr>
                                      <p:tavLst>
                                        <p:tav tm="0" fmla="#ppt_w*sin(2.5*pi*$)">
                                          <p:val>
                                            <p:fltVal val="0"/>
                                          </p:val>
                                        </p:tav>
                                        <p:tav tm="100000">
                                          <p:val>
                                            <p:fltVal val="1"/>
                                          </p:val>
                                        </p:tav>
                                      </p:tavLst>
                                    </p:anim>
                                    <p:anim calcmode="lin" valueType="num">
                                      <p:cBhvr>
                                        <p:cTn id="15" dur="2000" fill="hold"/>
                                        <p:tgtEl>
                                          <p:spTgt spid="13326"/>
                                        </p:tgtEl>
                                        <p:attrNameLst>
                                          <p:attrName>ppt_h</p:attrName>
                                        </p:attrNameLst>
                                      </p:cBhvr>
                                      <p:tavLst>
                                        <p:tav tm="0">
                                          <p:val>
                                            <p:strVal val="#ppt_h"/>
                                          </p:val>
                                        </p:tav>
                                        <p:tav tm="100000">
                                          <p:val>
                                            <p:strVal val="#ppt_h"/>
                                          </p:val>
                                        </p:tav>
                                      </p:tavLst>
                                    </p:anim>
                                  </p:childTnLst>
                                </p:cTn>
                              </p:par>
                            </p:childTnLst>
                          </p:cTn>
                        </p:par>
                        <p:par>
                          <p:cTn id="16" fill="hold" nodeType="afterGroup">
                            <p:stCondLst>
                              <p:cond delay="8800"/>
                            </p:stCondLst>
                            <p:childTnLst>
                              <p:par>
                                <p:cTn id="17" presetID="22" presetClass="entr" presetSubtype="1" fill="hold" grpId="0" nodeType="afterEffect">
                                  <p:stCondLst>
                                    <p:cond delay="2000"/>
                                  </p:stCondLst>
                                  <p:childTnLst>
                                    <p:set>
                                      <p:cBhvr>
                                        <p:cTn id="18" dur="1" fill="hold">
                                          <p:stCondLst>
                                            <p:cond delay="0"/>
                                          </p:stCondLst>
                                        </p:cTn>
                                        <p:tgtEl>
                                          <p:spTgt spid="13324">
                                            <p:txEl>
                                              <p:pRg st="0" end="0"/>
                                            </p:txEl>
                                          </p:spTgt>
                                        </p:tgtEl>
                                        <p:attrNameLst>
                                          <p:attrName>style.visibility</p:attrName>
                                        </p:attrNameLst>
                                      </p:cBhvr>
                                      <p:to>
                                        <p:strVal val="visible"/>
                                      </p:to>
                                    </p:set>
                                    <p:animEffect transition="in" filter="wipe(up)">
                                      <p:cBhvr>
                                        <p:cTn id="19" dur="500"/>
                                        <p:tgtEl>
                                          <p:spTgt spid="13324">
                                            <p:txEl>
                                              <p:pRg st="0" end="0"/>
                                            </p:txEl>
                                          </p:spTgt>
                                        </p:tgtEl>
                                      </p:cBhvr>
                                    </p:animEffect>
                                  </p:childTnLst>
                                </p:cTn>
                              </p:par>
                            </p:childTnLst>
                          </p:cTn>
                        </p:par>
                        <p:par>
                          <p:cTn id="20" fill="hold" nodeType="afterGroup">
                            <p:stCondLst>
                              <p:cond delay="11300"/>
                            </p:stCondLst>
                            <p:childTnLst>
                              <p:par>
                                <p:cTn id="21" presetID="22" presetClass="entr" presetSubtype="1" fill="hold" grpId="0" nodeType="afterEffect">
                                  <p:stCondLst>
                                    <p:cond delay="2000"/>
                                  </p:stCondLst>
                                  <p:childTnLst>
                                    <p:set>
                                      <p:cBhvr>
                                        <p:cTn id="22" dur="1" fill="hold">
                                          <p:stCondLst>
                                            <p:cond delay="0"/>
                                          </p:stCondLst>
                                        </p:cTn>
                                        <p:tgtEl>
                                          <p:spTgt spid="13324">
                                            <p:txEl>
                                              <p:pRg st="1" end="1"/>
                                            </p:txEl>
                                          </p:spTgt>
                                        </p:tgtEl>
                                        <p:attrNameLst>
                                          <p:attrName>style.visibility</p:attrName>
                                        </p:attrNameLst>
                                      </p:cBhvr>
                                      <p:to>
                                        <p:strVal val="visible"/>
                                      </p:to>
                                    </p:set>
                                    <p:animEffect transition="in" filter="wipe(up)">
                                      <p:cBhvr>
                                        <p:cTn id="23" dur="500"/>
                                        <p:tgtEl>
                                          <p:spTgt spid="13324">
                                            <p:txEl>
                                              <p:pRg st="1" end="1"/>
                                            </p:txEl>
                                          </p:spTgt>
                                        </p:tgtEl>
                                      </p:cBhvr>
                                    </p:animEffect>
                                  </p:childTnLst>
                                </p:cTn>
                              </p:par>
                            </p:childTnLst>
                          </p:cTn>
                        </p:par>
                        <p:par>
                          <p:cTn id="24" fill="hold" nodeType="afterGroup">
                            <p:stCondLst>
                              <p:cond delay="13800"/>
                            </p:stCondLst>
                            <p:childTnLst>
                              <p:par>
                                <p:cTn id="25" presetID="22" presetClass="entr" presetSubtype="1" fill="hold" grpId="0" nodeType="afterEffect">
                                  <p:stCondLst>
                                    <p:cond delay="2000"/>
                                  </p:stCondLst>
                                  <p:childTnLst>
                                    <p:set>
                                      <p:cBhvr>
                                        <p:cTn id="26" dur="1" fill="hold">
                                          <p:stCondLst>
                                            <p:cond delay="0"/>
                                          </p:stCondLst>
                                        </p:cTn>
                                        <p:tgtEl>
                                          <p:spTgt spid="13324">
                                            <p:txEl>
                                              <p:pRg st="2" end="2"/>
                                            </p:txEl>
                                          </p:spTgt>
                                        </p:tgtEl>
                                        <p:attrNameLst>
                                          <p:attrName>style.visibility</p:attrName>
                                        </p:attrNameLst>
                                      </p:cBhvr>
                                      <p:to>
                                        <p:strVal val="visible"/>
                                      </p:to>
                                    </p:set>
                                    <p:animEffect transition="in" filter="wipe(up)">
                                      <p:cBhvr>
                                        <p:cTn id="27" dur="500"/>
                                        <p:tgtEl>
                                          <p:spTgt spid="13324">
                                            <p:txEl>
                                              <p:pRg st="2" end="2"/>
                                            </p:txEl>
                                          </p:spTgt>
                                        </p:tgtEl>
                                      </p:cBhvr>
                                    </p:animEffect>
                                  </p:childTnLst>
                                </p:cTn>
                              </p:par>
                            </p:childTnLst>
                          </p:cTn>
                        </p:par>
                        <p:par>
                          <p:cTn id="28" fill="hold" nodeType="afterGroup">
                            <p:stCondLst>
                              <p:cond delay="16300"/>
                            </p:stCondLst>
                            <p:childTnLst>
                              <p:par>
                                <p:cTn id="29" presetID="22" presetClass="entr" presetSubtype="1" fill="hold" grpId="0" nodeType="afterEffect">
                                  <p:stCondLst>
                                    <p:cond delay="2000"/>
                                  </p:stCondLst>
                                  <p:childTnLst>
                                    <p:set>
                                      <p:cBhvr>
                                        <p:cTn id="30" dur="1" fill="hold">
                                          <p:stCondLst>
                                            <p:cond delay="0"/>
                                          </p:stCondLst>
                                        </p:cTn>
                                        <p:tgtEl>
                                          <p:spTgt spid="13324">
                                            <p:txEl>
                                              <p:pRg st="3" end="3"/>
                                            </p:txEl>
                                          </p:spTgt>
                                        </p:tgtEl>
                                        <p:attrNameLst>
                                          <p:attrName>style.visibility</p:attrName>
                                        </p:attrNameLst>
                                      </p:cBhvr>
                                      <p:to>
                                        <p:strVal val="visible"/>
                                      </p:to>
                                    </p:set>
                                    <p:animEffect transition="in" filter="wipe(up)">
                                      <p:cBhvr>
                                        <p:cTn id="31" dur="500"/>
                                        <p:tgtEl>
                                          <p:spTgt spid="13324">
                                            <p:txEl>
                                              <p:pRg st="3" end="3"/>
                                            </p:txEl>
                                          </p:spTgt>
                                        </p:tgtEl>
                                      </p:cBhvr>
                                    </p:animEffect>
                                  </p:childTnLst>
                                </p:cTn>
                              </p:par>
                            </p:childTnLst>
                          </p:cTn>
                        </p:par>
                        <p:par>
                          <p:cTn id="32" fill="hold" nodeType="afterGroup">
                            <p:stCondLst>
                              <p:cond delay="18800"/>
                            </p:stCondLst>
                            <p:childTnLst>
                              <p:par>
                                <p:cTn id="33" presetID="22" presetClass="entr" presetSubtype="1" fill="hold" grpId="0" nodeType="afterEffect">
                                  <p:stCondLst>
                                    <p:cond delay="2000"/>
                                  </p:stCondLst>
                                  <p:childTnLst>
                                    <p:set>
                                      <p:cBhvr>
                                        <p:cTn id="34" dur="1" fill="hold">
                                          <p:stCondLst>
                                            <p:cond delay="0"/>
                                          </p:stCondLst>
                                        </p:cTn>
                                        <p:tgtEl>
                                          <p:spTgt spid="13324">
                                            <p:txEl>
                                              <p:pRg st="4" end="4"/>
                                            </p:txEl>
                                          </p:spTgt>
                                        </p:tgtEl>
                                        <p:attrNameLst>
                                          <p:attrName>style.visibility</p:attrName>
                                        </p:attrNameLst>
                                      </p:cBhvr>
                                      <p:to>
                                        <p:strVal val="visible"/>
                                      </p:to>
                                    </p:set>
                                    <p:animEffect transition="in" filter="wipe(up)">
                                      <p:cBhvr>
                                        <p:cTn id="35" dur="500"/>
                                        <p:tgtEl>
                                          <p:spTgt spid="13324">
                                            <p:txEl>
                                              <p:pRg st="4" end="4"/>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321">
                                            <p:txEl>
                                              <p:pRg st="0" end="0"/>
                                            </p:txEl>
                                          </p:spTgt>
                                        </p:tgtEl>
                                        <p:attrNameLst>
                                          <p:attrName>style.visibility</p:attrName>
                                        </p:attrNameLst>
                                      </p:cBhvr>
                                      <p:to>
                                        <p:strVal val="visible"/>
                                      </p:to>
                                    </p:set>
                                    <p:animEffect transition="in" filter="wipe(left)">
                                      <p:cBhvr>
                                        <p:cTn id="40" dur="1000"/>
                                        <p:tgtEl>
                                          <p:spTgt spid="13321">
                                            <p:txEl>
                                              <p:pRg st="0" end="0"/>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3321">
                                            <p:txEl>
                                              <p:pRg st="1" end="1"/>
                                            </p:txEl>
                                          </p:spTgt>
                                        </p:tgtEl>
                                        <p:attrNameLst>
                                          <p:attrName>style.visibility</p:attrName>
                                        </p:attrNameLst>
                                      </p:cBhvr>
                                      <p:to>
                                        <p:strVal val="visible"/>
                                      </p:to>
                                    </p:set>
                                    <p:animEffect transition="in" filter="wipe(left)">
                                      <p:cBhvr>
                                        <p:cTn id="45" dur="1000"/>
                                        <p:tgtEl>
                                          <p:spTgt spid="13321">
                                            <p:txEl>
                                              <p:pRg st="1" end="1"/>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3321">
                                            <p:txEl>
                                              <p:pRg st="2" end="2"/>
                                            </p:txEl>
                                          </p:spTgt>
                                        </p:tgtEl>
                                        <p:attrNameLst>
                                          <p:attrName>style.visibility</p:attrName>
                                        </p:attrNameLst>
                                      </p:cBhvr>
                                      <p:to>
                                        <p:strVal val="visible"/>
                                      </p:to>
                                    </p:set>
                                    <p:animEffect transition="in" filter="wipe(left)">
                                      <p:cBhvr>
                                        <p:cTn id="50" dur="1000"/>
                                        <p:tgtEl>
                                          <p:spTgt spid="13321">
                                            <p:txEl>
                                              <p:pRg st="2" end="2"/>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3321">
                                            <p:txEl>
                                              <p:pRg st="3" end="3"/>
                                            </p:txEl>
                                          </p:spTgt>
                                        </p:tgtEl>
                                        <p:attrNameLst>
                                          <p:attrName>style.visibility</p:attrName>
                                        </p:attrNameLst>
                                      </p:cBhvr>
                                      <p:to>
                                        <p:strVal val="visible"/>
                                      </p:to>
                                    </p:set>
                                    <p:animEffect transition="in" filter="wipe(left)">
                                      <p:cBhvr>
                                        <p:cTn id="55" dur="1000"/>
                                        <p:tgtEl>
                                          <p:spTgt spid="13321">
                                            <p:txEl>
                                              <p:pRg st="3" end="3"/>
                                            </p:txEl>
                                          </p:spTgt>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3321">
                                            <p:txEl>
                                              <p:pRg st="4" end="4"/>
                                            </p:txEl>
                                          </p:spTgt>
                                        </p:tgtEl>
                                        <p:attrNameLst>
                                          <p:attrName>style.visibility</p:attrName>
                                        </p:attrNameLst>
                                      </p:cBhvr>
                                      <p:to>
                                        <p:strVal val="visible"/>
                                      </p:to>
                                    </p:set>
                                    <p:animEffect transition="in" filter="wipe(left)">
                                      <p:cBhvr>
                                        <p:cTn id="60" dur="1000"/>
                                        <p:tgtEl>
                                          <p:spTgt spid="13321">
                                            <p:txEl>
                                              <p:pRg st="4" end="4"/>
                                            </p:txEl>
                                          </p:spTgt>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3321">
                                            <p:txEl>
                                              <p:pRg st="5" end="5"/>
                                            </p:txEl>
                                          </p:spTgt>
                                        </p:tgtEl>
                                        <p:attrNameLst>
                                          <p:attrName>style.visibility</p:attrName>
                                        </p:attrNameLst>
                                      </p:cBhvr>
                                      <p:to>
                                        <p:strVal val="visible"/>
                                      </p:to>
                                    </p:set>
                                    <p:animEffect transition="in" filter="wipe(left)">
                                      <p:cBhvr>
                                        <p:cTn id="65" dur="1000"/>
                                        <p:tgtEl>
                                          <p:spTgt spid="13321">
                                            <p:txEl>
                                              <p:pRg st="5" end="5"/>
                                            </p:txEl>
                                          </p:spTgt>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3321">
                                            <p:txEl>
                                              <p:pRg st="6" end="6"/>
                                            </p:txEl>
                                          </p:spTgt>
                                        </p:tgtEl>
                                        <p:attrNameLst>
                                          <p:attrName>style.visibility</p:attrName>
                                        </p:attrNameLst>
                                      </p:cBhvr>
                                      <p:to>
                                        <p:strVal val="visible"/>
                                      </p:to>
                                    </p:set>
                                    <p:animEffect transition="in" filter="wipe(left)">
                                      <p:cBhvr>
                                        <p:cTn id="70" dur="1000"/>
                                        <p:tgtEl>
                                          <p:spTgt spid="13321">
                                            <p:txEl>
                                              <p:pRg st="6" end="6"/>
                                            </p:txEl>
                                          </p:spTgt>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3321">
                                            <p:txEl>
                                              <p:pRg st="7" end="7"/>
                                            </p:txEl>
                                          </p:spTgt>
                                        </p:tgtEl>
                                        <p:attrNameLst>
                                          <p:attrName>style.visibility</p:attrName>
                                        </p:attrNameLst>
                                      </p:cBhvr>
                                      <p:to>
                                        <p:strVal val="visible"/>
                                      </p:to>
                                    </p:set>
                                    <p:animEffect transition="in" filter="wipe(left)">
                                      <p:cBhvr>
                                        <p:cTn id="75" dur="1000"/>
                                        <p:tgtEl>
                                          <p:spTgt spid="13321">
                                            <p:txEl>
                                              <p:pRg st="7" end="7"/>
                                            </p:txEl>
                                          </p:spTgt>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3321">
                                            <p:txEl>
                                              <p:pRg st="8" end="8"/>
                                            </p:txEl>
                                          </p:spTgt>
                                        </p:tgtEl>
                                        <p:attrNameLst>
                                          <p:attrName>style.visibility</p:attrName>
                                        </p:attrNameLst>
                                      </p:cBhvr>
                                      <p:to>
                                        <p:strVal val="visible"/>
                                      </p:to>
                                    </p:set>
                                    <p:animEffect transition="in" filter="wipe(left)">
                                      <p:cBhvr>
                                        <p:cTn id="80" dur="1000"/>
                                        <p:tgtEl>
                                          <p:spTgt spid="13321">
                                            <p:txEl>
                                              <p:pRg st="8" end="8"/>
                                            </p:txEl>
                                          </p:spTgt>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13321">
                                            <p:txEl>
                                              <p:pRg st="9" end="9"/>
                                            </p:txEl>
                                          </p:spTgt>
                                        </p:tgtEl>
                                        <p:attrNameLst>
                                          <p:attrName>style.visibility</p:attrName>
                                        </p:attrNameLst>
                                      </p:cBhvr>
                                      <p:to>
                                        <p:strVal val="visible"/>
                                      </p:to>
                                    </p:set>
                                    <p:animEffect transition="in" filter="wipe(left)">
                                      <p:cBhvr>
                                        <p:cTn id="85" dur="1000"/>
                                        <p:tgtEl>
                                          <p:spTgt spid="13321">
                                            <p:txEl>
                                              <p:pRg st="9" end="9"/>
                                            </p:txEl>
                                          </p:spTgt>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3321">
                                            <p:txEl>
                                              <p:pRg st="10" end="10"/>
                                            </p:txEl>
                                          </p:spTgt>
                                        </p:tgtEl>
                                        <p:attrNameLst>
                                          <p:attrName>style.visibility</p:attrName>
                                        </p:attrNameLst>
                                      </p:cBhvr>
                                      <p:to>
                                        <p:strVal val="visible"/>
                                      </p:to>
                                    </p:set>
                                    <p:animEffect transition="in" filter="wipe(left)">
                                      <p:cBhvr>
                                        <p:cTn id="90" dur="1000"/>
                                        <p:tgtEl>
                                          <p:spTgt spid="13321">
                                            <p:txEl>
                                              <p:pRg st="10" end="10"/>
                                            </p:txEl>
                                          </p:spTgt>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3321">
                                            <p:txEl>
                                              <p:pRg st="11" end="11"/>
                                            </p:txEl>
                                          </p:spTgt>
                                        </p:tgtEl>
                                        <p:attrNameLst>
                                          <p:attrName>style.visibility</p:attrName>
                                        </p:attrNameLst>
                                      </p:cBhvr>
                                      <p:to>
                                        <p:strVal val="visible"/>
                                      </p:to>
                                    </p:set>
                                    <p:animEffect transition="in" filter="wipe(left)">
                                      <p:cBhvr>
                                        <p:cTn id="95" dur="1000"/>
                                        <p:tgtEl>
                                          <p:spTgt spid="1332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1" grpId="0" build="p"/>
      <p:bldP spid="13324" grpId="0" build="p"/>
      <p:bldP spid="13325" grpId="0"/>
      <p:bldP spid="1332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4"/>
          <p:cNvSpPr>
            <a:spLocks noChangeArrowheads="1"/>
          </p:cNvSpPr>
          <p:nvPr/>
        </p:nvSpPr>
        <p:spPr bwMode="auto">
          <a:xfrm>
            <a:off x="1476375" y="1628775"/>
            <a:ext cx="6192838" cy="4032250"/>
          </a:xfrm>
          <a:prstGeom prst="rect">
            <a:avLst/>
          </a:prstGeom>
          <a:solidFill>
            <a:srgbClr val="FFFFFF">
              <a:alpha val="85097"/>
            </a:srgbClr>
          </a:solidFill>
          <a:ln w="9525">
            <a:solidFill>
              <a:srgbClr val="C0C0C0"/>
            </a:solidFill>
            <a:miter lim="800000"/>
            <a:headEnd/>
            <a:tailEnd/>
          </a:ln>
          <a:effectLst>
            <a:outerShdw dist="107763" dir="2700000" algn="ctr" rotWithShape="0">
              <a:schemeClr val="bg2">
                <a:alpha val="50000"/>
              </a:schemeClr>
            </a:outerShdw>
          </a:effec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CC0000"/>
                </a:solidFill>
                <a:effectLst/>
                <a:uLnTx/>
                <a:uFillTx/>
                <a:latin typeface="Times New Roman"/>
                <a:ea typeface="宋体" panose="02010600030101010101" pitchFamily="2" charset="-122"/>
                <a:cs typeface="+mn-cs"/>
              </a:rPr>
              <a:t>      </a:t>
            </a:r>
            <a:r>
              <a:rPr kumimoji="1" lang="en-US" altLang="zh-CN"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1. </a:t>
            </a: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命令语言界面设计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2. </a:t>
            </a: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菜单界面设计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3. </a:t>
            </a: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数据输入界面设计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4. </a:t>
            </a: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直接操纵和</a:t>
            </a:r>
            <a:r>
              <a:rPr kumimoji="1" lang="en-US" altLang="zh-CN"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WIMP</a:t>
            </a: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5. </a:t>
            </a: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提示、帮助和出错界面设计</a:t>
            </a:r>
          </a:p>
        </p:txBody>
      </p:sp>
      <p:sp>
        <p:nvSpPr>
          <p:cNvPr id="4"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5"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204617079"/>
      </p:ext>
    </p:extLst>
  </p:cSld>
  <p:clrMapOvr>
    <a:masterClrMapping/>
  </p:clrMapOvr>
  <p:transition spd="med">
    <p:rand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4"/>
          <p:cNvSpPr>
            <a:spLocks noChangeArrowheads="1"/>
          </p:cNvSpPr>
          <p:nvPr/>
        </p:nvSpPr>
        <p:spPr bwMode="auto">
          <a:xfrm>
            <a:off x="1476375" y="1628775"/>
            <a:ext cx="6192838" cy="4032250"/>
          </a:xfrm>
          <a:prstGeom prst="rect">
            <a:avLst/>
          </a:prstGeom>
          <a:solidFill>
            <a:srgbClr val="FFFFFF">
              <a:alpha val="85097"/>
            </a:srgbClr>
          </a:solidFill>
          <a:ln w="9525">
            <a:solidFill>
              <a:srgbClr val="C0C0C0"/>
            </a:solidFill>
            <a:miter lim="800000"/>
            <a:headEnd/>
            <a:tailEnd/>
          </a:ln>
          <a:effectLst>
            <a:outerShdw dist="107763" dir="2700000" algn="ctr" rotWithShape="0">
              <a:schemeClr val="bg2">
                <a:alpha val="50000"/>
              </a:schemeClr>
            </a:outerShdw>
          </a:effec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C00000"/>
                </a:solidFill>
                <a:effectLst/>
                <a:uLnTx/>
                <a:uFillTx/>
                <a:latin typeface="Times New Roman"/>
                <a:ea typeface="宋体" panose="02010600030101010101" pitchFamily="2" charset="-122"/>
                <a:cs typeface="+mn-cs"/>
              </a:rPr>
              <a:t>      </a:t>
            </a:r>
            <a:r>
              <a:rPr kumimoji="1" lang="en-US" altLang="zh-CN" sz="2400" b="1" i="0" u="none" strike="noStrike" kern="1200" cap="none" spc="0" normalizeH="0" baseline="0" noProof="0" dirty="0" smtClean="0">
                <a:ln>
                  <a:noFill/>
                </a:ln>
                <a:solidFill>
                  <a:srgbClr val="C00000"/>
                </a:solidFill>
                <a:effectLst/>
                <a:uLnTx/>
                <a:uFillTx/>
                <a:latin typeface="Times New Roman"/>
                <a:ea typeface="楷体_GB2312" pitchFamily="49" charset="-122"/>
                <a:cs typeface="+mn-cs"/>
              </a:rPr>
              <a:t>1. </a:t>
            </a:r>
            <a:r>
              <a:rPr kumimoji="1" lang="zh-CN" altLang="en-US" sz="2400" b="1" i="0" u="none" strike="noStrike" kern="1200" cap="none" spc="0" normalizeH="0" baseline="0" noProof="0" dirty="0" smtClean="0">
                <a:ln>
                  <a:noFill/>
                </a:ln>
                <a:solidFill>
                  <a:srgbClr val="C00000"/>
                </a:solidFill>
                <a:effectLst/>
                <a:uLnTx/>
                <a:uFillTx/>
                <a:latin typeface="Times New Roman"/>
                <a:ea typeface="楷体_GB2312" pitchFamily="49" charset="-122"/>
                <a:cs typeface="+mn-cs"/>
              </a:rPr>
              <a:t>命令语言界面设计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2. </a:t>
            </a: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菜单界面设计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3. </a:t>
            </a: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数据输入界面设计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4. </a:t>
            </a: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直接操纵和</a:t>
            </a:r>
            <a:r>
              <a:rPr kumimoji="1" lang="en-US" altLang="zh-CN"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WIMP</a:t>
            </a: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5. </a:t>
            </a: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提示、帮助和出错界面设计</a:t>
            </a:r>
          </a:p>
        </p:txBody>
      </p:sp>
      <p:sp>
        <p:nvSpPr>
          <p:cNvPr id="4"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用户界面设计</a:t>
            </a:r>
            <a:endPar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000" b="0" i="0" u="none" strike="noStrike" kern="1200" cap="none" spc="0" normalizeH="0" baseline="0" noProof="0" dirty="0" smtClean="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用户</a:t>
            </a:r>
            <a:r>
              <a:rPr kumimoji="0" lang="zh-CN" altLang="en-US" sz="3000" b="0" i="0" u="none" strike="noStrike" kern="1200" cap="none" spc="0" normalizeH="0" baseline="0" noProof="0" dirty="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界面形式及设计</a:t>
            </a:r>
            <a:r>
              <a:rPr kumimoji="0" lang="zh-CN" altLang="en-US" sz="3000" b="0" i="0" u="none" strike="noStrike" kern="1200" cap="none" spc="0" normalizeH="0" baseline="0" noProof="0" dirty="0" smtClean="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原则：</a:t>
            </a:r>
            <a:r>
              <a:rPr kumimoji="0" lang="zh-CN" altLang="en-US" sz="3000" b="0" i="0" u="none" strike="noStrike" kern="1200" cap="none" spc="0" normalizeH="0" baseline="0" noProof="0" dirty="0" smtClean="0">
                <a:ln>
                  <a:noFill/>
                </a:ln>
                <a:solidFill>
                  <a:srgbClr val="0000FF"/>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形式与原则</a:t>
            </a:r>
            <a:endParaRPr kumimoji="0" lang="zh-CN" altLang="zh-CN" sz="3000" b="0" i="0" u="none" strike="noStrike" kern="1200" cap="none" spc="0" normalizeH="0" baseline="0" noProof="0" dirty="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469957186"/>
      </p:ext>
    </p:extLst>
  </p:cSld>
  <p:clrMapOvr>
    <a:masterClrMapping/>
  </p:clrMapOvr>
  <p:transition spd="med">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4"/>
          <p:cNvSpPr>
            <a:spLocks noChangeArrowheads="1"/>
          </p:cNvSpPr>
          <p:nvPr/>
        </p:nvSpPr>
        <p:spPr bwMode="auto">
          <a:xfrm>
            <a:off x="684213" y="1485478"/>
            <a:ext cx="7888287" cy="4895850"/>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9640" name="AutoShape 8"/>
          <p:cNvSpPr>
            <a:spLocks noChangeArrowheads="1"/>
          </p:cNvSpPr>
          <p:nvPr/>
        </p:nvSpPr>
        <p:spPr bwMode="auto">
          <a:xfrm>
            <a:off x="1636713" y="1628353"/>
            <a:ext cx="6248400" cy="1008062"/>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命令语言是交互计算机系统最早使用也是最流行的一种控制系统运行的人机界面形式，并已广泛应用于各类系统应用软件中。</a:t>
            </a:r>
          </a:p>
        </p:txBody>
      </p:sp>
      <p:sp>
        <p:nvSpPr>
          <p:cNvPr id="39944" name="Line 9"/>
          <p:cNvSpPr>
            <a:spLocks noChangeShapeType="1"/>
          </p:cNvSpPr>
          <p:nvPr/>
        </p:nvSpPr>
        <p:spPr bwMode="auto">
          <a:xfrm>
            <a:off x="698500" y="2925340"/>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69646" name="Picture 14" descr="未标题-1 拷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358" y="2397507"/>
            <a:ext cx="5536066" cy="4208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9"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0"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anose="05000000000000000000" pitchFamily="2" charset="2"/>
              <a:buNone/>
              <a:tabLst/>
              <a:defRPr/>
            </a:pPr>
            <a:r>
              <a:rPr kumimoji="1" lang="zh-CN" altLang="en-US" sz="2200" b="1" i="0" u="none" strike="noStrike" kern="1200" cap="none" spc="0" normalizeH="0" baseline="0" noProof="0" dirty="0" smtClean="0">
                <a:ln>
                  <a:noFill/>
                </a:ln>
                <a:solidFill>
                  <a:srgbClr val="660033"/>
                </a:solidFill>
                <a:effectLst/>
                <a:uLnTx/>
                <a:uFillTx/>
                <a:latin typeface="Times New Roman" panose="02020603050405020304" pitchFamily="18" charset="0"/>
                <a:ea typeface="宋体" panose="02010600030101010101" pitchFamily="2" charset="-122"/>
                <a:cs typeface="+mn-cs"/>
              </a:rPr>
              <a:t>命令语言界面设计</a:t>
            </a:r>
          </a:p>
        </p:txBody>
      </p:sp>
    </p:spTree>
    <p:extLst>
      <p:ext uri="{BB962C8B-B14F-4D97-AF65-F5344CB8AC3E}">
        <p14:creationId xmlns:p14="http://schemas.microsoft.com/office/powerpoint/2010/main" val="103632184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9640"/>
                                        </p:tgtEl>
                                        <p:attrNameLst>
                                          <p:attrName>style.visibility</p:attrName>
                                        </p:attrNameLst>
                                      </p:cBhvr>
                                      <p:to>
                                        <p:strVal val="visible"/>
                                      </p:to>
                                    </p:set>
                                    <p:animEffect transition="in" filter="wipe(up)">
                                      <p:cBhvr>
                                        <p:cTn id="7" dur="2000"/>
                                        <p:tgtEl>
                                          <p:spTgt spid="696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69646"/>
                                        </p:tgtEl>
                                        <p:attrNameLst>
                                          <p:attrName>style.visibility</p:attrName>
                                        </p:attrNameLst>
                                      </p:cBhvr>
                                      <p:to>
                                        <p:strVal val="visible"/>
                                      </p:to>
                                    </p:set>
                                    <p:animEffect transition="in" filter="checkerboard(across)">
                                      <p:cBhvr>
                                        <p:cTn id="12" dur="1000"/>
                                        <p:tgtEl>
                                          <p:spTgt spid="69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3"/>
          <p:cNvSpPr>
            <a:spLocks noChangeArrowheads="1"/>
          </p:cNvSpPr>
          <p:nvPr/>
        </p:nvSpPr>
        <p:spPr bwMode="auto">
          <a:xfrm>
            <a:off x="684213" y="1557486"/>
            <a:ext cx="7888287" cy="4895850"/>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0966"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anose="05000000000000000000" pitchFamily="2" charset="2"/>
              <a:buNone/>
              <a:tabLst/>
              <a:defRPr/>
            </a:pPr>
            <a:r>
              <a:rPr kumimoji="1" lang="zh-CN" altLang="en-US" sz="2200" b="1" i="0" u="none" strike="noStrike" kern="1200" cap="none" spc="0" normalizeH="0" baseline="0" noProof="0" dirty="0" smtClean="0">
                <a:ln>
                  <a:noFill/>
                </a:ln>
                <a:solidFill>
                  <a:srgbClr val="660033"/>
                </a:solidFill>
                <a:effectLst/>
                <a:uLnTx/>
                <a:uFillTx/>
                <a:latin typeface="Times New Roman" panose="02020603050405020304" pitchFamily="18" charset="0"/>
                <a:ea typeface="宋体" panose="02010600030101010101" pitchFamily="2" charset="-122"/>
                <a:cs typeface="+mn-cs"/>
              </a:rPr>
              <a:t>命令语言界面设计</a:t>
            </a:r>
          </a:p>
        </p:txBody>
      </p:sp>
      <p:sp>
        <p:nvSpPr>
          <p:cNvPr id="72709" name="AutoShape 5"/>
          <p:cNvSpPr>
            <a:spLocks noChangeArrowheads="1"/>
          </p:cNvSpPr>
          <p:nvPr/>
        </p:nvSpPr>
        <p:spPr bwMode="auto">
          <a:xfrm>
            <a:off x="899592" y="2205186"/>
            <a:ext cx="7488832" cy="2160587"/>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273050">
              <a:defRPr kumimoji="1" sz="2400">
                <a:solidFill>
                  <a:schemeClr val="tx1"/>
                </a:solidFill>
                <a:latin typeface="Times New Roman" pitchFamily="18" charset="0"/>
                <a:ea typeface="宋体" pitchFamily="2" charset="-122"/>
              </a:defRPr>
            </a:lvl1pPr>
            <a:lvl2pPr marL="2424113" indent="-457200">
              <a:defRPr kumimoji="1" sz="2400">
                <a:solidFill>
                  <a:schemeClr val="tx1"/>
                </a:solidFill>
                <a:latin typeface="Times New Roman" pitchFamily="18" charset="0"/>
                <a:ea typeface="宋体" pitchFamily="2" charset="-122"/>
              </a:defRPr>
            </a:lvl2pPr>
            <a:lvl3pPr marL="3060700" indent="-457200">
              <a:defRPr kumimoji="1" sz="2400">
                <a:solidFill>
                  <a:schemeClr val="tx1"/>
                </a:solidFill>
                <a:latin typeface="Times New Roman" pitchFamily="18" charset="0"/>
                <a:ea typeface="宋体" pitchFamily="2" charset="-122"/>
              </a:defRPr>
            </a:lvl3pPr>
            <a:lvl4pPr marL="3697288" indent="-457200">
              <a:defRPr kumimoji="1" sz="2400">
                <a:solidFill>
                  <a:schemeClr val="tx1"/>
                </a:solidFill>
                <a:latin typeface="Times New Roman" pitchFamily="18" charset="0"/>
                <a:ea typeface="宋体" pitchFamily="2" charset="-122"/>
              </a:defRPr>
            </a:lvl4pPr>
            <a:lvl5pPr marL="4333875" indent="-457200">
              <a:defRPr kumimoji="1" sz="2400">
                <a:solidFill>
                  <a:schemeClr val="tx1"/>
                </a:solidFill>
                <a:latin typeface="Times New Roman" pitchFamily="18" charset="0"/>
                <a:ea typeface="宋体" pitchFamily="2" charset="-122"/>
              </a:defRPr>
            </a:lvl5pPr>
            <a:lvl6pPr marL="4791075" indent="-457200" fontAlgn="base">
              <a:spcBef>
                <a:spcPct val="0"/>
              </a:spcBef>
              <a:spcAft>
                <a:spcPct val="0"/>
              </a:spcAft>
              <a:defRPr kumimoji="1" sz="2400">
                <a:solidFill>
                  <a:schemeClr val="tx1"/>
                </a:solidFill>
                <a:latin typeface="Times New Roman" pitchFamily="18" charset="0"/>
                <a:ea typeface="宋体" pitchFamily="2" charset="-122"/>
              </a:defRPr>
            </a:lvl6pPr>
            <a:lvl7pPr marL="5248275" indent="-457200" fontAlgn="base">
              <a:spcBef>
                <a:spcPct val="0"/>
              </a:spcBef>
              <a:spcAft>
                <a:spcPct val="0"/>
              </a:spcAft>
              <a:defRPr kumimoji="1" sz="2400">
                <a:solidFill>
                  <a:schemeClr val="tx1"/>
                </a:solidFill>
                <a:latin typeface="Times New Roman" pitchFamily="18" charset="0"/>
                <a:ea typeface="宋体" pitchFamily="2" charset="-122"/>
              </a:defRPr>
            </a:lvl7pPr>
            <a:lvl8pPr marL="5705475" indent="-457200" fontAlgn="base">
              <a:spcBef>
                <a:spcPct val="0"/>
              </a:spcBef>
              <a:spcAft>
                <a:spcPct val="0"/>
              </a:spcAft>
              <a:defRPr kumimoji="1" sz="2400">
                <a:solidFill>
                  <a:schemeClr val="tx1"/>
                </a:solidFill>
                <a:latin typeface="Times New Roman" pitchFamily="18" charset="0"/>
                <a:ea typeface="宋体" pitchFamily="2" charset="-122"/>
              </a:defRPr>
            </a:lvl8pPr>
            <a:lvl9pPr marL="61626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marL="27305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dirty="0" smtClean="0">
                <a:ln>
                  <a:noFill/>
                </a:ln>
                <a:solidFill>
                  <a:srgbClr val="000000"/>
                </a:solidFill>
                <a:effectLst>
                  <a:outerShdw blurRad="38100" dist="38100" dir="2700000" algn="tl">
                    <a:srgbClr val="C0C0C0"/>
                  </a:outerShdw>
                </a:effectLst>
                <a:uLnTx/>
                <a:uFillTx/>
                <a:latin typeface="黑体" pitchFamily="2" charset="-122"/>
                <a:ea typeface="黑体" pitchFamily="2" charset="-122"/>
                <a:cs typeface="+mn-cs"/>
              </a:rPr>
              <a:t>优  点：</a:t>
            </a:r>
          </a:p>
          <a:p>
            <a:pPr marL="273050" marR="0" lvl="0" indent="0" algn="l" defTabSz="914400" rtl="0" eaLnBrk="1" fontAlgn="base" latinLnBrk="0" hangingPunct="1">
              <a:lnSpc>
                <a:spcPct val="100000"/>
              </a:lnSpc>
              <a:spcBef>
                <a:spcPct val="0"/>
              </a:spcBef>
              <a:spcAft>
                <a:spcPct val="0"/>
              </a:spcAft>
              <a:buClr>
                <a:srgbClr val="CC0000"/>
              </a:buClr>
              <a:buSzPct val="65000"/>
              <a:buFont typeface="Wingdings" pitchFamily="2" charset="2"/>
              <a:buChar char="u"/>
              <a:tabLst/>
              <a:defRPr/>
            </a:pPr>
            <a:r>
              <a:rPr kumimoji="1" lang="zh-CN" altLang="en-US" sz="1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rPr>
              <a:t> 功能强大</a:t>
            </a:r>
            <a:r>
              <a:rPr kumimoji="1" lang="zh-CN" altLang="en-US" sz="1800" b="1" i="0" u="none" strike="noStrike" kern="1200" cap="none" spc="0" normalizeH="0" baseline="0" noProof="0" dirty="0" smtClean="0">
                <a:ln>
                  <a:noFill/>
                </a:ln>
                <a:solidFill>
                  <a:srgbClr val="000000"/>
                </a:solidFill>
                <a:effectLst/>
                <a:uLnTx/>
                <a:uFillTx/>
                <a:latin typeface="楷体_GB2312" pitchFamily="49" charset="-122"/>
                <a:ea typeface="楷体_GB2312" pitchFamily="49" charset="-122"/>
                <a:cs typeface="+mn-cs"/>
              </a:rPr>
              <a:t/>
            </a:r>
            <a:br>
              <a:rPr kumimoji="1" lang="zh-CN" altLang="en-US" sz="1800" b="1" i="0" u="none" strike="noStrike" kern="1200" cap="none" spc="0" normalizeH="0" baseline="0" noProof="0" dirty="0" smtClean="0">
                <a:ln>
                  <a:noFill/>
                </a:ln>
                <a:solidFill>
                  <a:srgbClr val="000000"/>
                </a:solidFill>
                <a:effectLst/>
                <a:uLnTx/>
                <a:uFillTx/>
                <a:latin typeface="楷体_GB2312" pitchFamily="49" charset="-122"/>
                <a:ea typeface="楷体_GB2312" pitchFamily="49" charset="-122"/>
                <a:cs typeface="+mn-cs"/>
              </a:rPr>
            </a:br>
            <a:r>
              <a:rPr kumimoji="1" lang="zh-CN" altLang="en-US" sz="1800" b="1" i="0" u="none" strike="noStrike" kern="1200" cap="none" spc="0" normalizeH="0" baseline="0" noProof="0" dirty="0" smtClean="0">
                <a:ln>
                  <a:noFill/>
                </a:ln>
                <a:solidFill>
                  <a:srgbClr val="000000"/>
                </a:solidFill>
                <a:effectLst/>
                <a:uLnTx/>
                <a:uFillTx/>
                <a:latin typeface="楷体_GB2312" pitchFamily="49" charset="-122"/>
                <a:ea typeface="楷体_GB2312" pitchFamily="49" charset="-122"/>
                <a:cs typeface="+mn-cs"/>
              </a:rPr>
              <a:t>    一条命令语言语句可以完成需求菜单界面</a:t>
            </a:r>
            <a:r>
              <a:rPr kumimoji="1" lang="zh-CN" altLang="en-US" sz="1800" b="1" i="0" u="none" strike="noStrike" kern="1200" cap="none" spc="0" normalizeH="0" baseline="0" noProof="0" dirty="0" smtClean="0">
                <a:ln>
                  <a:noFill/>
                </a:ln>
                <a:solidFill>
                  <a:srgbClr val="CC0000"/>
                </a:solidFill>
                <a:effectLst/>
                <a:uLnTx/>
                <a:uFillTx/>
                <a:latin typeface="楷体_GB2312" pitchFamily="49" charset="-122"/>
                <a:ea typeface="楷体_GB2312" pitchFamily="49" charset="-122"/>
                <a:cs typeface="+mn-cs"/>
              </a:rPr>
              <a:t>多次转移</a:t>
            </a:r>
            <a:r>
              <a:rPr kumimoji="1" lang="zh-CN" altLang="en-US" sz="1800" b="1" i="0" u="none" strike="noStrike" kern="1200" cap="none" spc="0" normalizeH="0" baseline="0" noProof="0" dirty="0" smtClean="0">
                <a:ln>
                  <a:noFill/>
                </a:ln>
                <a:solidFill>
                  <a:srgbClr val="000000"/>
                </a:solidFill>
                <a:effectLst/>
                <a:uLnTx/>
                <a:uFillTx/>
                <a:latin typeface="楷体_GB2312" pitchFamily="49" charset="-122"/>
                <a:ea typeface="楷体_GB2312" pitchFamily="49" charset="-122"/>
                <a:cs typeface="+mn-cs"/>
              </a:rPr>
              <a:t>或</a:t>
            </a:r>
            <a:r>
              <a:rPr kumimoji="1" lang="zh-CN" altLang="en-US" sz="1800" b="1" i="0" u="none" strike="noStrike" kern="1200" cap="none" spc="0" normalizeH="0" baseline="0" noProof="0" dirty="0" smtClean="0">
                <a:ln>
                  <a:noFill/>
                </a:ln>
                <a:solidFill>
                  <a:srgbClr val="CC0000"/>
                </a:solidFill>
                <a:effectLst/>
                <a:uLnTx/>
                <a:uFillTx/>
                <a:latin typeface="楷体_GB2312" pitchFamily="49" charset="-122"/>
                <a:ea typeface="楷体_GB2312" pitchFamily="49" charset="-122"/>
                <a:cs typeface="+mn-cs"/>
              </a:rPr>
              <a:t>多次问答</a:t>
            </a:r>
            <a:r>
              <a:rPr kumimoji="1" lang="zh-CN" altLang="en-US" sz="1800" b="1" i="0" u="none" strike="noStrike" kern="1200" cap="none" spc="0" normalizeH="0" baseline="0" noProof="0" dirty="0" smtClean="0">
                <a:ln>
                  <a:noFill/>
                </a:ln>
                <a:solidFill>
                  <a:srgbClr val="000000"/>
                </a:solidFill>
                <a:effectLst/>
                <a:uLnTx/>
                <a:uFillTx/>
                <a:latin typeface="楷体_GB2312" pitchFamily="49" charset="-122"/>
                <a:ea typeface="楷体_GB2312" pitchFamily="49" charset="-122"/>
                <a:cs typeface="+mn-cs"/>
              </a:rPr>
              <a:t>式</a:t>
            </a:r>
            <a:r>
              <a:rPr kumimoji="1" lang="en-US" altLang="zh-CN" sz="1800" b="1" i="0" u="none" strike="noStrike" kern="1200" cap="none" spc="0" normalizeH="0" baseline="0" noProof="0" dirty="0" smtClean="0">
                <a:ln>
                  <a:noFill/>
                </a:ln>
                <a:solidFill>
                  <a:srgbClr val="000000"/>
                </a:solidFill>
                <a:effectLst/>
                <a:uLnTx/>
                <a:uFillTx/>
                <a:latin typeface="楷体_GB2312" pitchFamily="49" charset="-122"/>
                <a:ea typeface="楷体_GB2312" pitchFamily="49" charset="-122"/>
                <a:cs typeface="+mn-cs"/>
              </a:rPr>
              <a:t/>
            </a:r>
            <a:br>
              <a:rPr kumimoji="1" lang="en-US" altLang="zh-CN" sz="1800" b="1" i="0" u="none" strike="noStrike" kern="1200" cap="none" spc="0" normalizeH="0" baseline="0" noProof="0" dirty="0" smtClean="0">
                <a:ln>
                  <a:noFill/>
                </a:ln>
                <a:solidFill>
                  <a:srgbClr val="000000"/>
                </a:solidFill>
                <a:effectLst/>
                <a:uLnTx/>
                <a:uFillTx/>
                <a:latin typeface="楷体_GB2312" pitchFamily="49" charset="-122"/>
                <a:ea typeface="楷体_GB2312" pitchFamily="49" charset="-122"/>
                <a:cs typeface="+mn-cs"/>
              </a:rPr>
            </a:br>
            <a:r>
              <a:rPr kumimoji="1" lang="en-US" altLang="zh-CN" sz="1800" b="1" i="0" u="none" strike="noStrike" kern="1200" cap="none" spc="0" normalizeH="0" baseline="0" noProof="0" dirty="0" smtClean="0">
                <a:ln>
                  <a:noFill/>
                </a:ln>
                <a:solidFill>
                  <a:srgbClr val="000000"/>
                </a:solidFill>
                <a:effectLst/>
                <a:uLnTx/>
                <a:uFillTx/>
                <a:latin typeface="楷体_GB2312" pitchFamily="49" charset="-122"/>
                <a:ea typeface="楷体_GB2312" pitchFamily="49" charset="-122"/>
                <a:cs typeface="+mn-cs"/>
              </a:rPr>
              <a:t>    </a:t>
            </a:r>
            <a:r>
              <a:rPr kumimoji="1" lang="zh-CN" altLang="en-US" sz="1800" b="1" i="0" u="none" strike="noStrike" kern="1200" cap="none" spc="0" normalizeH="0" baseline="0" noProof="0" dirty="0" smtClean="0">
                <a:ln>
                  <a:noFill/>
                </a:ln>
                <a:solidFill>
                  <a:srgbClr val="000000"/>
                </a:solidFill>
                <a:effectLst/>
                <a:uLnTx/>
                <a:uFillTx/>
                <a:latin typeface="楷体_GB2312" pitchFamily="49" charset="-122"/>
                <a:ea typeface="楷体_GB2312" pitchFamily="49" charset="-122"/>
                <a:cs typeface="+mn-cs"/>
              </a:rPr>
              <a:t>对话才能完成的系统功能</a:t>
            </a:r>
          </a:p>
          <a:p>
            <a:pPr marL="273050" marR="0" lvl="0" indent="0" algn="l" defTabSz="914400" rtl="0" eaLnBrk="1" fontAlgn="base" latinLnBrk="0" hangingPunct="1">
              <a:lnSpc>
                <a:spcPct val="100000"/>
              </a:lnSpc>
              <a:spcBef>
                <a:spcPct val="0"/>
              </a:spcBef>
              <a:spcAft>
                <a:spcPct val="0"/>
              </a:spcAft>
              <a:buClr>
                <a:srgbClr val="CC0000"/>
              </a:buClr>
              <a:buSzPct val="65000"/>
              <a:buFont typeface="Wingdings" pitchFamily="2" charset="2"/>
              <a:buChar char="u"/>
              <a:tabLst/>
              <a:defRPr/>
            </a:pPr>
            <a:r>
              <a:rPr kumimoji="1" lang="zh-CN" altLang="en-US" sz="1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rPr>
              <a:t> 灵活性好</a:t>
            </a:r>
          </a:p>
          <a:p>
            <a:pPr marL="273050" marR="0" lvl="0" indent="0" algn="l" defTabSz="914400" rtl="0" eaLnBrk="1" fontAlgn="base" latinLnBrk="0" hangingPunct="1">
              <a:lnSpc>
                <a:spcPct val="100000"/>
              </a:lnSpc>
              <a:spcBef>
                <a:spcPct val="0"/>
              </a:spcBef>
              <a:spcAft>
                <a:spcPct val="0"/>
              </a:spcAft>
              <a:buClr>
                <a:srgbClr val="CC0000"/>
              </a:buClr>
              <a:buSzPct val="65000"/>
              <a:buFont typeface="Wingdings" pitchFamily="2" charset="2"/>
              <a:buChar char="u"/>
              <a:tabLst/>
              <a:defRPr/>
            </a:pPr>
            <a:r>
              <a:rPr kumimoji="1" lang="zh-CN" altLang="en-US" sz="1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rPr>
              <a:t> 效率高</a:t>
            </a:r>
            <a:br>
              <a:rPr kumimoji="1" lang="zh-CN" altLang="en-US" sz="1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rPr>
            </a:br>
            <a:r>
              <a:rPr kumimoji="1" lang="zh-CN" altLang="en-US" sz="1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rPr>
              <a:t>    </a:t>
            </a:r>
            <a:r>
              <a:rPr kumimoji="1" lang="zh-CN" altLang="en-US" sz="1800" b="1" i="0" u="none" strike="noStrike" kern="1200" cap="none" spc="0" normalizeH="0" baseline="0" noProof="0" dirty="0" smtClean="0">
                <a:ln>
                  <a:noFill/>
                </a:ln>
                <a:solidFill>
                  <a:srgbClr val="000000"/>
                </a:solidFill>
                <a:effectLst/>
                <a:uLnTx/>
                <a:uFillTx/>
                <a:latin typeface="楷体_GB2312" pitchFamily="49" charset="-122"/>
                <a:ea typeface="楷体_GB2312" pitchFamily="49" charset="-122"/>
                <a:cs typeface="+mn-cs"/>
              </a:rPr>
              <a:t>命令越复杂，则越能体现其快速高效的特征</a:t>
            </a:r>
          </a:p>
          <a:p>
            <a:pPr marL="273050" marR="0" lvl="0" indent="0" algn="l" defTabSz="914400" rtl="0" eaLnBrk="1" fontAlgn="base" latinLnBrk="0" hangingPunct="1">
              <a:lnSpc>
                <a:spcPct val="100000"/>
              </a:lnSpc>
              <a:spcBef>
                <a:spcPct val="0"/>
              </a:spcBef>
              <a:spcAft>
                <a:spcPct val="0"/>
              </a:spcAft>
              <a:buClr>
                <a:srgbClr val="CC0000"/>
              </a:buClr>
              <a:buSzPct val="65000"/>
              <a:buFont typeface="Wingdings" pitchFamily="2" charset="2"/>
              <a:buChar char="u"/>
              <a:tabLst/>
              <a:defRPr/>
            </a:pPr>
            <a:r>
              <a:rPr kumimoji="1" lang="zh-CN" altLang="en-US" sz="1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rPr>
              <a:t> 占用屏幕空间少</a:t>
            </a:r>
          </a:p>
        </p:txBody>
      </p:sp>
      <p:sp>
        <p:nvSpPr>
          <p:cNvPr id="40968" name="Line 6"/>
          <p:cNvSpPr>
            <a:spLocks noChangeShapeType="1"/>
          </p:cNvSpPr>
          <p:nvPr/>
        </p:nvSpPr>
        <p:spPr bwMode="auto">
          <a:xfrm>
            <a:off x="698500" y="4653111"/>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2712" name="AutoShape 8"/>
          <p:cNvSpPr>
            <a:spLocks noChangeArrowheads="1"/>
          </p:cNvSpPr>
          <p:nvPr/>
        </p:nvSpPr>
        <p:spPr bwMode="auto">
          <a:xfrm>
            <a:off x="900113" y="1628923"/>
            <a:ext cx="3240087" cy="503238"/>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1.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命令语言界面优缺点</a:t>
            </a:r>
          </a:p>
        </p:txBody>
      </p:sp>
      <p:sp>
        <p:nvSpPr>
          <p:cNvPr id="72713" name="AutoShape 9"/>
          <p:cNvSpPr>
            <a:spLocks noChangeArrowheads="1"/>
          </p:cNvSpPr>
          <p:nvPr/>
        </p:nvSpPr>
        <p:spPr bwMode="auto">
          <a:xfrm>
            <a:off x="915888" y="4724548"/>
            <a:ext cx="6248400" cy="1441450"/>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273050">
              <a:defRPr kumimoji="1" sz="2400">
                <a:solidFill>
                  <a:schemeClr val="tx1"/>
                </a:solidFill>
                <a:latin typeface="Times New Roman" pitchFamily="18" charset="0"/>
                <a:ea typeface="宋体" pitchFamily="2" charset="-122"/>
              </a:defRPr>
            </a:lvl1pPr>
            <a:lvl2pPr marL="2424113" indent="-457200">
              <a:defRPr kumimoji="1" sz="2400">
                <a:solidFill>
                  <a:schemeClr val="tx1"/>
                </a:solidFill>
                <a:latin typeface="Times New Roman" pitchFamily="18" charset="0"/>
                <a:ea typeface="宋体" pitchFamily="2" charset="-122"/>
              </a:defRPr>
            </a:lvl2pPr>
            <a:lvl3pPr marL="3060700" indent="-457200">
              <a:defRPr kumimoji="1" sz="2400">
                <a:solidFill>
                  <a:schemeClr val="tx1"/>
                </a:solidFill>
                <a:latin typeface="Times New Roman" pitchFamily="18" charset="0"/>
                <a:ea typeface="宋体" pitchFamily="2" charset="-122"/>
              </a:defRPr>
            </a:lvl3pPr>
            <a:lvl4pPr marL="3697288" indent="-457200">
              <a:defRPr kumimoji="1" sz="2400">
                <a:solidFill>
                  <a:schemeClr val="tx1"/>
                </a:solidFill>
                <a:latin typeface="Times New Roman" pitchFamily="18" charset="0"/>
                <a:ea typeface="宋体" pitchFamily="2" charset="-122"/>
              </a:defRPr>
            </a:lvl4pPr>
            <a:lvl5pPr marL="4333875" indent="-457200">
              <a:defRPr kumimoji="1" sz="2400">
                <a:solidFill>
                  <a:schemeClr val="tx1"/>
                </a:solidFill>
                <a:latin typeface="Times New Roman" pitchFamily="18" charset="0"/>
                <a:ea typeface="宋体" pitchFamily="2" charset="-122"/>
              </a:defRPr>
            </a:lvl5pPr>
            <a:lvl6pPr marL="4791075" indent="-457200" fontAlgn="base">
              <a:spcBef>
                <a:spcPct val="0"/>
              </a:spcBef>
              <a:spcAft>
                <a:spcPct val="0"/>
              </a:spcAft>
              <a:defRPr kumimoji="1" sz="2400">
                <a:solidFill>
                  <a:schemeClr val="tx1"/>
                </a:solidFill>
                <a:latin typeface="Times New Roman" pitchFamily="18" charset="0"/>
                <a:ea typeface="宋体" pitchFamily="2" charset="-122"/>
              </a:defRPr>
            </a:lvl6pPr>
            <a:lvl7pPr marL="5248275" indent="-457200" fontAlgn="base">
              <a:spcBef>
                <a:spcPct val="0"/>
              </a:spcBef>
              <a:spcAft>
                <a:spcPct val="0"/>
              </a:spcAft>
              <a:defRPr kumimoji="1" sz="2400">
                <a:solidFill>
                  <a:schemeClr val="tx1"/>
                </a:solidFill>
                <a:latin typeface="Times New Roman" pitchFamily="18" charset="0"/>
                <a:ea typeface="宋体" pitchFamily="2" charset="-122"/>
              </a:defRPr>
            </a:lvl7pPr>
            <a:lvl8pPr marL="5705475" indent="-457200" fontAlgn="base">
              <a:spcBef>
                <a:spcPct val="0"/>
              </a:spcBef>
              <a:spcAft>
                <a:spcPct val="0"/>
              </a:spcAft>
              <a:defRPr kumimoji="1" sz="2400">
                <a:solidFill>
                  <a:schemeClr val="tx1"/>
                </a:solidFill>
                <a:latin typeface="Times New Roman" pitchFamily="18" charset="0"/>
                <a:ea typeface="宋体" pitchFamily="2" charset="-122"/>
              </a:defRPr>
            </a:lvl8pPr>
            <a:lvl9pPr marL="61626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marL="273050" marR="0" lvl="0" indent="0" algn="l" defTabSz="914400" rtl="0" eaLnBrk="1" fontAlgn="base" latinLnBrk="0" hangingPunct="1">
              <a:lnSpc>
                <a:spcPct val="120000"/>
              </a:lnSpc>
              <a:spcBef>
                <a:spcPct val="0"/>
              </a:spcBef>
              <a:spcAft>
                <a:spcPct val="0"/>
              </a:spcAft>
              <a:buClr>
                <a:srgbClr val="CC0000"/>
              </a:buClr>
              <a:buSzPct val="65000"/>
              <a:buFont typeface="Wingdings" pitchFamily="2" charset="2"/>
              <a:buNone/>
              <a:tabLst/>
              <a:defRPr/>
            </a:pPr>
            <a:r>
              <a:rPr kumimoji="1" lang="zh-CN" altLang="en-US" sz="1800" b="1" i="0" u="none" strike="noStrike" kern="1200" cap="none" spc="0" normalizeH="0" baseline="0" noProof="0" dirty="0" smtClean="0">
                <a:ln>
                  <a:noFill/>
                </a:ln>
                <a:solidFill>
                  <a:srgbClr val="000000"/>
                </a:solidFill>
                <a:effectLst>
                  <a:outerShdw blurRad="38100" dist="38100" dir="2700000" algn="tl">
                    <a:srgbClr val="C0C0C0"/>
                  </a:outerShdw>
                </a:effectLst>
                <a:uLnTx/>
                <a:uFillTx/>
                <a:latin typeface="黑体" pitchFamily="2" charset="-122"/>
                <a:ea typeface="黑体" pitchFamily="2" charset="-122"/>
                <a:cs typeface="+mn-cs"/>
              </a:rPr>
              <a:t>缺  点：</a:t>
            </a:r>
          </a:p>
          <a:p>
            <a:pPr marL="273050" marR="0" lvl="0" indent="0" algn="l" defTabSz="914400" rtl="0" eaLnBrk="1" fontAlgn="base" latinLnBrk="0" hangingPunct="1">
              <a:lnSpc>
                <a:spcPct val="120000"/>
              </a:lnSpc>
              <a:spcBef>
                <a:spcPct val="0"/>
              </a:spcBef>
              <a:spcAft>
                <a:spcPct val="0"/>
              </a:spcAft>
              <a:buClr>
                <a:srgbClr val="CC0000"/>
              </a:buClr>
              <a:buSzPct val="65000"/>
              <a:buFont typeface="Wingdings" pitchFamily="2" charset="2"/>
              <a:buChar char="u"/>
              <a:tabLst/>
              <a:defRPr/>
            </a:pPr>
            <a:r>
              <a:rPr kumimoji="1" lang="zh-CN" altLang="en-US" sz="1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rPr>
              <a:t> 难以学习和记忆</a:t>
            </a:r>
          </a:p>
          <a:p>
            <a:pPr marL="273050" marR="0" lvl="0" indent="0" algn="l" defTabSz="914400" rtl="0" eaLnBrk="1" fontAlgn="base" latinLnBrk="0" hangingPunct="1">
              <a:lnSpc>
                <a:spcPct val="120000"/>
              </a:lnSpc>
              <a:spcBef>
                <a:spcPct val="0"/>
              </a:spcBef>
              <a:spcAft>
                <a:spcPct val="0"/>
              </a:spcAft>
              <a:buClr>
                <a:srgbClr val="CC0000"/>
              </a:buClr>
              <a:buSzPct val="65000"/>
              <a:buFont typeface="Wingdings" pitchFamily="2" charset="2"/>
              <a:buChar char="u"/>
              <a:tabLst/>
              <a:defRPr/>
            </a:pPr>
            <a:r>
              <a:rPr kumimoji="1" lang="zh-CN" altLang="en-US" sz="1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rPr>
              <a:t> 需要一定的键盘输入技巧</a:t>
            </a:r>
          </a:p>
          <a:p>
            <a:pPr marL="273050" marR="0" lvl="0" indent="0" algn="l" defTabSz="914400" rtl="0" eaLnBrk="1" fontAlgn="base" latinLnBrk="0" hangingPunct="1">
              <a:lnSpc>
                <a:spcPct val="120000"/>
              </a:lnSpc>
              <a:spcBef>
                <a:spcPct val="0"/>
              </a:spcBef>
              <a:spcAft>
                <a:spcPct val="0"/>
              </a:spcAft>
              <a:buClr>
                <a:srgbClr val="CC0000"/>
              </a:buClr>
              <a:buSzPct val="65000"/>
              <a:buFont typeface="Wingdings" pitchFamily="2" charset="2"/>
              <a:buChar char="u"/>
              <a:tabLst/>
              <a:defRPr/>
            </a:pPr>
            <a:r>
              <a:rPr kumimoji="1" lang="zh-CN" altLang="en-US" sz="1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rPr>
              <a:t> 出错可能性大</a:t>
            </a:r>
          </a:p>
        </p:txBody>
      </p:sp>
      <p:sp>
        <p:nvSpPr>
          <p:cNvPr id="9"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0"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720771696"/>
      </p:ext>
    </p:extLst>
  </p:cSld>
  <p:clrMapOvr>
    <a:masterClrMapping/>
  </p:clrMapOvr>
  <p:transition spd="med">
    <p:rand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3"/>
          <p:cNvSpPr>
            <a:spLocks noChangeArrowheads="1"/>
          </p:cNvSpPr>
          <p:nvPr/>
        </p:nvSpPr>
        <p:spPr bwMode="auto">
          <a:xfrm>
            <a:off x="684213" y="1485032"/>
            <a:ext cx="7888287" cy="5040312"/>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4757" name="AutoShape 5"/>
          <p:cNvSpPr>
            <a:spLocks noChangeArrowheads="1"/>
          </p:cNvSpPr>
          <p:nvPr/>
        </p:nvSpPr>
        <p:spPr bwMode="auto">
          <a:xfrm>
            <a:off x="2987675" y="1800944"/>
            <a:ext cx="5097463" cy="2160588"/>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27305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273050" marR="0" lvl="0" indent="0" algn="l" defTabSz="914400" rtl="0" eaLnBrk="1" fontAlgn="base" latinLnBrk="0" hangingPunct="1">
              <a:lnSpc>
                <a:spcPct val="100000"/>
              </a:lnSpc>
              <a:spcBef>
                <a:spcPct val="0"/>
              </a:spcBef>
              <a:spcAft>
                <a:spcPct val="0"/>
              </a:spcAft>
              <a:buClr>
                <a:srgbClr val="CC0000"/>
              </a:buClr>
              <a:buSzPct val="70000"/>
              <a:buFont typeface="Wingdings" panose="05000000000000000000" pitchFamily="2" charset="2"/>
              <a:buChar char="u"/>
              <a:tabLst/>
              <a:defRPr/>
            </a:pP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关键词  </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如 </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DIR</a:t>
            </a:r>
          </a:p>
          <a:p>
            <a:pPr marL="273050" marR="0" lvl="0" indent="0" algn="l" defTabSz="914400" rtl="0" eaLnBrk="1" fontAlgn="base" latinLnBrk="0" hangingPunct="1">
              <a:lnSpc>
                <a:spcPct val="100000"/>
              </a:lnSpc>
              <a:spcBef>
                <a:spcPct val="0"/>
              </a:spcBef>
              <a:spcAft>
                <a:spcPct val="0"/>
              </a:spcAft>
              <a:buClr>
                <a:srgbClr val="CC0000"/>
              </a:buClr>
              <a:buSzPct val="70000"/>
              <a:buFont typeface="Wingdings" panose="05000000000000000000" pitchFamily="2" charset="2"/>
              <a:buChar char="u"/>
              <a:tabLst/>
              <a:defRPr/>
            </a:pP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关键词 </a:t>
            </a: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参数</a:t>
            </a:r>
            <a:b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FORMAT D: /s</a:t>
            </a:r>
            <a:b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b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    XCOPY C:\FAN\*.* D:\ZHANG /E/S</a:t>
            </a:r>
          </a:p>
          <a:p>
            <a:pPr marL="273050" marR="0" lvl="0" indent="0" algn="l" defTabSz="914400" rtl="0" eaLnBrk="1" fontAlgn="base" latinLnBrk="0" hangingPunct="1">
              <a:lnSpc>
                <a:spcPct val="100000"/>
              </a:lnSpc>
              <a:spcBef>
                <a:spcPct val="0"/>
              </a:spcBef>
              <a:spcAft>
                <a:spcPct val="0"/>
              </a:spcAft>
              <a:buClr>
                <a:srgbClr val="CC0000"/>
              </a:buClr>
              <a:buSzPct val="70000"/>
              <a:buFont typeface="Wingdings" panose="05000000000000000000" pitchFamily="2" charset="2"/>
              <a:buChar char="u"/>
              <a:tabLst/>
              <a:defRPr/>
            </a:pP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基于语法的语言</a:t>
            </a:r>
            <a:b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DELETE FILE </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EDIT HELLO.C</a:t>
            </a:r>
            <a:endPar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endParaRPr>
          </a:p>
          <a:p>
            <a:pPr marL="273050" marR="0" lvl="0" indent="0" algn="l" defTabSz="914400" rtl="0" eaLnBrk="1" fontAlgn="base" latinLnBrk="0" hangingPunct="1">
              <a:lnSpc>
                <a:spcPct val="100000"/>
              </a:lnSpc>
              <a:spcBef>
                <a:spcPct val="0"/>
              </a:spcBef>
              <a:spcAft>
                <a:spcPct val="0"/>
              </a:spcAft>
              <a:buClr>
                <a:srgbClr val="CC0000"/>
              </a:buClr>
              <a:buSzPct val="70000"/>
              <a:buFont typeface="Wingdings" panose="05000000000000000000" pitchFamily="2" charset="2"/>
              <a:buChar char="u"/>
              <a:tabLst/>
              <a:defRPr/>
            </a:pP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基于自然语言</a:t>
            </a:r>
            <a:b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Please delete file aaa.doc    </a:t>
            </a:r>
          </a:p>
        </p:txBody>
      </p:sp>
      <p:sp>
        <p:nvSpPr>
          <p:cNvPr id="41992" name="Line 6"/>
          <p:cNvSpPr>
            <a:spLocks noChangeShapeType="1"/>
          </p:cNvSpPr>
          <p:nvPr/>
        </p:nvSpPr>
        <p:spPr bwMode="auto">
          <a:xfrm>
            <a:off x="684213" y="4148857"/>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4759" name="AutoShape 7"/>
          <p:cNvSpPr>
            <a:spLocks noChangeArrowheads="1"/>
          </p:cNvSpPr>
          <p:nvPr/>
        </p:nvSpPr>
        <p:spPr bwMode="auto">
          <a:xfrm>
            <a:off x="900113" y="1556469"/>
            <a:ext cx="3240087" cy="503238"/>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2.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命令语言的结构</a:t>
            </a:r>
          </a:p>
        </p:txBody>
      </p:sp>
      <p:sp>
        <p:nvSpPr>
          <p:cNvPr id="74760" name="AutoShape 8"/>
          <p:cNvSpPr>
            <a:spLocks noChangeArrowheads="1"/>
          </p:cNvSpPr>
          <p:nvPr/>
        </p:nvSpPr>
        <p:spPr bwMode="auto">
          <a:xfrm>
            <a:off x="899592" y="4293319"/>
            <a:ext cx="6680200" cy="2016125"/>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271463" indent="84138">
              <a:defRPr kumimoji="1" sz="2400">
                <a:solidFill>
                  <a:schemeClr val="tx1"/>
                </a:solidFill>
                <a:latin typeface="Times New Roman" pitchFamily="18" charset="0"/>
                <a:ea typeface="宋体" pitchFamily="2" charset="-122"/>
              </a:defRPr>
            </a:lvl1pPr>
            <a:lvl2pPr marL="534988">
              <a:defRPr kumimoji="1" sz="2400">
                <a:solidFill>
                  <a:schemeClr val="tx1"/>
                </a:solidFill>
                <a:latin typeface="Times New Roman" pitchFamily="18" charset="0"/>
                <a:ea typeface="宋体" pitchFamily="2" charset="-122"/>
              </a:defRPr>
            </a:lvl2pPr>
            <a:lvl3pPr marL="3060700" indent="-457200">
              <a:defRPr kumimoji="1" sz="2400">
                <a:solidFill>
                  <a:schemeClr val="tx1"/>
                </a:solidFill>
                <a:latin typeface="Times New Roman" pitchFamily="18" charset="0"/>
                <a:ea typeface="宋体" pitchFamily="2" charset="-122"/>
              </a:defRPr>
            </a:lvl3pPr>
            <a:lvl4pPr marL="3697288" indent="-457200">
              <a:defRPr kumimoji="1" sz="2400">
                <a:solidFill>
                  <a:schemeClr val="tx1"/>
                </a:solidFill>
                <a:latin typeface="Times New Roman" pitchFamily="18" charset="0"/>
                <a:ea typeface="宋体" pitchFamily="2" charset="-122"/>
              </a:defRPr>
            </a:lvl4pPr>
            <a:lvl5pPr marL="4333875" indent="-457200">
              <a:defRPr kumimoji="1" sz="2400">
                <a:solidFill>
                  <a:schemeClr val="tx1"/>
                </a:solidFill>
                <a:latin typeface="Times New Roman" pitchFamily="18" charset="0"/>
                <a:ea typeface="宋体" pitchFamily="2" charset="-122"/>
              </a:defRPr>
            </a:lvl5pPr>
            <a:lvl6pPr marL="4791075" indent="-457200" fontAlgn="base">
              <a:spcBef>
                <a:spcPct val="0"/>
              </a:spcBef>
              <a:spcAft>
                <a:spcPct val="0"/>
              </a:spcAft>
              <a:defRPr kumimoji="1" sz="2400">
                <a:solidFill>
                  <a:schemeClr val="tx1"/>
                </a:solidFill>
                <a:latin typeface="Times New Roman" pitchFamily="18" charset="0"/>
                <a:ea typeface="宋体" pitchFamily="2" charset="-122"/>
              </a:defRPr>
            </a:lvl6pPr>
            <a:lvl7pPr marL="5248275" indent="-457200" fontAlgn="base">
              <a:spcBef>
                <a:spcPct val="0"/>
              </a:spcBef>
              <a:spcAft>
                <a:spcPct val="0"/>
              </a:spcAft>
              <a:defRPr kumimoji="1" sz="2400">
                <a:solidFill>
                  <a:schemeClr val="tx1"/>
                </a:solidFill>
                <a:latin typeface="Times New Roman" pitchFamily="18" charset="0"/>
                <a:ea typeface="宋体" pitchFamily="2" charset="-122"/>
              </a:defRPr>
            </a:lvl7pPr>
            <a:lvl8pPr marL="5705475" indent="-457200" fontAlgn="base">
              <a:spcBef>
                <a:spcPct val="0"/>
              </a:spcBef>
              <a:spcAft>
                <a:spcPct val="0"/>
              </a:spcAft>
              <a:defRPr kumimoji="1" sz="2400">
                <a:solidFill>
                  <a:schemeClr val="tx1"/>
                </a:solidFill>
                <a:latin typeface="Times New Roman" pitchFamily="18" charset="0"/>
                <a:ea typeface="宋体" pitchFamily="2" charset="-122"/>
              </a:defRPr>
            </a:lvl8pPr>
            <a:lvl9pPr marL="61626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marL="271463" marR="0" lvl="0" indent="84138" algn="l"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smtClean="0">
                <a:ln>
                  <a:noFill/>
                </a:ln>
                <a:solidFill>
                  <a:srgbClr val="000000"/>
                </a:solidFill>
                <a:effectLst>
                  <a:outerShdw blurRad="38100" dist="38100" dir="2700000" algn="tl">
                    <a:srgbClr val="C0C0C0"/>
                  </a:outerShdw>
                </a:effectLst>
                <a:uLnTx/>
                <a:uFillTx/>
                <a:latin typeface="Times New Roman"/>
                <a:ea typeface="黑体" pitchFamily="2" charset="-122"/>
                <a:cs typeface="+mn-cs"/>
              </a:rPr>
              <a:t>命令的缩写通常有以下做法：</a:t>
            </a:r>
          </a:p>
          <a:p>
            <a:pPr marL="271463" marR="0" lvl="0" indent="84138" algn="l" defTabSz="914400" rtl="0" eaLnBrk="1" fontAlgn="base" latinLnBrk="0" hangingPunct="1">
              <a:lnSpc>
                <a:spcPct val="100000"/>
              </a:lnSpc>
              <a:spcBef>
                <a:spcPct val="0"/>
              </a:spcBef>
              <a:spcAft>
                <a:spcPct val="0"/>
              </a:spcAft>
              <a:buClr>
                <a:srgbClr val="CC0000"/>
              </a:buClr>
              <a:buSzPct val="70000"/>
              <a:buFont typeface="Wingdings" pitchFamily="2" charset="2"/>
              <a:buNone/>
              <a:tabLst/>
              <a:defRPr/>
            </a:pPr>
            <a:endParaRPr kumimoji="1" lang="zh-CN" altLang="en-US" sz="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endParaRPr>
          </a:p>
          <a:p>
            <a:pPr marL="271463" marR="0" lvl="0" indent="84138" algn="l" defTabSz="914400" rtl="0" eaLnBrk="1" fontAlgn="base" latinLnBrk="0" hangingPunct="1">
              <a:lnSpc>
                <a:spcPct val="120000"/>
              </a:lnSpc>
              <a:spcBef>
                <a:spcPct val="0"/>
              </a:spcBef>
              <a:spcAft>
                <a:spcPct val="0"/>
              </a:spcAft>
              <a:buClr>
                <a:srgbClr val="CC0000"/>
              </a:buClr>
              <a:buSzPct val="70000"/>
              <a:buFont typeface="Wingdings" pitchFamily="2" charset="2"/>
              <a:buChar char="l"/>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简单的截取，即取命令开头几个字母，如</a:t>
            </a:r>
            <a:r>
              <a:rPr kumimoji="1" lang="en-US" altLang="zh-CN" sz="1800" b="1" i="0" u="none" strike="noStrike" kern="1200" cap="none" spc="0" normalizeH="0" baseline="0" noProof="0" dirty="0" err="1" smtClean="0">
                <a:ln>
                  <a:noFill/>
                </a:ln>
                <a:solidFill>
                  <a:srgbClr val="000000"/>
                </a:solidFill>
                <a:effectLst/>
                <a:uLnTx/>
                <a:uFillTx/>
                <a:latin typeface="Times New Roman"/>
                <a:ea typeface="楷体_GB2312" pitchFamily="49" charset="-122"/>
                <a:cs typeface="+mn-cs"/>
              </a:rPr>
              <a:t>dir</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del</a:t>
            </a:r>
          </a:p>
          <a:p>
            <a:pPr marL="271463" marR="0" lvl="0" indent="84138" algn="l" defTabSz="914400" rtl="0" eaLnBrk="1" fontAlgn="base" latinLnBrk="0" hangingPunct="1">
              <a:lnSpc>
                <a:spcPct val="120000"/>
              </a:lnSpc>
              <a:spcBef>
                <a:spcPct val="0"/>
              </a:spcBef>
              <a:spcAft>
                <a:spcPct val="0"/>
              </a:spcAft>
              <a:buClr>
                <a:srgbClr val="CC0000"/>
              </a:buClr>
              <a:buSzPct val="70000"/>
              <a:buFont typeface="Wingdings" pitchFamily="2" charset="2"/>
              <a:buChar char="l"/>
              <a:tabLst/>
              <a:defRPr/>
            </a:pP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去除元音截取，如</a:t>
            </a:r>
            <a:r>
              <a:rPr kumimoji="1" lang="en-US" altLang="zh-CN" sz="1800" b="1" i="0" u="none" strike="noStrike" kern="1200" cap="none" spc="0" normalizeH="0" baseline="0" noProof="0" dirty="0" err="1" smtClean="0">
                <a:ln>
                  <a:noFill/>
                </a:ln>
                <a:solidFill>
                  <a:srgbClr val="000000"/>
                </a:solidFill>
                <a:effectLst/>
                <a:uLnTx/>
                <a:uFillTx/>
                <a:latin typeface="Times New Roman"/>
                <a:ea typeface="楷体_GB2312" pitchFamily="49" charset="-122"/>
                <a:cs typeface="+mn-cs"/>
              </a:rPr>
              <a:t>lst</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err="1" smtClean="0">
                <a:ln>
                  <a:noFill/>
                </a:ln>
                <a:solidFill>
                  <a:srgbClr val="000000"/>
                </a:solidFill>
                <a:effectLst/>
                <a:uLnTx/>
                <a:uFillTx/>
                <a:latin typeface="Times New Roman"/>
                <a:ea typeface="楷体_GB2312" pitchFamily="49" charset="-122"/>
                <a:cs typeface="+mn-cs"/>
              </a:rPr>
              <a:t>ls</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(list)</a:t>
            </a:r>
          </a:p>
          <a:p>
            <a:pPr marL="271463" marR="0" lvl="0" indent="84138" algn="l" defTabSz="914400" rtl="0" eaLnBrk="1" fontAlgn="base" latinLnBrk="0" hangingPunct="1">
              <a:lnSpc>
                <a:spcPct val="120000"/>
              </a:lnSpc>
              <a:spcBef>
                <a:spcPct val="0"/>
              </a:spcBef>
              <a:spcAft>
                <a:spcPct val="0"/>
              </a:spcAft>
              <a:buClr>
                <a:srgbClr val="CC0000"/>
              </a:buClr>
              <a:buSzPct val="70000"/>
              <a:buFont typeface="Wingdings" pitchFamily="2" charset="2"/>
              <a:buChar char="l"/>
              <a:tabLst/>
              <a:defRPr/>
            </a:pP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取第一个和最后一个字母，如</a:t>
            </a:r>
            <a:r>
              <a:rPr kumimoji="1" lang="en-US" altLang="zh-CN" sz="1800" b="1" i="0" u="none" strike="noStrike" kern="1200" cap="none" spc="0" normalizeH="0" baseline="0" noProof="0" dirty="0" err="1" smtClean="0">
                <a:ln>
                  <a:noFill/>
                </a:ln>
                <a:solidFill>
                  <a:srgbClr val="000000"/>
                </a:solidFill>
                <a:effectLst/>
                <a:uLnTx/>
                <a:uFillTx/>
                <a:latin typeface="Times New Roman"/>
                <a:ea typeface="楷体_GB2312" pitchFamily="49" charset="-122"/>
                <a:cs typeface="+mn-cs"/>
              </a:rPr>
              <a:t>st</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(sort)</a:t>
            </a:r>
          </a:p>
          <a:p>
            <a:pPr marL="271463" marR="0" lvl="0" indent="84138" algn="l" defTabSz="914400" rtl="0" eaLnBrk="1" fontAlgn="base" latinLnBrk="0" hangingPunct="1">
              <a:lnSpc>
                <a:spcPct val="120000"/>
              </a:lnSpc>
              <a:spcBef>
                <a:spcPct val="0"/>
              </a:spcBef>
              <a:spcAft>
                <a:spcPct val="0"/>
              </a:spcAft>
              <a:buClr>
                <a:srgbClr val="CC0000"/>
              </a:buClr>
              <a:buSzPct val="70000"/>
              <a:buFont typeface="Wingdings" pitchFamily="2" charset="2"/>
              <a:buChar char="l"/>
              <a:tabLst/>
              <a:defRPr/>
            </a:pP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短语中每个词的首字母，如</a:t>
            </a:r>
            <a:r>
              <a:rPr kumimoji="1" lang="en-US" altLang="zh-CN" sz="1800" b="1" i="0" u="none" strike="noStrike" kern="1200" cap="none" spc="0" normalizeH="0" baseline="0" noProof="0" dirty="0" err="1" smtClean="0">
                <a:ln>
                  <a:noFill/>
                </a:ln>
                <a:solidFill>
                  <a:srgbClr val="000000"/>
                </a:solidFill>
                <a:effectLst/>
                <a:uLnTx/>
                <a:uFillTx/>
                <a:latin typeface="Times New Roman"/>
                <a:ea typeface="楷体_GB2312" pitchFamily="49" charset="-122"/>
                <a:cs typeface="+mn-cs"/>
              </a:rPr>
              <a:t>rd</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md</a:t>
            </a:r>
          </a:p>
          <a:p>
            <a:pPr marL="271463" marR="0" lvl="0" indent="84138" algn="l" defTabSz="914400" rtl="0" eaLnBrk="1" fontAlgn="base" latinLnBrk="0" hangingPunct="1">
              <a:lnSpc>
                <a:spcPct val="120000"/>
              </a:lnSpc>
              <a:spcBef>
                <a:spcPct val="0"/>
              </a:spcBef>
              <a:spcAft>
                <a:spcPct val="0"/>
              </a:spcAft>
              <a:buClr>
                <a:srgbClr val="CC0000"/>
              </a:buClr>
              <a:buSzPct val="70000"/>
              <a:buFont typeface="Wingdings" pitchFamily="2" charset="2"/>
              <a:buChar char="l"/>
              <a:tabLst/>
              <a:defRPr/>
            </a:pP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着重于发音，例如</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XQT</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表示</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execute</a:t>
            </a:r>
          </a:p>
        </p:txBody>
      </p:sp>
      <p:sp>
        <p:nvSpPr>
          <p:cNvPr id="74765" name="Oval 13">
            <a:hlinkClick r:id="rId2" action="ppaction://hlinkfile"/>
          </p:cNvPr>
          <p:cNvSpPr>
            <a:spLocks noChangeArrowheads="1"/>
          </p:cNvSpPr>
          <p:nvPr/>
        </p:nvSpPr>
        <p:spPr bwMode="auto">
          <a:xfrm>
            <a:off x="1401763" y="2204169"/>
            <a:ext cx="1657350" cy="288925"/>
          </a:xfrm>
          <a:prstGeom prst="ellipse">
            <a:avLst/>
          </a:prstGeom>
          <a:gradFill rotWithShape="0">
            <a:gsLst>
              <a:gs pos="0">
                <a:srgbClr val="CCCCFF"/>
              </a:gs>
              <a:gs pos="100000">
                <a:srgbClr val="FFFFFF"/>
              </a:gs>
            </a:gsLst>
            <a:lin ang="5400000" scaled="1"/>
          </a:gradFill>
          <a:ln w="9525">
            <a:solidFill>
              <a:srgbClr val="96969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smtClean="0">
                <a:ln>
                  <a:noFill/>
                </a:ln>
                <a:solidFill>
                  <a:srgbClr val="CC0000"/>
                </a:solidFill>
                <a:effectLst/>
                <a:uLnTx/>
                <a:uFillTx/>
                <a:latin typeface="宋体" panose="02010600030101010101" pitchFamily="2" charset="-122"/>
                <a:ea typeface="宋体" panose="02010600030101010101" pitchFamily="2" charset="-122"/>
                <a:cs typeface="+mn-cs"/>
              </a:rPr>
              <a:t>推理机例</a:t>
            </a:r>
            <a:r>
              <a:rPr kumimoji="1" lang="en-US" altLang="zh-CN" sz="2000" b="1" i="0" u="none" strike="noStrike" kern="1200" cap="none" spc="0" normalizeH="0" baseline="0" noProof="0" smtClean="0">
                <a:ln>
                  <a:noFill/>
                </a:ln>
                <a:solidFill>
                  <a:srgbClr val="CC0000"/>
                </a:solidFill>
                <a:effectLst/>
                <a:uLnTx/>
                <a:uFillTx/>
                <a:latin typeface="宋体" panose="02010600030101010101" pitchFamily="2" charset="-122"/>
                <a:ea typeface="宋体" panose="02010600030101010101" pitchFamily="2" charset="-122"/>
                <a:cs typeface="+mn-cs"/>
              </a:rPr>
              <a:t>1</a:t>
            </a:r>
          </a:p>
        </p:txBody>
      </p:sp>
      <p:sp>
        <p:nvSpPr>
          <p:cNvPr id="74766" name="Oval 14">
            <a:hlinkClick r:id="rId3" action="ppaction://hlinkfile"/>
          </p:cNvPr>
          <p:cNvSpPr>
            <a:spLocks noChangeArrowheads="1"/>
          </p:cNvSpPr>
          <p:nvPr/>
        </p:nvSpPr>
        <p:spPr bwMode="auto">
          <a:xfrm>
            <a:off x="1403350" y="2996332"/>
            <a:ext cx="1657350" cy="288925"/>
          </a:xfrm>
          <a:prstGeom prst="ellipse">
            <a:avLst/>
          </a:prstGeom>
          <a:gradFill rotWithShape="0">
            <a:gsLst>
              <a:gs pos="0">
                <a:srgbClr val="CCCCFF"/>
              </a:gs>
              <a:gs pos="100000">
                <a:srgbClr val="FFFFFF"/>
              </a:gs>
            </a:gsLst>
            <a:lin ang="5400000" scaled="1"/>
          </a:gradFill>
          <a:ln w="9525">
            <a:solidFill>
              <a:srgbClr val="96969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smtClean="0">
                <a:ln>
                  <a:noFill/>
                </a:ln>
                <a:solidFill>
                  <a:srgbClr val="CC0000"/>
                </a:solidFill>
                <a:effectLst/>
                <a:uLnTx/>
                <a:uFillTx/>
                <a:latin typeface="宋体" panose="02010600030101010101" pitchFamily="2" charset="-122"/>
                <a:ea typeface="宋体" panose="02010600030101010101" pitchFamily="2" charset="-122"/>
                <a:cs typeface="+mn-cs"/>
              </a:rPr>
              <a:t>推理机例</a:t>
            </a:r>
            <a:r>
              <a:rPr kumimoji="1" lang="en-US" altLang="zh-CN" sz="2000" b="1" i="0" u="none" strike="noStrike" kern="1200" cap="none" spc="0" normalizeH="0" baseline="0" noProof="0" smtClean="0">
                <a:ln>
                  <a:noFill/>
                </a:ln>
                <a:solidFill>
                  <a:srgbClr val="CC0000"/>
                </a:solidFill>
                <a:effectLst/>
                <a:uLnTx/>
                <a:uFillTx/>
                <a:latin typeface="宋体" panose="02010600030101010101" pitchFamily="2" charset="-122"/>
                <a:ea typeface="宋体" panose="02010600030101010101" pitchFamily="2" charset="-122"/>
                <a:cs typeface="+mn-cs"/>
              </a:rPr>
              <a:t>2</a:t>
            </a:r>
          </a:p>
        </p:txBody>
      </p:sp>
      <p:sp>
        <p:nvSpPr>
          <p:cNvPr id="11"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2"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3"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anose="05000000000000000000" pitchFamily="2" charset="2"/>
              <a:buNone/>
              <a:tabLst/>
              <a:defRPr/>
            </a:pPr>
            <a:r>
              <a:rPr kumimoji="1" lang="zh-CN" altLang="en-US" sz="2200" b="1" i="0" u="none" strike="noStrike" kern="1200" cap="none" spc="0" normalizeH="0" baseline="0" noProof="0" dirty="0" smtClean="0">
                <a:ln>
                  <a:noFill/>
                </a:ln>
                <a:solidFill>
                  <a:srgbClr val="660033"/>
                </a:solidFill>
                <a:effectLst/>
                <a:uLnTx/>
                <a:uFillTx/>
                <a:latin typeface="Times New Roman" panose="02020603050405020304" pitchFamily="18" charset="0"/>
                <a:ea typeface="宋体" panose="02010600030101010101" pitchFamily="2" charset="-122"/>
                <a:cs typeface="+mn-cs"/>
              </a:rPr>
              <a:t>命令语言界面设计</a:t>
            </a:r>
          </a:p>
        </p:txBody>
      </p:sp>
    </p:spTree>
    <p:extLst>
      <p:ext uri="{BB962C8B-B14F-4D97-AF65-F5344CB8AC3E}">
        <p14:creationId xmlns:p14="http://schemas.microsoft.com/office/powerpoint/2010/main" val="154303277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475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74757">
                                            <p:txEl>
                                              <p:pRg st="0" end="0"/>
                                            </p:txEl>
                                          </p:spTgt>
                                        </p:tgtEl>
                                        <p:attrNameLst>
                                          <p:attrName>style.visibility</p:attrName>
                                        </p:attrNameLst>
                                      </p:cBhvr>
                                      <p:to>
                                        <p:strVal val="visible"/>
                                      </p:to>
                                    </p:set>
                                    <p:animEffect transition="in" filter="wipe(up)">
                                      <p:cBhvr>
                                        <p:cTn id="11" dur="2000"/>
                                        <p:tgtEl>
                                          <p:spTgt spid="74757">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74757">
                                            <p:txEl>
                                              <p:pRg st="1" end="1"/>
                                            </p:txEl>
                                          </p:spTgt>
                                        </p:tgtEl>
                                        <p:attrNameLst>
                                          <p:attrName>style.visibility</p:attrName>
                                        </p:attrNameLst>
                                      </p:cBhvr>
                                      <p:to>
                                        <p:strVal val="visible"/>
                                      </p:to>
                                    </p:set>
                                    <p:animEffect transition="in" filter="wipe(up)">
                                      <p:cBhvr>
                                        <p:cTn id="16" dur="2000"/>
                                        <p:tgtEl>
                                          <p:spTgt spid="74757">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4757">
                                            <p:txEl>
                                              <p:pRg st="2" end="2"/>
                                            </p:txEl>
                                          </p:spTgt>
                                        </p:tgtEl>
                                        <p:attrNameLst>
                                          <p:attrName>style.visibility</p:attrName>
                                        </p:attrNameLst>
                                      </p:cBhvr>
                                      <p:to>
                                        <p:strVal val="visible"/>
                                      </p:to>
                                    </p:set>
                                    <p:animEffect transition="in" filter="wipe(up)">
                                      <p:cBhvr>
                                        <p:cTn id="21" dur="2000"/>
                                        <p:tgtEl>
                                          <p:spTgt spid="74757">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4757">
                                            <p:txEl>
                                              <p:pRg st="3" end="3"/>
                                            </p:txEl>
                                          </p:spTgt>
                                        </p:tgtEl>
                                        <p:attrNameLst>
                                          <p:attrName>style.visibility</p:attrName>
                                        </p:attrNameLst>
                                      </p:cBhvr>
                                      <p:to>
                                        <p:strVal val="visible"/>
                                      </p:to>
                                    </p:set>
                                    <p:animEffect transition="in" filter="wipe(up)">
                                      <p:cBhvr>
                                        <p:cTn id="26" dur="2000"/>
                                        <p:tgtEl>
                                          <p:spTgt spid="74757">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4765"/>
                                        </p:tgtEl>
                                        <p:attrNameLst>
                                          <p:attrName>style.visibility</p:attrName>
                                        </p:attrNameLst>
                                      </p:cBhvr>
                                      <p:to>
                                        <p:strVal val="visible"/>
                                      </p:to>
                                    </p:set>
                                    <p:anim calcmode="lin" valueType="num">
                                      <p:cBhvr additive="base">
                                        <p:cTn id="31" dur="500" fill="hold"/>
                                        <p:tgtEl>
                                          <p:spTgt spid="74765"/>
                                        </p:tgtEl>
                                        <p:attrNameLst>
                                          <p:attrName>ppt_x</p:attrName>
                                        </p:attrNameLst>
                                      </p:cBhvr>
                                      <p:tavLst>
                                        <p:tav tm="0">
                                          <p:val>
                                            <p:strVal val="0-#ppt_w/2"/>
                                          </p:val>
                                        </p:tav>
                                        <p:tav tm="100000">
                                          <p:val>
                                            <p:strVal val="#ppt_x"/>
                                          </p:val>
                                        </p:tav>
                                      </p:tavLst>
                                    </p:anim>
                                    <p:anim calcmode="lin" valueType="num">
                                      <p:cBhvr additive="base">
                                        <p:cTn id="32" dur="500" fill="hold"/>
                                        <p:tgtEl>
                                          <p:spTgt spid="74765"/>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500"/>
                            </p:stCondLst>
                            <p:childTnLst>
                              <p:par>
                                <p:cTn id="34" presetID="2" presetClass="entr" presetSubtype="8" fill="hold" grpId="0" nodeType="afterEffect">
                                  <p:stCondLst>
                                    <p:cond delay="0"/>
                                  </p:stCondLst>
                                  <p:childTnLst>
                                    <p:set>
                                      <p:cBhvr>
                                        <p:cTn id="35" dur="1" fill="hold">
                                          <p:stCondLst>
                                            <p:cond delay="0"/>
                                          </p:stCondLst>
                                        </p:cTn>
                                        <p:tgtEl>
                                          <p:spTgt spid="74766"/>
                                        </p:tgtEl>
                                        <p:attrNameLst>
                                          <p:attrName>style.visibility</p:attrName>
                                        </p:attrNameLst>
                                      </p:cBhvr>
                                      <p:to>
                                        <p:strVal val="visible"/>
                                      </p:to>
                                    </p:set>
                                    <p:anim calcmode="lin" valueType="num">
                                      <p:cBhvr additive="base">
                                        <p:cTn id="36" dur="500" fill="hold"/>
                                        <p:tgtEl>
                                          <p:spTgt spid="74766"/>
                                        </p:tgtEl>
                                        <p:attrNameLst>
                                          <p:attrName>ppt_x</p:attrName>
                                        </p:attrNameLst>
                                      </p:cBhvr>
                                      <p:tavLst>
                                        <p:tav tm="0">
                                          <p:val>
                                            <p:strVal val="0-#ppt_w/2"/>
                                          </p:val>
                                        </p:tav>
                                        <p:tav tm="100000">
                                          <p:val>
                                            <p:strVal val="#ppt_x"/>
                                          </p:val>
                                        </p:tav>
                                      </p:tavLst>
                                    </p:anim>
                                    <p:anim calcmode="lin" valueType="num">
                                      <p:cBhvr additive="base">
                                        <p:cTn id="37" dur="500" fill="hold"/>
                                        <p:tgtEl>
                                          <p:spTgt spid="74766"/>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74760">
                                            <p:txEl>
                                              <p:pRg st="0" end="0"/>
                                            </p:txEl>
                                          </p:spTgt>
                                        </p:tgtEl>
                                        <p:attrNameLst>
                                          <p:attrName>style.visibility</p:attrName>
                                        </p:attrNameLst>
                                      </p:cBhvr>
                                      <p:to>
                                        <p:strVal val="visible"/>
                                      </p:to>
                                    </p:set>
                                    <p:animEffect transition="in" filter="wipe(up)">
                                      <p:cBhvr>
                                        <p:cTn id="42" dur="2000"/>
                                        <p:tgtEl>
                                          <p:spTgt spid="74760">
                                            <p:txEl>
                                              <p:pRg st="0" end="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74760">
                                            <p:txEl>
                                              <p:pRg st="2" end="2"/>
                                            </p:txEl>
                                          </p:spTgt>
                                        </p:tgtEl>
                                        <p:attrNameLst>
                                          <p:attrName>style.visibility</p:attrName>
                                        </p:attrNameLst>
                                      </p:cBhvr>
                                      <p:to>
                                        <p:strVal val="visible"/>
                                      </p:to>
                                    </p:set>
                                    <p:animEffect transition="in" filter="wipe(up)">
                                      <p:cBhvr>
                                        <p:cTn id="47" dur="2000"/>
                                        <p:tgtEl>
                                          <p:spTgt spid="74760">
                                            <p:txEl>
                                              <p:pRg st="2" end="2"/>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74760">
                                            <p:txEl>
                                              <p:pRg st="3" end="3"/>
                                            </p:txEl>
                                          </p:spTgt>
                                        </p:tgtEl>
                                        <p:attrNameLst>
                                          <p:attrName>style.visibility</p:attrName>
                                        </p:attrNameLst>
                                      </p:cBhvr>
                                      <p:to>
                                        <p:strVal val="visible"/>
                                      </p:to>
                                    </p:set>
                                    <p:animEffect transition="in" filter="wipe(up)">
                                      <p:cBhvr>
                                        <p:cTn id="52" dur="2000"/>
                                        <p:tgtEl>
                                          <p:spTgt spid="74760">
                                            <p:txEl>
                                              <p:pRg st="3" end="3"/>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74760">
                                            <p:txEl>
                                              <p:pRg st="4" end="4"/>
                                            </p:txEl>
                                          </p:spTgt>
                                        </p:tgtEl>
                                        <p:attrNameLst>
                                          <p:attrName>style.visibility</p:attrName>
                                        </p:attrNameLst>
                                      </p:cBhvr>
                                      <p:to>
                                        <p:strVal val="visible"/>
                                      </p:to>
                                    </p:set>
                                    <p:animEffect transition="in" filter="wipe(up)">
                                      <p:cBhvr>
                                        <p:cTn id="57" dur="2000"/>
                                        <p:tgtEl>
                                          <p:spTgt spid="74760">
                                            <p:txEl>
                                              <p:pRg st="4" end="4"/>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74760">
                                            <p:txEl>
                                              <p:pRg st="5" end="5"/>
                                            </p:txEl>
                                          </p:spTgt>
                                        </p:tgtEl>
                                        <p:attrNameLst>
                                          <p:attrName>style.visibility</p:attrName>
                                        </p:attrNameLst>
                                      </p:cBhvr>
                                      <p:to>
                                        <p:strVal val="visible"/>
                                      </p:to>
                                    </p:set>
                                    <p:animEffect transition="in" filter="wipe(up)">
                                      <p:cBhvr>
                                        <p:cTn id="62" dur="2000"/>
                                        <p:tgtEl>
                                          <p:spTgt spid="74760">
                                            <p:txEl>
                                              <p:pRg st="5" end="5"/>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74760">
                                            <p:txEl>
                                              <p:pRg st="6" end="6"/>
                                            </p:txEl>
                                          </p:spTgt>
                                        </p:tgtEl>
                                        <p:attrNameLst>
                                          <p:attrName>style.visibility</p:attrName>
                                        </p:attrNameLst>
                                      </p:cBhvr>
                                      <p:to>
                                        <p:strVal val="visible"/>
                                      </p:to>
                                    </p:set>
                                    <p:animEffect transition="in" filter="wipe(up)">
                                      <p:cBhvr>
                                        <p:cTn id="67" dur="2000"/>
                                        <p:tgtEl>
                                          <p:spTgt spid="7476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7" grpId="0" build="p"/>
      <p:bldP spid="74759" grpId="0"/>
      <p:bldP spid="74760" grpId="0" build="p"/>
      <p:bldP spid="74765" grpId="0" animBg="1" autoUpdateAnimBg="0"/>
      <p:bldP spid="74766"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3"/>
          <p:cNvSpPr>
            <a:spLocks noChangeArrowheads="1"/>
          </p:cNvSpPr>
          <p:nvPr/>
        </p:nvSpPr>
        <p:spPr bwMode="auto">
          <a:xfrm>
            <a:off x="684213" y="1484784"/>
            <a:ext cx="7888287" cy="475250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3733" name="AutoShape 5"/>
          <p:cNvSpPr>
            <a:spLocks noChangeArrowheads="1"/>
          </p:cNvSpPr>
          <p:nvPr/>
        </p:nvSpPr>
        <p:spPr bwMode="auto">
          <a:xfrm>
            <a:off x="1779588" y="2277839"/>
            <a:ext cx="6248400" cy="3527425"/>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730250" indent="-4572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730250" marR="0" lvl="0" indent="-457200" algn="l" defTabSz="914400" rtl="0" eaLnBrk="1" fontAlgn="base" latinLnBrk="0" hangingPunct="1">
              <a:lnSpc>
                <a:spcPct val="130000"/>
              </a:lnSpc>
              <a:spcBef>
                <a:spcPct val="0"/>
              </a:spcBef>
              <a:spcAft>
                <a:spcPct val="0"/>
              </a:spcAft>
              <a:buClr>
                <a:srgbClr val="CC0000"/>
              </a:buClr>
              <a:buSzPct val="65000"/>
              <a:buFont typeface="Wingdings" panose="05000000000000000000" pitchFamily="2" charset="2"/>
              <a:buChar char="u"/>
              <a:tabLst/>
              <a:defRPr/>
            </a:pPr>
            <a:r>
              <a:rPr kumimoji="1" lang="zh-CN" altLang="en-US" sz="20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命令词要简单、易记</a:t>
            </a:r>
            <a:br>
              <a:rPr kumimoji="1" lang="zh-CN" altLang="en-US" sz="20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br>
            <a:r>
              <a:rPr kumimoji="1" lang="zh-CN" altLang="en-US" sz="20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en-US" altLang="zh-CN" sz="20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DIR</a:t>
            </a:r>
            <a:r>
              <a:rPr kumimoji="1" lang="zh-CN" altLang="en-US" sz="20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a:t>
            </a:r>
            <a:r>
              <a:rPr kumimoji="1" lang="en-US" altLang="zh-CN" sz="20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SET</a:t>
            </a:r>
            <a:r>
              <a:rPr kumimoji="1" lang="zh-CN" altLang="en-US" sz="20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a:t>
            </a:r>
            <a:r>
              <a:rPr kumimoji="1" lang="en-US" altLang="zh-CN" sz="20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EDIT</a:t>
            </a:r>
          </a:p>
          <a:p>
            <a:pPr marL="730250" marR="0" lvl="0" indent="-457200" algn="l" defTabSz="914400" rtl="0" eaLnBrk="1" fontAlgn="base" latinLnBrk="0" hangingPunct="1">
              <a:lnSpc>
                <a:spcPct val="130000"/>
              </a:lnSpc>
              <a:spcBef>
                <a:spcPct val="0"/>
              </a:spcBef>
              <a:spcAft>
                <a:spcPct val="0"/>
              </a:spcAft>
              <a:buClr>
                <a:srgbClr val="CC0000"/>
              </a:buClr>
              <a:buSzPct val="65000"/>
              <a:buFont typeface="Wingdings" panose="05000000000000000000" pitchFamily="2" charset="2"/>
              <a:buChar char="u"/>
              <a:tabLst/>
              <a:defRPr/>
            </a:pPr>
            <a:r>
              <a:rPr kumimoji="0" lang="zh-CN" altLang="en-US" sz="20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命令一致性</a:t>
            </a:r>
            <a:r>
              <a:rPr kumimoji="1" lang="zh-CN" altLang="en-US" sz="20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和普及性</a:t>
            </a:r>
            <a:br>
              <a:rPr kumimoji="1" lang="zh-CN" altLang="en-US" sz="20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br>
            <a:r>
              <a:rPr kumimoji="1" lang="zh-CN" altLang="en-US" sz="20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en-US" altLang="zh-CN" sz="20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EXIT/QUIT</a:t>
            </a:r>
            <a:r>
              <a:rPr kumimoji="1" lang="zh-CN" altLang="en-US" sz="20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、易学人群大</a:t>
            </a:r>
          </a:p>
          <a:p>
            <a:pPr marL="730250" marR="0" lvl="0" indent="-457200" algn="l" defTabSz="914400" rtl="0" eaLnBrk="1" fontAlgn="base" latinLnBrk="0" hangingPunct="1">
              <a:lnSpc>
                <a:spcPct val="130000"/>
              </a:lnSpc>
              <a:spcBef>
                <a:spcPct val="0"/>
              </a:spcBef>
              <a:spcAft>
                <a:spcPct val="0"/>
              </a:spcAft>
              <a:buClr>
                <a:srgbClr val="CC0000"/>
              </a:buClr>
              <a:buSzPct val="65000"/>
              <a:buFont typeface="Wingdings" panose="05000000000000000000" pitchFamily="2" charset="2"/>
              <a:buChar char="u"/>
              <a:tabLst/>
              <a:defRPr/>
            </a:pPr>
            <a:r>
              <a:rPr kumimoji="1" lang="zh-CN" altLang="en-US" sz="20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命令词和参数应清晰并符合语法习惯</a:t>
            </a:r>
            <a:br>
              <a:rPr kumimoji="1" lang="zh-CN" altLang="en-US" sz="20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br>
            <a:r>
              <a:rPr kumimoji="1" lang="zh-CN" altLang="en-US" sz="20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en-US" altLang="zh-CN" sz="20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COPY </a:t>
            </a:r>
            <a:r>
              <a:rPr kumimoji="1" lang="en-US" altLang="zh-CN" sz="2000" b="1" i="0" u="none" strike="noStrike" kern="1200" cap="none" spc="0" normalizeH="0" baseline="0" noProof="0" dirty="0" err="1" smtClean="0">
                <a:ln>
                  <a:noFill/>
                </a:ln>
                <a:solidFill>
                  <a:srgbClr val="000000"/>
                </a:solidFill>
                <a:effectLst/>
                <a:uLnTx/>
                <a:uFillTx/>
                <a:latin typeface="Times New Roman"/>
                <a:ea typeface="楷体_GB2312" pitchFamily="49" charset="-122"/>
                <a:cs typeface="+mn-cs"/>
              </a:rPr>
              <a:t>SourceFile</a:t>
            </a:r>
            <a:r>
              <a:rPr kumimoji="1" lang="en-US" altLang="zh-CN" sz="20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 </a:t>
            </a:r>
            <a:r>
              <a:rPr kumimoji="1" lang="en-US" altLang="zh-CN" sz="2000" b="1" i="0" u="none" strike="noStrike" kern="1200" cap="none" spc="0" normalizeH="0" baseline="0" noProof="0" dirty="0" err="1" smtClean="0">
                <a:ln>
                  <a:noFill/>
                </a:ln>
                <a:solidFill>
                  <a:srgbClr val="000000"/>
                </a:solidFill>
                <a:effectLst/>
                <a:uLnTx/>
                <a:uFillTx/>
                <a:latin typeface="Times New Roman"/>
                <a:ea typeface="楷体_GB2312" pitchFamily="49" charset="-122"/>
                <a:cs typeface="+mn-cs"/>
              </a:rPr>
              <a:t>DestinationFile</a:t>
            </a:r>
            <a:endParaRPr kumimoji="1" lang="en-US" altLang="zh-CN" sz="20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endParaRPr>
          </a:p>
          <a:p>
            <a:pPr marL="730250" marR="0" lvl="0" indent="-457200" algn="l" defTabSz="914400" rtl="0" eaLnBrk="1" fontAlgn="base" latinLnBrk="0" hangingPunct="1">
              <a:lnSpc>
                <a:spcPct val="130000"/>
              </a:lnSpc>
              <a:spcBef>
                <a:spcPct val="0"/>
              </a:spcBef>
              <a:spcAft>
                <a:spcPct val="0"/>
              </a:spcAft>
              <a:buClr>
                <a:srgbClr val="CC0000"/>
              </a:buClr>
              <a:buSzPct val="65000"/>
              <a:buFont typeface="Wingdings" panose="05000000000000000000" pitchFamily="2" charset="2"/>
              <a:buChar char="u"/>
              <a:tabLst/>
              <a:defRPr/>
            </a:pPr>
            <a:r>
              <a:rPr kumimoji="1" lang="zh-CN" altLang="en-US" sz="20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避免不必要的复杂性</a:t>
            </a:r>
          </a:p>
          <a:p>
            <a:pPr marL="730250" marR="0" lvl="0" indent="-457200" algn="l" defTabSz="914400" rtl="0" eaLnBrk="1" fontAlgn="base" latinLnBrk="0" hangingPunct="1">
              <a:lnSpc>
                <a:spcPct val="130000"/>
              </a:lnSpc>
              <a:spcBef>
                <a:spcPct val="0"/>
              </a:spcBef>
              <a:spcAft>
                <a:spcPct val="0"/>
              </a:spcAft>
              <a:buClr>
                <a:srgbClr val="CC0000"/>
              </a:buClr>
              <a:buSzPct val="65000"/>
              <a:buFont typeface="Wingdings" panose="05000000000000000000" pitchFamily="2" charset="2"/>
              <a:buChar char="u"/>
              <a:tabLst/>
              <a:defRPr/>
            </a:pPr>
            <a:r>
              <a:rPr kumimoji="1" lang="zh-CN" altLang="en-US" sz="20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允许命令串的重现和修改</a:t>
            </a:r>
            <a:br>
              <a:rPr kumimoji="1" lang="zh-CN" altLang="en-US" sz="20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br>
            <a:r>
              <a:rPr kumimoji="1" lang="zh-CN" altLang="en-US" sz="20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en-US" altLang="zh-CN" sz="20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DOS</a:t>
            </a:r>
            <a:r>
              <a:rPr kumimoji="1" lang="zh-CN" altLang="en-US" sz="20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中的</a:t>
            </a:r>
            <a:r>
              <a:rPr kumimoji="1" lang="en-US" altLang="zh-CN" sz="20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F3</a:t>
            </a:r>
            <a:r>
              <a:rPr kumimoji="1" lang="zh-CN" altLang="en-US" sz="20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或</a:t>
            </a:r>
            <a:r>
              <a:rPr kumimoji="1"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a:t>
            </a:r>
          </a:p>
        </p:txBody>
      </p:sp>
      <p:sp>
        <p:nvSpPr>
          <p:cNvPr id="73735" name="AutoShape 7"/>
          <p:cNvSpPr>
            <a:spLocks noChangeArrowheads="1"/>
          </p:cNvSpPr>
          <p:nvPr/>
        </p:nvSpPr>
        <p:spPr bwMode="auto">
          <a:xfrm>
            <a:off x="900113" y="1557610"/>
            <a:ext cx="3240087" cy="503238"/>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3.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命令语言界面设计原则</a:t>
            </a:r>
            <a:r>
              <a:rPr kumimoji="1" lang="zh-CN" altLang="en-US" sz="2400" b="0"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rPr>
              <a:t> </a:t>
            </a:r>
          </a:p>
        </p:txBody>
      </p:sp>
      <p:pic>
        <p:nvPicPr>
          <p:cNvPr id="73741" name="Picture 13" descr="vvv">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5825" y="4951636"/>
            <a:ext cx="1630363"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9"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0"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anose="05000000000000000000" pitchFamily="2" charset="2"/>
              <a:buNone/>
              <a:tabLst/>
              <a:defRPr/>
            </a:pPr>
            <a:r>
              <a:rPr kumimoji="1" lang="zh-CN" altLang="en-US" sz="2200" b="1" i="0" u="none" strike="noStrike" kern="1200" cap="none" spc="0" normalizeH="0" baseline="0" noProof="0" dirty="0" smtClean="0">
                <a:ln>
                  <a:noFill/>
                </a:ln>
                <a:solidFill>
                  <a:srgbClr val="660033"/>
                </a:solidFill>
                <a:effectLst/>
                <a:uLnTx/>
                <a:uFillTx/>
                <a:latin typeface="Times New Roman" panose="02020603050405020304" pitchFamily="18" charset="0"/>
                <a:ea typeface="宋体" panose="02010600030101010101" pitchFamily="2" charset="-122"/>
                <a:cs typeface="+mn-cs"/>
              </a:rPr>
              <a:t>命令语言界面设计</a:t>
            </a:r>
          </a:p>
        </p:txBody>
      </p:sp>
    </p:spTree>
    <p:extLst>
      <p:ext uri="{BB962C8B-B14F-4D97-AF65-F5344CB8AC3E}">
        <p14:creationId xmlns:p14="http://schemas.microsoft.com/office/powerpoint/2010/main" val="78546535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37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73733">
                                            <p:txEl>
                                              <p:pRg st="0" end="0"/>
                                            </p:txEl>
                                          </p:spTgt>
                                        </p:tgtEl>
                                        <p:attrNameLst>
                                          <p:attrName>style.visibility</p:attrName>
                                        </p:attrNameLst>
                                      </p:cBhvr>
                                      <p:to>
                                        <p:strVal val="visible"/>
                                      </p:to>
                                    </p:set>
                                    <p:animEffect transition="in" filter="wipe(up)">
                                      <p:cBhvr>
                                        <p:cTn id="11" dur="2000"/>
                                        <p:tgtEl>
                                          <p:spTgt spid="7373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73733">
                                            <p:txEl>
                                              <p:pRg st="1" end="1"/>
                                            </p:txEl>
                                          </p:spTgt>
                                        </p:tgtEl>
                                        <p:attrNameLst>
                                          <p:attrName>style.visibility</p:attrName>
                                        </p:attrNameLst>
                                      </p:cBhvr>
                                      <p:to>
                                        <p:strVal val="visible"/>
                                      </p:to>
                                    </p:set>
                                    <p:animEffect transition="in" filter="wipe(up)">
                                      <p:cBhvr>
                                        <p:cTn id="16" dur="2000"/>
                                        <p:tgtEl>
                                          <p:spTgt spid="7373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3733">
                                            <p:txEl>
                                              <p:pRg st="2" end="2"/>
                                            </p:txEl>
                                          </p:spTgt>
                                        </p:tgtEl>
                                        <p:attrNameLst>
                                          <p:attrName>style.visibility</p:attrName>
                                        </p:attrNameLst>
                                      </p:cBhvr>
                                      <p:to>
                                        <p:strVal val="visible"/>
                                      </p:to>
                                    </p:set>
                                    <p:animEffect transition="in" filter="wipe(up)">
                                      <p:cBhvr>
                                        <p:cTn id="21" dur="2000"/>
                                        <p:tgtEl>
                                          <p:spTgt spid="73733">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3733">
                                            <p:txEl>
                                              <p:pRg st="3" end="3"/>
                                            </p:txEl>
                                          </p:spTgt>
                                        </p:tgtEl>
                                        <p:attrNameLst>
                                          <p:attrName>style.visibility</p:attrName>
                                        </p:attrNameLst>
                                      </p:cBhvr>
                                      <p:to>
                                        <p:strVal val="visible"/>
                                      </p:to>
                                    </p:set>
                                    <p:animEffect transition="in" filter="wipe(up)">
                                      <p:cBhvr>
                                        <p:cTn id="26" dur="2000"/>
                                        <p:tgtEl>
                                          <p:spTgt spid="73733">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73733">
                                            <p:txEl>
                                              <p:pRg st="4" end="4"/>
                                            </p:txEl>
                                          </p:spTgt>
                                        </p:tgtEl>
                                        <p:attrNameLst>
                                          <p:attrName>style.visibility</p:attrName>
                                        </p:attrNameLst>
                                      </p:cBhvr>
                                      <p:to>
                                        <p:strVal val="visible"/>
                                      </p:to>
                                    </p:set>
                                    <p:animEffect transition="in" filter="wipe(up)">
                                      <p:cBhvr>
                                        <p:cTn id="31" dur="2000"/>
                                        <p:tgtEl>
                                          <p:spTgt spid="73733">
                                            <p:txEl>
                                              <p:pRg st="4" end="4"/>
                                            </p:txEl>
                                          </p:spTgt>
                                        </p:tgtEl>
                                      </p:cBhvr>
                                    </p:animEffect>
                                  </p:childTnLst>
                                </p:cTn>
                              </p:par>
                            </p:childTnLst>
                          </p:cTn>
                        </p:par>
                        <p:par>
                          <p:cTn id="32" fill="hold" nodeType="afterGroup">
                            <p:stCondLst>
                              <p:cond delay="2000"/>
                            </p:stCondLst>
                            <p:childTnLst>
                              <p:par>
                                <p:cTn id="33" presetID="12" presetClass="entr" presetSubtype="8" fill="hold" nodeType="afterEffect">
                                  <p:stCondLst>
                                    <p:cond delay="0"/>
                                  </p:stCondLst>
                                  <p:childTnLst>
                                    <p:set>
                                      <p:cBhvr>
                                        <p:cTn id="34" dur="1" fill="hold">
                                          <p:stCondLst>
                                            <p:cond delay="0"/>
                                          </p:stCondLst>
                                        </p:cTn>
                                        <p:tgtEl>
                                          <p:spTgt spid="73741"/>
                                        </p:tgtEl>
                                        <p:attrNameLst>
                                          <p:attrName>style.visibility</p:attrName>
                                        </p:attrNameLst>
                                      </p:cBhvr>
                                      <p:to>
                                        <p:strVal val="visible"/>
                                      </p:to>
                                    </p:set>
                                    <p:animEffect transition="in" filter="slide(fromLeft)">
                                      <p:cBhvr>
                                        <p:cTn id="35" dur="500"/>
                                        <p:tgtEl>
                                          <p:spTgt spid="737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3" grpId="0" build="p"/>
      <p:bldP spid="7373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4"/>
          <p:cNvSpPr>
            <a:spLocks noChangeArrowheads="1"/>
          </p:cNvSpPr>
          <p:nvPr/>
        </p:nvSpPr>
        <p:spPr bwMode="auto">
          <a:xfrm>
            <a:off x="1476375" y="1628775"/>
            <a:ext cx="6192838" cy="4032250"/>
          </a:xfrm>
          <a:prstGeom prst="rect">
            <a:avLst/>
          </a:prstGeom>
          <a:solidFill>
            <a:srgbClr val="FFFFFF">
              <a:alpha val="85097"/>
            </a:srgbClr>
          </a:solidFill>
          <a:ln w="9525">
            <a:solidFill>
              <a:srgbClr val="C0C0C0"/>
            </a:solidFill>
            <a:miter lim="800000"/>
            <a:headEnd/>
            <a:tailEnd/>
          </a:ln>
          <a:effectLst>
            <a:outerShdw dist="107763" dir="2700000" algn="ctr" rotWithShape="0">
              <a:schemeClr val="bg2">
                <a:alpha val="50000"/>
              </a:schemeClr>
            </a:outerShdw>
          </a:effec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CC0000"/>
                </a:solidFill>
                <a:effectLst/>
                <a:uLnTx/>
                <a:uFillTx/>
                <a:latin typeface="Times New Roman"/>
                <a:ea typeface="宋体" panose="02010600030101010101" pitchFamily="2" charset="-122"/>
                <a:cs typeface="+mn-cs"/>
              </a:rPr>
              <a:t>      </a:t>
            </a:r>
            <a:r>
              <a:rPr kumimoji="1" lang="en-US" altLang="zh-CN"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1. </a:t>
            </a: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命令语言界面设计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C00000"/>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smtClean="0">
                <a:ln>
                  <a:noFill/>
                </a:ln>
                <a:solidFill>
                  <a:srgbClr val="C00000"/>
                </a:solidFill>
                <a:effectLst/>
                <a:uLnTx/>
                <a:uFillTx/>
                <a:latin typeface="Times New Roman"/>
                <a:ea typeface="楷体_GB2312" pitchFamily="49" charset="-122"/>
                <a:cs typeface="+mn-cs"/>
              </a:rPr>
              <a:t>2. </a:t>
            </a:r>
            <a:r>
              <a:rPr kumimoji="1" lang="zh-CN" altLang="en-US" sz="2400" b="1" i="0" u="none" strike="noStrike" kern="1200" cap="none" spc="0" normalizeH="0" baseline="0" noProof="0" dirty="0" smtClean="0">
                <a:ln>
                  <a:noFill/>
                </a:ln>
                <a:solidFill>
                  <a:srgbClr val="C00000"/>
                </a:solidFill>
                <a:effectLst/>
                <a:uLnTx/>
                <a:uFillTx/>
                <a:latin typeface="Times New Roman"/>
                <a:ea typeface="楷体_GB2312" pitchFamily="49" charset="-122"/>
                <a:cs typeface="+mn-cs"/>
              </a:rPr>
              <a:t>菜单界面设计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3. </a:t>
            </a: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数据输入界面设计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4. </a:t>
            </a: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直接操纵和</a:t>
            </a:r>
            <a:r>
              <a:rPr kumimoji="1" lang="en-US" altLang="zh-CN"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WIMP</a:t>
            </a: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5. </a:t>
            </a: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提示、帮助和出错界面设计</a:t>
            </a:r>
          </a:p>
        </p:txBody>
      </p:sp>
      <p:sp>
        <p:nvSpPr>
          <p:cNvPr id="4"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用户界面设计</a:t>
            </a:r>
            <a:endPar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000" b="0" i="0" u="none" strike="noStrike" kern="1200" cap="none" spc="0" normalizeH="0" baseline="0" noProof="0" dirty="0" smtClean="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用户</a:t>
            </a:r>
            <a:r>
              <a:rPr kumimoji="0" lang="zh-CN" altLang="en-US" sz="3000" b="0" i="0" u="none" strike="noStrike" kern="1200" cap="none" spc="0" normalizeH="0" baseline="0" noProof="0" dirty="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界面形式及设计</a:t>
            </a:r>
            <a:r>
              <a:rPr kumimoji="0" lang="zh-CN" altLang="en-US" sz="3000" b="0" i="0" u="none" strike="noStrike" kern="1200" cap="none" spc="0" normalizeH="0" baseline="0" noProof="0" dirty="0" smtClean="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原则：</a:t>
            </a:r>
            <a:r>
              <a:rPr kumimoji="0" lang="zh-CN" altLang="en-US" sz="3000" b="0" i="0" u="none" strike="noStrike" kern="1200" cap="none" spc="0" normalizeH="0" baseline="0" noProof="0" dirty="0" smtClean="0">
                <a:ln>
                  <a:noFill/>
                </a:ln>
                <a:solidFill>
                  <a:srgbClr val="0000FF"/>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形式与原则</a:t>
            </a:r>
            <a:endParaRPr kumimoji="0" lang="zh-CN" altLang="zh-CN" sz="3000" b="0" i="0" u="none" strike="noStrike" kern="1200" cap="none" spc="0" normalizeH="0" baseline="0" noProof="0" dirty="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630033715"/>
      </p:ext>
    </p:extLst>
  </p:cSld>
  <p:clrMapOvr>
    <a:masterClrMapping/>
  </p:clrMapOvr>
  <p:transition spd="med">
    <p:rand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Rectangle 3"/>
          <p:cNvSpPr>
            <a:spLocks noChangeArrowheads="1"/>
          </p:cNvSpPr>
          <p:nvPr/>
        </p:nvSpPr>
        <p:spPr bwMode="auto">
          <a:xfrm>
            <a:off x="684213" y="1557486"/>
            <a:ext cx="7888287" cy="4895850"/>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5781" name="AutoShape 5"/>
          <p:cNvSpPr>
            <a:spLocks noChangeArrowheads="1"/>
          </p:cNvSpPr>
          <p:nvPr/>
        </p:nvSpPr>
        <p:spPr bwMode="auto">
          <a:xfrm>
            <a:off x="1403350" y="1628923"/>
            <a:ext cx="6985000" cy="15113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C0000"/>
              </a:buClr>
              <a:buSzPct val="70000"/>
              <a:buFont typeface="Wingdings" panose="05000000000000000000" pitchFamily="2" charset="2"/>
              <a:buNone/>
              <a:tabLst/>
              <a:defRPr/>
            </a:pPr>
            <a:r>
              <a:rPr kumimoji="1" lang="zh-CN" altLang="zh-CN"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菜单界面也是一种最流行的控制系统运行的人机界面，并已</a:t>
            </a: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a:r>
            <a:b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br>
            <a:r>
              <a:rPr kumimoji="1" lang="zh-CN" altLang="zh-CN"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广泛应用于各类系统软件及应用软件中。菜单界面是系统驱</a:t>
            </a: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a:r>
            <a:b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br>
            <a:r>
              <a:rPr kumimoji="1" lang="zh-CN" altLang="zh-CN"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动的，它提供各种选择菜单项让用户进行选择，用户不</a:t>
            </a: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必</a:t>
            </a:r>
            <a:r>
              <a:rPr kumimoji="1" lang="zh-CN" altLang="zh-CN"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记</a:t>
            </a: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a:r>
            <a:b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br>
            <a:r>
              <a:rPr kumimoji="1" lang="zh-CN" altLang="zh-CN"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忆应用功能命令。</a:t>
            </a:r>
            <a:endPar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endParaRPr>
          </a:p>
        </p:txBody>
      </p:sp>
      <p:sp>
        <p:nvSpPr>
          <p:cNvPr id="45064" name="Line 6"/>
          <p:cNvSpPr>
            <a:spLocks noChangeShapeType="1"/>
          </p:cNvSpPr>
          <p:nvPr/>
        </p:nvSpPr>
        <p:spPr bwMode="auto">
          <a:xfrm>
            <a:off x="684213" y="3140223"/>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5783" name="AutoShape 7"/>
          <p:cNvSpPr>
            <a:spLocks noChangeArrowheads="1"/>
          </p:cNvSpPr>
          <p:nvPr/>
        </p:nvSpPr>
        <p:spPr bwMode="auto">
          <a:xfrm>
            <a:off x="1042988" y="3284686"/>
            <a:ext cx="3240087" cy="503237"/>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1.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菜单界面的特点</a:t>
            </a:r>
          </a:p>
        </p:txBody>
      </p:sp>
      <p:sp>
        <p:nvSpPr>
          <p:cNvPr id="75784" name="AutoShape 8"/>
          <p:cNvSpPr>
            <a:spLocks noChangeArrowheads="1"/>
          </p:cNvSpPr>
          <p:nvPr/>
        </p:nvSpPr>
        <p:spPr bwMode="auto">
          <a:xfrm>
            <a:off x="1474788" y="3500586"/>
            <a:ext cx="6913562" cy="252095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en-US" altLang="zh-CN"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a:t>
            </a: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菜单形式对话是计算机系统驱动的</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菜单界面适合于结构化的系统，每一菜单项都可以对应于</a:t>
            </a:r>
            <a:b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b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一个子程序功能或下一级菜单</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菜单界面减轻了用户学习培训、记忆负担，并简化了操作</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菜单界面要占用一定的屏幕空间和显示时间</a:t>
            </a:r>
          </a:p>
        </p:txBody>
      </p:sp>
      <p:sp>
        <p:nvSpPr>
          <p:cNvPr id="9"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0"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1"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菜单界面设计</a:t>
            </a:r>
          </a:p>
        </p:txBody>
      </p:sp>
    </p:spTree>
    <p:extLst>
      <p:ext uri="{BB962C8B-B14F-4D97-AF65-F5344CB8AC3E}">
        <p14:creationId xmlns:p14="http://schemas.microsoft.com/office/powerpoint/2010/main" val="207387713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5781"/>
                                        </p:tgtEl>
                                        <p:attrNameLst>
                                          <p:attrName>style.visibility</p:attrName>
                                        </p:attrNameLst>
                                      </p:cBhvr>
                                      <p:to>
                                        <p:strVal val="visible"/>
                                      </p:to>
                                    </p:set>
                                    <p:animEffect transition="in" filter="wipe(up)">
                                      <p:cBhvr>
                                        <p:cTn id="7" dur="2000"/>
                                        <p:tgtEl>
                                          <p:spTgt spid="75781"/>
                                        </p:tgtEl>
                                      </p:cBhvr>
                                    </p:animEffect>
                                  </p:childTnLst>
                                </p:cTn>
                              </p:par>
                            </p:childTnLst>
                          </p:cTn>
                        </p:par>
                        <p:par>
                          <p:cTn id="8" fill="hold" nodeType="afterGroup">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757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5784">
                                            <p:txEl>
                                              <p:pRg st="0" end="0"/>
                                            </p:txEl>
                                          </p:spTgt>
                                        </p:tgtEl>
                                        <p:attrNameLst>
                                          <p:attrName>style.visibility</p:attrName>
                                        </p:attrNameLst>
                                      </p:cBhvr>
                                      <p:to>
                                        <p:strVal val="visible"/>
                                      </p:to>
                                    </p:set>
                                    <p:animEffect transition="in" filter="wipe(left)">
                                      <p:cBhvr>
                                        <p:cTn id="15" dur="2000"/>
                                        <p:tgtEl>
                                          <p:spTgt spid="75784">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75784">
                                            <p:txEl>
                                              <p:pRg st="1" end="1"/>
                                            </p:txEl>
                                          </p:spTgt>
                                        </p:tgtEl>
                                        <p:attrNameLst>
                                          <p:attrName>style.visibility</p:attrName>
                                        </p:attrNameLst>
                                      </p:cBhvr>
                                      <p:to>
                                        <p:strVal val="visible"/>
                                      </p:to>
                                    </p:set>
                                    <p:animEffect transition="in" filter="wipe(left)">
                                      <p:cBhvr>
                                        <p:cTn id="20" dur="2000"/>
                                        <p:tgtEl>
                                          <p:spTgt spid="75784">
                                            <p:txEl>
                                              <p:pRg st="1" end="1"/>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5784">
                                            <p:txEl>
                                              <p:pRg st="2" end="2"/>
                                            </p:txEl>
                                          </p:spTgt>
                                        </p:tgtEl>
                                        <p:attrNameLst>
                                          <p:attrName>style.visibility</p:attrName>
                                        </p:attrNameLst>
                                      </p:cBhvr>
                                      <p:to>
                                        <p:strVal val="visible"/>
                                      </p:to>
                                    </p:set>
                                    <p:animEffect transition="in" filter="wipe(left)">
                                      <p:cBhvr>
                                        <p:cTn id="25" dur="2000"/>
                                        <p:tgtEl>
                                          <p:spTgt spid="75784">
                                            <p:txEl>
                                              <p:pRg st="2" end="2"/>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5784">
                                            <p:txEl>
                                              <p:pRg st="3" end="3"/>
                                            </p:txEl>
                                          </p:spTgt>
                                        </p:tgtEl>
                                        <p:attrNameLst>
                                          <p:attrName>style.visibility</p:attrName>
                                        </p:attrNameLst>
                                      </p:cBhvr>
                                      <p:to>
                                        <p:strVal val="visible"/>
                                      </p:to>
                                    </p:set>
                                    <p:animEffect transition="in" filter="wipe(left)">
                                      <p:cBhvr>
                                        <p:cTn id="30" dur="2000"/>
                                        <p:tgtEl>
                                          <p:spTgt spid="7578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1" grpId="0"/>
      <p:bldP spid="75783" grpId="0"/>
      <p:bldP spid="7578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77845" name="Picture 21" descr="未标题-1 拷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838" y="981075"/>
            <a:ext cx="43211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47" name="Line 23"/>
          <p:cNvSpPr>
            <a:spLocks noChangeShapeType="1"/>
          </p:cNvSpPr>
          <p:nvPr/>
        </p:nvSpPr>
        <p:spPr bwMode="auto">
          <a:xfrm flipV="1">
            <a:off x="2339975" y="1988269"/>
            <a:ext cx="1439863" cy="144463"/>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77846" name="Picture 22" descr="未标题-1 拷贝"/>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838" y="2492375"/>
            <a:ext cx="4033837"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48" name="Line 24"/>
          <p:cNvSpPr>
            <a:spLocks noChangeShapeType="1"/>
          </p:cNvSpPr>
          <p:nvPr/>
        </p:nvSpPr>
        <p:spPr bwMode="auto">
          <a:xfrm>
            <a:off x="2771775" y="2493094"/>
            <a:ext cx="1079500" cy="935038"/>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6089" name="Rectangle 3"/>
          <p:cNvSpPr>
            <a:spLocks noChangeArrowheads="1"/>
          </p:cNvSpPr>
          <p:nvPr/>
        </p:nvSpPr>
        <p:spPr bwMode="auto">
          <a:xfrm>
            <a:off x="684213" y="1485032"/>
            <a:ext cx="7888287" cy="4895850"/>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6091" name="Line 5"/>
          <p:cNvSpPr>
            <a:spLocks noChangeShapeType="1"/>
          </p:cNvSpPr>
          <p:nvPr/>
        </p:nvSpPr>
        <p:spPr bwMode="auto">
          <a:xfrm>
            <a:off x="755650" y="4004394"/>
            <a:ext cx="7777163"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7830" name="AutoShape 6"/>
          <p:cNvSpPr>
            <a:spLocks noChangeArrowheads="1"/>
          </p:cNvSpPr>
          <p:nvPr/>
        </p:nvSpPr>
        <p:spPr bwMode="auto">
          <a:xfrm>
            <a:off x="755650" y="1556469"/>
            <a:ext cx="1728788" cy="287338"/>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2.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菜单形式：</a:t>
            </a:r>
          </a:p>
        </p:txBody>
      </p:sp>
      <p:sp>
        <p:nvSpPr>
          <p:cNvPr id="77831" name="AutoShape 7"/>
          <p:cNvSpPr>
            <a:spLocks noChangeArrowheads="1"/>
          </p:cNvSpPr>
          <p:nvPr/>
        </p:nvSpPr>
        <p:spPr bwMode="auto">
          <a:xfrm>
            <a:off x="1042988" y="1700932"/>
            <a:ext cx="2144712" cy="2087562"/>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95250" indent="-9525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95250" marR="0" lvl="0" indent="-95250" algn="l" defTabSz="914400" rtl="0" eaLnBrk="1" fontAlgn="base" latinLnBrk="0" hangingPunct="1">
              <a:lnSpc>
                <a:spcPct val="100000"/>
              </a:lnSpc>
              <a:spcBef>
                <a:spcPct val="0"/>
              </a:spcBef>
              <a:spcAft>
                <a:spcPct val="0"/>
              </a:spcAft>
              <a:buClr>
                <a:srgbClr val="CC0000"/>
              </a:buClr>
              <a:buSzPct val="70000"/>
              <a:buFont typeface="Wingdings" panose="05000000000000000000" pitchFamily="2" charset="2"/>
              <a:buNone/>
              <a:tabLst/>
              <a:defRPr/>
            </a:pPr>
            <a:endParaRPr kumimoji="1" lang="en-US" altLang="zh-CN" sz="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endParaRPr>
          </a:p>
          <a:p>
            <a:pPr marL="95250" marR="0" lvl="0" indent="-9525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en-US" altLang="zh-CN"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a:t>
            </a: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单一菜单</a:t>
            </a:r>
          </a:p>
          <a:p>
            <a:pPr marL="95250" marR="0" lvl="0" indent="-9525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线状序列菜单</a:t>
            </a:r>
          </a:p>
          <a:p>
            <a:pPr marL="95250" marR="0" lvl="0" indent="-9525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树状结构菜单</a:t>
            </a:r>
          </a:p>
          <a:p>
            <a:pPr marL="95250" marR="0" lvl="0" indent="-9525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非循环网络菜单</a:t>
            </a:r>
          </a:p>
          <a:p>
            <a:pPr marL="95250" marR="0" lvl="0" indent="-9525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循环网络菜单</a:t>
            </a:r>
          </a:p>
        </p:txBody>
      </p:sp>
      <p:sp>
        <p:nvSpPr>
          <p:cNvPr id="77834" name="Line 10"/>
          <p:cNvSpPr>
            <a:spLocks noChangeShapeType="1"/>
          </p:cNvSpPr>
          <p:nvPr/>
        </p:nvSpPr>
        <p:spPr bwMode="auto">
          <a:xfrm>
            <a:off x="2627313" y="2851869"/>
            <a:ext cx="576262" cy="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77837" name="Picture 13" descr="未标题-1 拷贝"/>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2277194"/>
            <a:ext cx="568960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7841" name="Group 17"/>
          <p:cNvGrpSpPr>
            <a:grpSpLocks/>
          </p:cNvGrpSpPr>
          <p:nvPr/>
        </p:nvGrpSpPr>
        <p:grpSpPr bwMode="auto">
          <a:xfrm>
            <a:off x="3059113" y="981075"/>
            <a:ext cx="5688012" cy="5543550"/>
            <a:chOff x="2154" y="572"/>
            <a:chExt cx="3402" cy="3217"/>
          </a:xfrm>
        </p:grpSpPr>
        <p:pic>
          <p:nvPicPr>
            <p:cNvPr id="46103" name="Picture 14" descr="sjs00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4" y="572"/>
              <a:ext cx="3402" cy="3217"/>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pic>
        <p:sp>
          <p:nvSpPr>
            <p:cNvPr id="46104" name="Rectangle 16"/>
            <p:cNvSpPr>
              <a:spLocks noChangeArrowheads="1"/>
            </p:cNvSpPr>
            <p:nvPr/>
          </p:nvSpPr>
          <p:spPr bwMode="auto">
            <a:xfrm>
              <a:off x="3198" y="3339"/>
              <a:ext cx="362" cy="1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sp>
        <p:nvSpPr>
          <p:cNvPr id="77842" name="Line 18"/>
          <p:cNvSpPr>
            <a:spLocks noChangeShapeType="1"/>
          </p:cNvSpPr>
          <p:nvPr/>
        </p:nvSpPr>
        <p:spPr bwMode="auto">
          <a:xfrm flipV="1">
            <a:off x="2339975" y="1772369"/>
            <a:ext cx="1944688" cy="360363"/>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7843" name="Line 19"/>
          <p:cNvSpPr>
            <a:spLocks noChangeShapeType="1"/>
          </p:cNvSpPr>
          <p:nvPr/>
        </p:nvSpPr>
        <p:spPr bwMode="auto">
          <a:xfrm flipV="1">
            <a:off x="2771775" y="1988269"/>
            <a:ext cx="2808288" cy="43180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7844" name="Line 20"/>
          <p:cNvSpPr>
            <a:spLocks noChangeShapeType="1"/>
          </p:cNvSpPr>
          <p:nvPr/>
        </p:nvSpPr>
        <p:spPr bwMode="auto">
          <a:xfrm>
            <a:off x="2700338" y="2780432"/>
            <a:ext cx="2087562" cy="71437"/>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7835" name="Line 11"/>
          <p:cNvSpPr>
            <a:spLocks noChangeShapeType="1"/>
          </p:cNvSpPr>
          <p:nvPr/>
        </p:nvSpPr>
        <p:spPr bwMode="auto">
          <a:xfrm>
            <a:off x="2916238" y="3212232"/>
            <a:ext cx="1368425" cy="1008062"/>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7839" name="Line 15"/>
          <p:cNvSpPr>
            <a:spLocks noChangeShapeType="1"/>
          </p:cNvSpPr>
          <p:nvPr/>
        </p:nvSpPr>
        <p:spPr bwMode="auto">
          <a:xfrm>
            <a:off x="2771775" y="3572594"/>
            <a:ext cx="3744913" cy="576263"/>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2"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24"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菜单界面设计</a:t>
            </a:r>
          </a:p>
        </p:txBody>
      </p:sp>
    </p:spTree>
    <p:extLst>
      <p:ext uri="{BB962C8B-B14F-4D97-AF65-F5344CB8AC3E}">
        <p14:creationId xmlns:p14="http://schemas.microsoft.com/office/powerpoint/2010/main" val="2471143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7830"/>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77831"/>
                                        </p:tgtEl>
                                        <p:attrNameLst>
                                          <p:attrName>style.visibility</p:attrName>
                                        </p:attrNameLst>
                                      </p:cBhvr>
                                      <p:to>
                                        <p:strVal val="visible"/>
                                      </p:to>
                                    </p:set>
                                    <p:animEffect transition="in" filter="wipe(up)">
                                      <p:cBhvr>
                                        <p:cTn id="10" dur="2000"/>
                                        <p:tgtEl>
                                          <p:spTgt spid="7783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77847"/>
                                        </p:tgtEl>
                                        <p:attrNameLst>
                                          <p:attrName>style.visibility</p:attrName>
                                        </p:attrNameLst>
                                      </p:cBhvr>
                                      <p:to>
                                        <p:strVal val="visible"/>
                                      </p:to>
                                    </p:set>
                                    <p:animEffect transition="in" filter="wipe(left)">
                                      <p:cBhvr>
                                        <p:cTn id="15" dur="500"/>
                                        <p:tgtEl>
                                          <p:spTgt spid="77847"/>
                                        </p:tgtEl>
                                      </p:cBhvr>
                                    </p:animEffect>
                                  </p:childTnLst>
                                </p:cTn>
                              </p:par>
                            </p:childTnLst>
                          </p:cTn>
                        </p:par>
                        <p:par>
                          <p:cTn id="16" fill="hold" nodeType="afterGroup">
                            <p:stCondLst>
                              <p:cond delay="500"/>
                            </p:stCondLst>
                            <p:childTnLst>
                              <p:par>
                                <p:cTn id="17" presetID="5" presetClass="entr" presetSubtype="10" fill="hold" nodeType="afterEffect">
                                  <p:stCondLst>
                                    <p:cond delay="0"/>
                                  </p:stCondLst>
                                  <p:childTnLst>
                                    <p:set>
                                      <p:cBhvr>
                                        <p:cTn id="18" dur="1" fill="hold">
                                          <p:stCondLst>
                                            <p:cond delay="0"/>
                                          </p:stCondLst>
                                        </p:cTn>
                                        <p:tgtEl>
                                          <p:spTgt spid="77845"/>
                                        </p:tgtEl>
                                        <p:attrNameLst>
                                          <p:attrName>style.visibility</p:attrName>
                                        </p:attrNameLst>
                                      </p:cBhvr>
                                      <p:to>
                                        <p:strVal val="visible"/>
                                      </p:to>
                                    </p:set>
                                    <p:animEffect transition="in" filter="checkerboard(across)">
                                      <p:cBhvr>
                                        <p:cTn id="19" dur="1000"/>
                                        <p:tgtEl>
                                          <p:spTgt spid="7784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77848"/>
                                        </p:tgtEl>
                                        <p:attrNameLst>
                                          <p:attrName>style.visibility</p:attrName>
                                        </p:attrNameLst>
                                      </p:cBhvr>
                                      <p:to>
                                        <p:strVal val="visible"/>
                                      </p:to>
                                    </p:set>
                                    <p:animEffect transition="in" filter="wipe(left)">
                                      <p:cBhvr>
                                        <p:cTn id="24" dur="500"/>
                                        <p:tgtEl>
                                          <p:spTgt spid="77848"/>
                                        </p:tgtEl>
                                      </p:cBhvr>
                                    </p:animEffect>
                                  </p:childTnLst>
                                </p:cTn>
                              </p:par>
                            </p:childTnLst>
                          </p:cTn>
                        </p:par>
                        <p:par>
                          <p:cTn id="25" fill="hold" nodeType="afterGroup">
                            <p:stCondLst>
                              <p:cond delay="500"/>
                            </p:stCondLst>
                            <p:childTnLst>
                              <p:par>
                                <p:cTn id="26" presetID="5" presetClass="entr" presetSubtype="10" fill="hold" nodeType="afterEffect">
                                  <p:stCondLst>
                                    <p:cond delay="0"/>
                                  </p:stCondLst>
                                  <p:childTnLst>
                                    <p:set>
                                      <p:cBhvr>
                                        <p:cTn id="27" dur="1" fill="hold">
                                          <p:stCondLst>
                                            <p:cond delay="0"/>
                                          </p:stCondLst>
                                        </p:cTn>
                                        <p:tgtEl>
                                          <p:spTgt spid="77846"/>
                                        </p:tgtEl>
                                        <p:attrNameLst>
                                          <p:attrName>style.visibility</p:attrName>
                                        </p:attrNameLst>
                                      </p:cBhvr>
                                      <p:to>
                                        <p:strVal val="visible"/>
                                      </p:to>
                                    </p:set>
                                    <p:animEffect transition="in" filter="checkerboard(across)">
                                      <p:cBhvr>
                                        <p:cTn id="28" dur="1000"/>
                                        <p:tgtEl>
                                          <p:spTgt spid="7784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77834"/>
                                        </p:tgtEl>
                                        <p:attrNameLst>
                                          <p:attrName>style.visibility</p:attrName>
                                        </p:attrNameLst>
                                      </p:cBhvr>
                                      <p:to>
                                        <p:strVal val="visible"/>
                                      </p:to>
                                    </p:set>
                                    <p:animEffect transition="in" filter="wipe(left)">
                                      <p:cBhvr>
                                        <p:cTn id="33" dur="500"/>
                                        <p:tgtEl>
                                          <p:spTgt spid="77834"/>
                                        </p:tgtEl>
                                      </p:cBhvr>
                                    </p:animEffect>
                                  </p:childTnLst>
                                </p:cTn>
                              </p:par>
                            </p:childTnLst>
                          </p:cTn>
                        </p:par>
                        <p:par>
                          <p:cTn id="34" fill="hold" nodeType="afterGroup">
                            <p:stCondLst>
                              <p:cond delay="500"/>
                            </p:stCondLst>
                            <p:childTnLst>
                              <p:par>
                                <p:cTn id="35" presetID="8" presetClass="entr" presetSubtype="16" fill="hold" nodeType="afterEffect">
                                  <p:stCondLst>
                                    <p:cond delay="0"/>
                                  </p:stCondLst>
                                  <p:childTnLst>
                                    <p:set>
                                      <p:cBhvr>
                                        <p:cTn id="36" dur="1" fill="hold">
                                          <p:stCondLst>
                                            <p:cond delay="0"/>
                                          </p:stCondLst>
                                        </p:cTn>
                                        <p:tgtEl>
                                          <p:spTgt spid="77837"/>
                                        </p:tgtEl>
                                        <p:attrNameLst>
                                          <p:attrName>style.visibility</p:attrName>
                                        </p:attrNameLst>
                                      </p:cBhvr>
                                      <p:to>
                                        <p:strVal val="visible"/>
                                      </p:to>
                                    </p:set>
                                    <p:animEffect transition="in" filter="diamond(in)">
                                      <p:cBhvr>
                                        <p:cTn id="37" dur="2000"/>
                                        <p:tgtEl>
                                          <p:spTgt spid="778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77841"/>
                                        </p:tgtEl>
                                        <p:attrNameLst>
                                          <p:attrName>style.visibility</p:attrName>
                                        </p:attrNameLst>
                                      </p:cBhvr>
                                      <p:to>
                                        <p:strVal val="visible"/>
                                      </p:to>
                                    </p:set>
                                    <p:animEffect transition="in" filter="fade">
                                      <p:cBhvr>
                                        <p:cTn id="42" dur="2000"/>
                                        <p:tgtEl>
                                          <p:spTgt spid="77841"/>
                                        </p:tgtEl>
                                      </p:cBhvr>
                                    </p:animEffect>
                                  </p:childTnLst>
                                </p:cTn>
                              </p:par>
                            </p:childTnLst>
                          </p:cTn>
                        </p:par>
                        <p:par>
                          <p:cTn id="43" fill="hold" nodeType="afterGroup">
                            <p:stCondLst>
                              <p:cond delay="2000"/>
                            </p:stCondLst>
                            <p:childTnLst>
                              <p:par>
                                <p:cTn id="44" presetID="22" presetClass="entr" presetSubtype="8" fill="hold" nodeType="afterEffect">
                                  <p:stCondLst>
                                    <p:cond delay="0"/>
                                  </p:stCondLst>
                                  <p:childTnLst>
                                    <p:set>
                                      <p:cBhvr>
                                        <p:cTn id="45" dur="1" fill="hold">
                                          <p:stCondLst>
                                            <p:cond delay="0"/>
                                          </p:stCondLst>
                                        </p:cTn>
                                        <p:tgtEl>
                                          <p:spTgt spid="77842"/>
                                        </p:tgtEl>
                                        <p:attrNameLst>
                                          <p:attrName>style.visibility</p:attrName>
                                        </p:attrNameLst>
                                      </p:cBhvr>
                                      <p:to>
                                        <p:strVal val="visible"/>
                                      </p:to>
                                    </p:set>
                                    <p:animEffect transition="in" filter="wipe(left)">
                                      <p:cBhvr>
                                        <p:cTn id="46" dur="1000"/>
                                        <p:tgtEl>
                                          <p:spTgt spid="77842"/>
                                        </p:tgtEl>
                                      </p:cBhvr>
                                    </p:animEffect>
                                  </p:childTnLst>
                                </p:cTn>
                              </p:par>
                            </p:childTnLst>
                          </p:cTn>
                        </p:par>
                        <p:par>
                          <p:cTn id="47" fill="hold" nodeType="afterGroup">
                            <p:stCondLst>
                              <p:cond delay="3000"/>
                            </p:stCondLst>
                            <p:childTnLst>
                              <p:par>
                                <p:cTn id="48" presetID="22" presetClass="entr" presetSubtype="8" fill="hold" nodeType="afterEffect">
                                  <p:stCondLst>
                                    <p:cond delay="0"/>
                                  </p:stCondLst>
                                  <p:childTnLst>
                                    <p:set>
                                      <p:cBhvr>
                                        <p:cTn id="49" dur="1" fill="hold">
                                          <p:stCondLst>
                                            <p:cond delay="0"/>
                                          </p:stCondLst>
                                        </p:cTn>
                                        <p:tgtEl>
                                          <p:spTgt spid="77843"/>
                                        </p:tgtEl>
                                        <p:attrNameLst>
                                          <p:attrName>style.visibility</p:attrName>
                                        </p:attrNameLst>
                                      </p:cBhvr>
                                      <p:to>
                                        <p:strVal val="visible"/>
                                      </p:to>
                                    </p:set>
                                    <p:animEffect transition="in" filter="wipe(left)">
                                      <p:cBhvr>
                                        <p:cTn id="50" dur="1000"/>
                                        <p:tgtEl>
                                          <p:spTgt spid="77843"/>
                                        </p:tgtEl>
                                      </p:cBhvr>
                                    </p:animEffect>
                                  </p:childTnLst>
                                </p:cTn>
                              </p:par>
                            </p:childTnLst>
                          </p:cTn>
                        </p:par>
                        <p:par>
                          <p:cTn id="51" fill="hold" nodeType="afterGroup">
                            <p:stCondLst>
                              <p:cond delay="4000"/>
                            </p:stCondLst>
                            <p:childTnLst>
                              <p:par>
                                <p:cTn id="52" presetID="22" presetClass="entr" presetSubtype="8" fill="hold" nodeType="afterEffect">
                                  <p:stCondLst>
                                    <p:cond delay="0"/>
                                  </p:stCondLst>
                                  <p:childTnLst>
                                    <p:set>
                                      <p:cBhvr>
                                        <p:cTn id="53" dur="1" fill="hold">
                                          <p:stCondLst>
                                            <p:cond delay="0"/>
                                          </p:stCondLst>
                                        </p:cTn>
                                        <p:tgtEl>
                                          <p:spTgt spid="77844"/>
                                        </p:tgtEl>
                                        <p:attrNameLst>
                                          <p:attrName>style.visibility</p:attrName>
                                        </p:attrNameLst>
                                      </p:cBhvr>
                                      <p:to>
                                        <p:strVal val="visible"/>
                                      </p:to>
                                    </p:set>
                                    <p:animEffect transition="in" filter="wipe(left)">
                                      <p:cBhvr>
                                        <p:cTn id="54" dur="1000"/>
                                        <p:tgtEl>
                                          <p:spTgt spid="77844"/>
                                        </p:tgtEl>
                                      </p:cBhvr>
                                    </p:animEffect>
                                  </p:childTnLst>
                                </p:cTn>
                              </p:par>
                            </p:childTnLst>
                          </p:cTn>
                        </p:par>
                        <p:par>
                          <p:cTn id="55" fill="hold" nodeType="afterGroup">
                            <p:stCondLst>
                              <p:cond delay="5000"/>
                            </p:stCondLst>
                            <p:childTnLst>
                              <p:par>
                                <p:cTn id="56" presetID="22" presetClass="entr" presetSubtype="8" fill="hold" nodeType="afterEffect">
                                  <p:stCondLst>
                                    <p:cond delay="0"/>
                                  </p:stCondLst>
                                  <p:childTnLst>
                                    <p:set>
                                      <p:cBhvr>
                                        <p:cTn id="57" dur="1" fill="hold">
                                          <p:stCondLst>
                                            <p:cond delay="0"/>
                                          </p:stCondLst>
                                        </p:cTn>
                                        <p:tgtEl>
                                          <p:spTgt spid="77835"/>
                                        </p:tgtEl>
                                        <p:attrNameLst>
                                          <p:attrName>style.visibility</p:attrName>
                                        </p:attrNameLst>
                                      </p:cBhvr>
                                      <p:to>
                                        <p:strVal val="visible"/>
                                      </p:to>
                                    </p:set>
                                    <p:animEffect transition="in" filter="wipe(left)">
                                      <p:cBhvr>
                                        <p:cTn id="58" dur="1000"/>
                                        <p:tgtEl>
                                          <p:spTgt spid="77835"/>
                                        </p:tgtEl>
                                      </p:cBhvr>
                                    </p:animEffect>
                                  </p:childTnLst>
                                </p:cTn>
                              </p:par>
                            </p:childTnLst>
                          </p:cTn>
                        </p:par>
                        <p:par>
                          <p:cTn id="59" fill="hold" nodeType="afterGroup">
                            <p:stCondLst>
                              <p:cond delay="6000"/>
                            </p:stCondLst>
                            <p:childTnLst>
                              <p:par>
                                <p:cTn id="60" presetID="22" presetClass="entr" presetSubtype="8" fill="hold" nodeType="afterEffect">
                                  <p:stCondLst>
                                    <p:cond delay="0"/>
                                  </p:stCondLst>
                                  <p:childTnLst>
                                    <p:set>
                                      <p:cBhvr>
                                        <p:cTn id="61" dur="1" fill="hold">
                                          <p:stCondLst>
                                            <p:cond delay="0"/>
                                          </p:stCondLst>
                                        </p:cTn>
                                        <p:tgtEl>
                                          <p:spTgt spid="77839"/>
                                        </p:tgtEl>
                                        <p:attrNameLst>
                                          <p:attrName>style.visibility</p:attrName>
                                        </p:attrNameLst>
                                      </p:cBhvr>
                                      <p:to>
                                        <p:strVal val="visible"/>
                                      </p:to>
                                    </p:set>
                                    <p:animEffect transition="in" filter="wipe(left)">
                                      <p:cBhvr>
                                        <p:cTn id="62" dur="1000"/>
                                        <p:tgtEl>
                                          <p:spTgt spid="77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0" grpId="0"/>
      <p:bldP spid="778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4"/>
          <p:cNvSpPr>
            <a:spLocks noChangeArrowheads="1"/>
          </p:cNvSpPr>
          <p:nvPr/>
        </p:nvSpPr>
        <p:spPr bwMode="auto">
          <a:xfrm>
            <a:off x="1042988" y="1414463"/>
            <a:ext cx="7416800" cy="4175125"/>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latin typeface="+mn-lt"/>
            </a:endParaRPr>
          </a:p>
        </p:txBody>
      </p:sp>
      <p:sp>
        <p:nvSpPr>
          <p:cNvPr id="133128" name="AutoShape 8"/>
          <p:cNvSpPr>
            <a:spLocks noChangeArrowheads="1"/>
          </p:cNvSpPr>
          <p:nvPr/>
        </p:nvSpPr>
        <p:spPr bwMode="auto">
          <a:xfrm>
            <a:off x="1403350" y="1557338"/>
            <a:ext cx="6985000" cy="3671887"/>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buClr>
                <a:srgbClr val="CC0000"/>
              </a:buClr>
              <a:buSzPct val="75000"/>
              <a:buFont typeface="Wingdings" pitchFamily="2" charset="2"/>
              <a:buNone/>
              <a:defRPr/>
            </a:pPr>
            <a:r>
              <a:rPr lang="en-US" altLang="zh-CN" sz="2200" b="1" dirty="0">
                <a:solidFill>
                  <a:srgbClr val="000000"/>
                </a:solidFill>
                <a:latin typeface="+mn-lt"/>
                <a:ea typeface="黑体" pitchFamily="2" charset="-122"/>
              </a:rPr>
              <a:t>2. </a:t>
            </a:r>
            <a:r>
              <a:rPr lang="zh-CN" altLang="en-US" sz="2200" b="1" dirty="0">
                <a:solidFill>
                  <a:srgbClr val="000000"/>
                </a:solidFill>
                <a:latin typeface="+mn-lt"/>
                <a:ea typeface="黑体" pitchFamily="2" charset="-122"/>
              </a:rPr>
              <a:t>广义的人机界面</a:t>
            </a:r>
          </a:p>
          <a:p>
            <a:pPr eaLnBrk="1" hangingPunct="1">
              <a:buClr>
                <a:srgbClr val="CC0000"/>
              </a:buClr>
              <a:buSzPct val="75000"/>
              <a:buFont typeface="Wingdings" pitchFamily="2" charset="2"/>
              <a:buNone/>
              <a:defRPr/>
            </a:pPr>
            <a:r>
              <a:rPr lang="zh-CN" altLang="en-US" sz="2000" b="1" dirty="0">
                <a:latin typeface="+mn-lt"/>
                <a:ea typeface="楷体_GB2312" pitchFamily="49" charset="-122"/>
              </a:rPr>
              <a:t>  在人机系统模型中，人与机器、设备之间存在一个相</a:t>
            </a:r>
            <a:br>
              <a:rPr lang="zh-CN" altLang="en-US" sz="2000" b="1" dirty="0">
                <a:latin typeface="+mn-lt"/>
                <a:ea typeface="楷体_GB2312" pitchFamily="49" charset="-122"/>
              </a:rPr>
            </a:br>
            <a:r>
              <a:rPr lang="zh-CN" altLang="en-US" sz="2000" b="1" dirty="0">
                <a:latin typeface="+mn-lt"/>
                <a:ea typeface="楷体_GB2312" pitchFamily="49" charset="-122"/>
              </a:rPr>
              <a:t>  互作用的“面”，称为</a:t>
            </a:r>
            <a:r>
              <a:rPr lang="zh-CN" altLang="en-US" sz="2000" b="1" dirty="0">
                <a:solidFill>
                  <a:srgbClr val="993300"/>
                </a:solidFill>
                <a:latin typeface="+mn-lt"/>
                <a:ea typeface="黑体" pitchFamily="2" charset="-122"/>
              </a:rPr>
              <a:t>人机界面</a:t>
            </a:r>
          </a:p>
          <a:p>
            <a:pPr eaLnBrk="1" hangingPunct="1">
              <a:buClr>
                <a:srgbClr val="CC0000"/>
              </a:buClr>
              <a:buSzPct val="75000"/>
              <a:buFont typeface="Wingdings" pitchFamily="2" charset="2"/>
              <a:buNone/>
              <a:defRPr/>
            </a:pPr>
            <a:endParaRPr lang="zh-CN" altLang="en-US" sz="400" b="1" dirty="0">
              <a:latin typeface="+mn-lt"/>
              <a:ea typeface="楷体_GB2312" pitchFamily="49" charset="-122"/>
            </a:endParaRPr>
          </a:p>
          <a:p>
            <a:pPr eaLnBrk="1" hangingPunct="1">
              <a:defRPr/>
            </a:pPr>
            <a:r>
              <a:rPr lang="zh-CN" altLang="en-US" sz="2000" b="1" dirty="0">
                <a:latin typeface="+mn-lt"/>
                <a:ea typeface="楷体_GB2312" pitchFamily="49" charset="-122"/>
              </a:rPr>
              <a:t>  </a:t>
            </a:r>
            <a:r>
              <a:rPr lang="zh-CN" altLang="en-US" sz="2000" b="1" dirty="0">
                <a:solidFill>
                  <a:srgbClr val="CC0000"/>
                </a:solidFill>
                <a:effectLst>
                  <a:outerShdw blurRad="38100" dist="38100" dir="2700000" algn="tl">
                    <a:srgbClr val="C0C0C0"/>
                  </a:outerShdw>
                </a:effectLst>
                <a:latin typeface="+mn-lt"/>
              </a:rPr>
              <a:t>例如：</a:t>
            </a:r>
            <a:r>
              <a:rPr lang="zh-CN" altLang="en-US" sz="2000" b="1" dirty="0">
                <a:latin typeface="+mn-lt"/>
                <a:ea typeface="楷体_GB2312" pitchFamily="49" charset="-122"/>
              </a:rPr>
              <a:t>键盘、显示器、音箱、方向盘、仪表、操纵杆等</a:t>
            </a:r>
          </a:p>
          <a:p>
            <a:pPr eaLnBrk="1" hangingPunct="1">
              <a:defRPr/>
            </a:pPr>
            <a:endParaRPr lang="zh-CN" altLang="en-US" sz="800" b="1" dirty="0">
              <a:latin typeface="+mn-lt"/>
              <a:ea typeface="楷体_GB2312" pitchFamily="49" charset="-122"/>
            </a:endParaRPr>
          </a:p>
          <a:p>
            <a:pPr eaLnBrk="1" hangingPunct="1">
              <a:defRPr/>
            </a:pPr>
            <a:r>
              <a:rPr lang="zh-CN" altLang="en-US" sz="2000" b="1" dirty="0">
                <a:latin typeface="+mn-lt"/>
              </a:rPr>
              <a:t>    </a:t>
            </a:r>
            <a:r>
              <a:rPr lang="zh-CN" altLang="en-US" sz="2000" b="1" dirty="0">
                <a:solidFill>
                  <a:srgbClr val="CC0000"/>
                </a:solidFill>
                <a:effectLst>
                  <a:outerShdw blurRad="38100" dist="38100" dir="2700000" algn="tl">
                    <a:srgbClr val="C0C0C0"/>
                  </a:outerShdw>
                </a:effectLst>
                <a:latin typeface="+mn-lt"/>
              </a:rPr>
              <a:t>说明：</a:t>
            </a:r>
          </a:p>
          <a:p>
            <a:pPr lvl="1" eaLnBrk="1" hangingPunct="1">
              <a:lnSpc>
                <a:spcPct val="160000"/>
              </a:lnSpc>
              <a:buClr>
                <a:srgbClr val="006600"/>
              </a:buClr>
              <a:buSzPct val="70000"/>
              <a:buFont typeface="Wingdings" pitchFamily="2" charset="2"/>
              <a:buNone/>
              <a:defRPr/>
            </a:pPr>
            <a:r>
              <a:rPr lang="zh-CN" altLang="en-US" sz="1600" b="1" dirty="0">
                <a:solidFill>
                  <a:schemeClr val="accent2"/>
                </a:solidFill>
                <a:latin typeface="+mn-lt"/>
              </a:rPr>
              <a:t>（</a:t>
            </a:r>
            <a:r>
              <a:rPr lang="en-US" altLang="zh-CN" sz="1600" b="1" dirty="0">
                <a:solidFill>
                  <a:schemeClr val="accent2"/>
                </a:solidFill>
                <a:latin typeface="+mn-lt"/>
              </a:rPr>
              <a:t>1</a:t>
            </a:r>
            <a:r>
              <a:rPr lang="zh-CN" altLang="en-US" sz="1600" b="1" dirty="0">
                <a:solidFill>
                  <a:schemeClr val="accent2"/>
                </a:solidFill>
                <a:latin typeface="+mn-lt"/>
              </a:rPr>
              <a:t>）人与机器设备之间的信息交流和控制活动都发生在人机界面上</a:t>
            </a:r>
          </a:p>
          <a:p>
            <a:pPr lvl="1" eaLnBrk="1" hangingPunct="1">
              <a:lnSpc>
                <a:spcPct val="160000"/>
              </a:lnSpc>
              <a:buClr>
                <a:srgbClr val="006600"/>
              </a:buClr>
              <a:buSzPct val="70000"/>
              <a:buFont typeface="Wingdings" pitchFamily="2" charset="2"/>
              <a:buNone/>
              <a:defRPr/>
            </a:pPr>
            <a:r>
              <a:rPr lang="zh-CN" altLang="en-US" sz="1600" b="1" dirty="0">
                <a:solidFill>
                  <a:schemeClr val="accent2"/>
                </a:solidFill>
                <a:latin typeface="+mn-lt"/>
              </a:rPr>
              <a:t>（</a:t>
            </a:r>
            <a:r>
              <a:rPr lang="en-US" altLang="zh-CN" sz="1600" b="1" dirty="0">
                <a:solidFill>
                  <a:schemeClr val="accent2"/>
                </a:solidFill>
                <a:latin typeface="+mn-lt"/>
              </a:rPr>
              <a:t>2</a:t>
            </a:r>
            <a:r>
              <a:rPr lang="zh-CN" altLang="en-US" sz="1600" b="1" dirty="0">
                <a:solidFill>
                  <a:schemeClr val="accent2"/>
                </a:solidFill>
                <a:latin typeface="+mn-lt"/>
              </a:rPr>
              <a:t>） 机器的各种显示都“作用”于人，实现机</a:t>
            </a:r>
            <a:r>
              <a:rPr lang="zh-CN" altLang="en-US" sz="1600" b="1" dirty="0">
                <a:solidFill>
                  <a:srgbClr val="FF0000"/>
                </a:solidFill>
                <a:latin typeface="+mn-lt"/>
              </a:rPr>
              <a:t> → </a:t>
            </a:r>
            <a:r>
              <a:rPr lang="zh-CN" altLang="en-US" sz="1600" b="1" dirty="0">
                <a:solidFill>
                  <a:schemeClr val="accent2"/>
                </a:solidFill>
                <a:latin typeface="+mn-lt"/>
              </a:rPr>
              <a:t>人信息传递</a:t>
            </a:r>
          </a:p>
          <a:p>
            <a:pPr lvl="1" eaLnBrk="1" hangingPunct="1">
              <a:lnSpc>
                <a:spcPct val="160000"/>
              </a:lnSpc>
              <a:buClr>
                <a:srgbClr val="006600"/>
              </a:buClr>
              <a:buSzPct val="70000"/>
              <a:buFont typeface="Wingdings" pitchFamily="2" charset="2"/>
              <a:buNone/>
              <a:defRPr/>
            </a:pPr>
            <a:r>
              <a:rPr lang="zh-CN" altLang="en-US" sz="1600" b="1" dirty="0">
                <a:solidFill>
                  <a:schemeClr val="accent2"/>
                </a:solidFill>
                <a:latin typeface="+mn-lt"/>
              </a:rPr>
              <a:t>（</a:t>
            </a:r>
            <a:r>
              <a:rPr lang="en-US" altLang="zh-CN" sz="1600" b="1" dirty="0">
                <a:solidFill>
                  <a:schemeClr val="accent2"/>
                </a:solidFill>
                <a:latin typeface="+mn-lt"/>
              </a:rPr>
              <a:t>3</a:t>
            </a:r>
            <a:r>
              <a:rPr lang="zh-CN" altLang="en-US" sz="1600" b="1" dirty="0">
                <a:solidFill>
                  <a:schemeClr val="accent2"/>
                </a:solidFill>
                <a:latin typeface="+mn-lt"/>
              </a:rPr>
              <a:t>）人通过视觉、听觉等感官接受来自机器的信息，经头脑加工、</a:t>
            </a:r>
            <a:br>
              <a:rPr lang="zh-CN" altLang="en-US" sz="1600" b="1" dirty="0">
                <a:solidFill>
                  <a:schemeClr val="accent2"/>
                </a:solidFill>
                <a:latin typeface="+mn-lt"/>
              </a:rPr>
            </a:br>
            <a:r>
              <a:rPr lang="zh-CN" altLang="en-US" sz="1600" b="1" dirty="0">
                <a:solidFill>
                  <a:schemeClr val="accent2"/>
                </a:solidFill>
                <a:latin typeface="+mn-lt"/>
              </a:rPr>
              <a:t>           决策，做出反应，可以再控制机器设备 </a:t>
            </a:r>
          </a:p>
        </p:txBody>
      </p:sp>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7"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界面设计的基本概念</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1237220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3128"/>
                                        </p:tgtEl>
                                        <p:attrNameLst>
                                          <p:attrName>style.visibility</p:attrName>
                                        </p:attrNameLst>
                                      </p:cBhvr>
                                      <p:to>
                                        <p:strVal val="visible"/>
                                      </p:to>
                                    </p:set>
                                    <p:animEffect transition="in" filter="fade">
                                      <p:cBhvr>
                                        <p:cTn id="7" dur="2000"/>
                                        <p:tgtEl>
                                          <p:spTgt spid="133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47109" name="Rectangle 7"/>
          <p:cNvSpPr>
            <a:spLocks noChangeArrowheads="1"/>
          </p:cNvSpPr>
          <p:nvPr/>
        </p:nvSpPr>
        <p:spPr bwMode="auto">
          <a:xfrm>
            <a:off x="684213" y="1485478"/>
            <a:ext cx="7888287" cy="4895850"/>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8858" name="AutoShape 10"/>
          <p:cNvSpPr>
            <a:spLocks noChangeArrowheads="1"/>
          </p:cNvSpPr>
          <p:nvPr/>
        </p:nvSpPr>
        <p:spPr bwMode="auto">
          <a:xfrm>
            <a:off x="755650" y="1556915"/>
            <a:ext cx="2736850" cy="360363"/>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3.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菜单界面的式样</a:t>
            </a:r>
          </a:p>
        </p:txBody>
      </p:sp>
      <p:pic>
        <p:nvPicPr>
          <p:cNvPr id="78870" name="Picture 22" descr="未标题-1 拷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4663" y="3559175"/>
            <a:ext cx="3816350"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77" name="Line 29"/>
          <p:cNvSpPr>
            <a:spLocks noChangeShapeType="1"/>
          </p:cNvSpPr>
          <p:nvPr/>
        </p:nvSpPr>
        <p:spPr bwMode="auto">
          <a:xfrm>
            <a:off x="2339975" y="2925340"/>
            <a:ext cx="1944688" cy="792163"/>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8878" name="Line 30"/>
          <p:cNvSpPr>
            <a:spLocks noChangeShapeType="1"/>
          </p:cNvSpPr>
          <p:nvPr/>
        </p:nvSpPr>
        <p:spPr bwMode="auto">
          <a:xfrm>
            <a:off x="2987675" y="2420515"/>
            <a:ext cx="1296988" cy="73025"/>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78879" name="Picture 31" descr="未标题-1 拷贝"/>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188913"/>
            <a:ext cx="3743325" cy="318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7" name="AutoShape 35"/>
          <p:cNvSpPr>
            <a:spLocks noChangeArrowheads="1"/>
          </p:cNvSpPr>
          <p:nvPr/>
        </p:nvSpPr>
        <p:spPr bwMode="auto">
          <a:xfrm>
            <a:off x="971550" y="1917278"/>
            <a:ext cx="2519363" cy="3671887"/>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CC0000"/>
              </a:buClr>
              <a:buSzPct val="70000"/>
              <a:buFont typeface="Wingdings" panose="05000000000000000000" pitchFamily="2" charset="2"/>
              <a:buNone/>
              <a:tabLst/>
              <a:defRPr/>
            </a:pPr>
            <a:endParaRPr kumimoji="1" lang="en-US" altLang="zh-CN" sz="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endParaRP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en-US" altLang="zh-CN"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a:t>
            </a: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全屏幕文本菜单 </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条形菜单</a:t>
            </a:r>
            <a:b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b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（屏幕顶部和底部） </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弹出式菜单 </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工具栏 </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下拉式菜单</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图标菜单</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滚动菜单</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浮动菜单</a:t>
            </a:r>
          </a:p>
        </p:txBody>
      </p:sp>
      <p:sp>
        <p:nvSpPr>
          <p:cNvPr id="11"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3"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菜单界面设计</a:t>
            </a:r>
          </a:p>
        </p:txBody>
      </p:sp>
    </p:spTree>
    <p:extLst>
      <p:ext uri="{BB962C8B-B14F-4D97-AF65-F5344CB8AC3E}">
        <p14:creationId xmlns:p14="http://schemas.microsoft.com/office/powerpoint/2010/main" val="402085464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88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78878"/>
                                        </p:tgtEl>
                                        <p:attrNameLst>
                                          <p:attrName>style.visibility</p:attrName>
                                        </p:attrNameLst>
                                      </p:cBhvr>
                                      <p:to>
                                        <p:strVal val="visible"/>
                                      </p:to>
                                    </p:set>
                                    <p:animEffect transition="in" filter="wipe(left)">
                                      <p:cBhvr>
                                        <p:cTn id="11" dur="1000"/>
                                        <p:tgtEl>
                                          <p:spTgt spid="78878"/>
                                        </p:tgtEl>
                                      </p:cBhvr>
                                    </p:animEffect>
                                  </p:childTnLst>
                                </p:cTn>
                              </p:par>
                            </p:childTnLst>
                          </p:cTn>
                        </p:par>
                        <p:par>
                          <p:cTn id="12" fill="hold" nodeType="afterGroup">
                            <p:stCondLst>
                              <p:cond delay="1000"/>
                            </p:stCondLst>
                            <p:childTnLst>
                              <p:par>
                                <p:cTn id="13" presetID="24" presetClass="entr" presetSubtype="0" fill="hold" nodeType="afterEffect">
                                  <p:stCondLst>
                                    <p:cond delay="0"/>
                                  </p:stCondLst>
                                  <p:childTnLst>
                                    <p:set>
                                      <p:cBhvr>
                                        <p:cTn id="14" dur="1" fill="hold">
                                          <p:stCondLst>
                                            <p:cond delay="0"/>
                                          </p:stCondLst>
                                        </p:cTn>
                                        <p:tgtEl>
                                          <p:spTgt spid="78879"/>
                                        </p:tgtEl>
                                        <p:attrNameLst>
                                          <p:attrName>style.visibility</p:attrName>
                                        </p:attrNameLst>
                                      </p:cBhvr>
                                      <p:to>
                                        <p:strVal val="visible"/>
                                      </p:to>
                                    </p:set>
                                    <p:anim to="" calcmode="lin" valueType="num">
                                      <p:cBhvr>
                                        <p:cTn id="15" dur="1" fill="hold"/>
                                        <p:tgtEl>
                                          <p:spTgt spid="78879"/>
                                        </p:tgtEl>
                                        <p:attrNameLst>
                                          <p:attrName/>
                                        </p:attrNameLst>
                                      </p:cBhvr>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78877"/>
                                        </p:tgtEl>
                                        <p:attrNameLst>
                                          <p:attrName>style.visibility</p:attrName>
                                        </p:attrNameLst>
                                      </p:cBhvr>
                                      <p:to>
                                        <p:strVal val="visible"/>
                                      </p:to>
                                    </p:set>
                                    <p:animEffect transition="in" filter="wipe(left)">
                                      <p:cBhvr>
                                        <p:cTn id="20" dur="1000"/>
                                        <p:tgtEl>
                                          <p:spTgt spid="78877"/>
                                        </p:tgtEl>
                                      </p:cBhvr>
                                    </p:animEffect>
                                  </p:childTnLst>
                                </p:cTn>
                              </p:par>
                            </p:childTnLst>
                          </p:cTn>
                        </p:par>
                        <p:par>
                          <p:cTn id="21" fill="hold" nodeType="afterGroup">
                            <p:stCondLst>
                              <p:cond delay="1000"/>
                            </p:stCondLst>
                            <p:childTnLst>
                              <p:par>
                                <p:cTn id="22" presetID="24" presetClass="entr" presetSubtype="0" fill="hold" nodeType="afterEffect">
                                  <p:stCondLst>
                                    <p:cond delay="0"/>
                                  </p:stCondLst>
                                  <p:childTnLst>
                                    <p:set>
                                      <p:cBhvr>
                                        <p:cTn id="23" dur="1" fill="hold">
                                          <p:stCondLst>
                                            <p:cond delay="0"/>
                                          </p:stCondLst>
                                        </p:cTn>
                                        <p:tgtEl>
                                          <p:spTgt spid="78870"/>
                                        </p:tgtEl>
                                        <p:attrNameLst>
                                          <p:attrName>style.visibility</p:attrName>
                                        </p:attrNameLst>
                                      </p:cBhvr>
                                      <p:to>
                                        <p:strVal val="visible"/>
                                      </p:to>
                                    </p:set>
                                    <p:anim to="" calcmode="lin" valueType="num">
                                      <p:cBhvr>
                                        <p:cTn id="24" dur="1" fill="hold"/>
                                        <p:tgtEl>
                                          <p:spTgt spid="78870"/>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Rectangle 3"/>
          <p:cNvSpPr>
            <a:spLocks noChangeArrowheads="1"/>
          </p:cNvSpPr>
          <p:nvPr/>
        </p:nvSpPr>
        <p:spPr bwMode="auto">
          <a:xfrm>
            <a:off x="684213" y="1557486"/>
            <a:ext cx="7888287" cy="4895850"/>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1926" name="AutoShape 6"/>
          <p:cNvSpPr>
            <a:spLocks noChangeArrowheads="1"/>
          </p:cNvSpPr>
          <p:nvPr/>
        </p:nvSpPr>
        <p:spPr bwMode="auto">
          <a:xfrm>
            <a:off x="755650" y="1628923"/>
            <a:ext cx="2736850" cy="360363"/>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3.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菜单界面的式样</a:t>
            </a:r>
          </a:p>
        </p:txBody>
      </p:sp>
      <p:pic>
        <p:nvPicPr>
          <p:cNvPr id="81929" name="Picture 9" descr="未标题-1 拷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938" y="1125538"/>
            <a:ext cx="403225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0" name="Picture 10" descr="未标题-1 拷贝"/>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2450" y="1628923"/>
            <a:ext cx="688975"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1" name="Picture 11" descr="未标题-1 拷贝"/>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5661173"/>
            <a:ext cx="7056437"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6" name="Line 16"/>
          <p:cNvSpPr>
            <a:spLocks noChangeShapeType="1"/>
          </p:cNvSpPr>
          <p:nvPr/>
        </p:nvSpPr>
        <p:spPr bwMode="auto">
          <a:xfrm>
            <a:off x="2051050" y="3932386"/>
            <a:ext cx="1800225" cy="1728787"/>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1937" name="Line 17"/>
          <p:cNvSpPr>
            <a:spLocks noChangeShapeType="1"/>
          </p:cNvSpPr>
          <p:nvPr/>
        </p:nvSpPr>
        <p:spPr bwMode="auto">
          <a:xfrm flipV="1">
            <a:off x="2484438" y="3429148"/>
            <a:ext cx="1079500" cy="144463"/>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1938" name="Line 18"/>
          <p:cNvSpPr>
            <a:spLocks noChangeShapeType="1"/>
          </p:cNvSpPr>
          <p:nvPr/>
        </p:nvSpPr>
        <p:spPr bwMode="auto">
          <a:xfrm>
            <a:off x="2051050" y="3932386"/>
            <a:ext cx="6121400" cy="649287"/>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8143" name="AutoShape 22"/>
          <p:cNvSpPr>
            <a:spLocks noChangeArrowheads="1"/>
          </p:cNvSpPr>
          <p:nvPr/>
        </p:nvSpPr>
        <p:spPr bwMode="auto">
          <a:xfrm>
            <a:off x="971550" y="1989286"/>
            <a:ext cx="2519363" cy="3671887"/>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CC0000"/>
              </a:buClr>
              <a:buSzPct val="70000"/>
              <a:buFont typeface="Wingdings" panose="05000000000000000000" pitchFamily="2" charset="2"/>
              <a:buNone/>
              <a:tabLst/>
              <a:defRPr/>
            </a:pPr>
            <a:endParaRPr kumimoji="1" lang="en-US" altLang="zh-CN" sz="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endParaRP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en-US" altLang="zh-CN"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a:t>
            </a: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全屏幕文本菜单 </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条形菜单</a:t>
            </a:r>
            <a:b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b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（屏幕顶部和底部） </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弹出式菜单 </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工具栏 </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下拉式菜单</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图标菜单</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滚动菜单</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浮动菜单</a:t>
            </a:r>
          </a:p>
        </p:txBody>
      </p:sp>
      <p:sp>
        <p:nvSpPr>
          <p:cNvPr id="13"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4"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形式及</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5"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菜单界面设计</a:t>
            </a:r>
          </a:p>
        </p:txBody>
      </p:sp>
    </p:spTree>
    <p:extLst>
      <p:ext uri="{BB962C8B-B14F-4D97-AF65-F5344CB8AC3E}">
        <p14:creationId xmlns:p14="http://schemas.microsoft.com/office/powerpoint/2010/main" val="31108015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1937"/>
                                        </p:tgtEl>
                                        <p:attrNameLst>
                                          <p:attrName>style.visibility</p:attrName>
                                        </p:attrNameLst>
                                      </p:cBhvr>
                                      <p:to>
                                        <p:strVal val="visible"/>
                                      </p:to>
                                    </p:set>
                                    <p:animEffect transition="in" filter="wipe(left)">
                                      <p:cBhvr>
                                        <p:cTn id="7" dur="1000"/>
                                        <p:tgtEl>
                                          <p:spTgt spid="81937"/>
                                        </p:tgtEl>
                                      </p:cBhvr>
                                    </p:animEffect>
                                  </p:childTnLst>
                                </p:cTn>
                              </p:par>
                            </p:childTnLst>
                          </p:cTn>
                        </p:par>
                        <p:par>
                          <p:cTn id="8" fill="hold" nodeType="afterGroup">
                            <p:stCondLst>
                              <p:cond delay="1000"/>
                            </p:stCondLst>
                            <p:childTnLst>
                              <p:par>
                                <p:cTn id="9" presetID="24" presetClass="entr" presetSubtype="0" fill="hold" nodeType="afterEffect">
                                  <p:stCondLst>
                                    <p:cond delay="0"/>
                                  </p:stCondLst>
                                  <p:childTnLst>
                                    <p:set>
                                      <p:cBhvr>
                                        <p:cTn id="10" dur="1" fill="hold">
                                          <p:stCondLst>
                                            <p:cond delay="0"/>
                                          </p:stCondLst>
                                        </p:cTn>
                                        <p:tgtEl>
                                          <p:spTgt spid="81929"/>
                                        </p:tgtEl>
                                        <p:attrNameLst>
                                          <p:attrName>style.visibility</p:attrName>
                                        </p:attrNameLst>
                                      </p:cBhvr>
                                      <p:to>
                                        <p:strVal val="visible"/>
                                      </p:to>
                                    </p:set>
                                    <p:anim to="" calcmode="lin" valueType="num">
                                      <p:cBhvr>
                                        <p:cTn id="11" dur="1" fill="hold"/>
                                        <p:tgtEl>
                                          <p:spTgt spid="81929"/>
                                        </p:tgtEl>
                                        <p:attrNameLst>
                                          <p:attrName/>
                                        </p:attrNameLst>
                                      </p:cBhvr>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81936"/>
                                        </p:tgtEl>
                                        <p:attrNameLst>
                                          <p:attrName>style.visibility</p:attrName>
                                        </p:attrNameLst>
                                      </p:cBhvr>
                                      <p:to>
                                        <p:strVal val="visible"/>
                                      </p:to>
                                    </p:set>
                                    <p:animEffect transition="in" filter="wipe(left)">
                                      <p:cBhvr>
                                        <p:cTn id="16" dur="1000"/>
                                        <p:tgtEl>
                                          <p:spTgt spid="81936"/>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81931"/>
                                        </p:tgtEl>
                                        <p:attrNameLst>
                                          <p:attrName>style.visibility</p:attrName>
                                        </p:attrNameLst>
                                      </p:cBhvr>
                                      <p:to>
                                        <p:strVal val="visible"/>
                                      </p:to>
                                    </p:set>
                                    <p:animEffect transition="in" filter="wipe(left)">
                                      <p:cBhvr>
                                        <p:cTn id="20" dur="500"/>
                                        <p:tgtEl>
                                          <p:spTgt spid="81931"/>
                                        </p:tgtEl>
                                      </p:cBhvr>
                                    </p:animEffect>
                                  </p:childTnLst>
                                </p:cTn>
                              </p:par>
                            </p:childTnLst>
                          </p:cTn>
                        </p:par>
                        <p:par>
                          <p:cTn id="21" fill="hold" nodeType="afterGroup">
                            <p:stCondLst>
                              <p:cond delay="1500"/>
                            </p:stCondLst>
                            <p:childTnLst>
                              <p:par>
                                <p:cTn id="22" presetID="22" presetClass="entr" presetSubtype="8" fill="hold" nodeType="afterEffect">
                                  <p:stCondLst>
                                    <p:cond delay="0"/>
                                  </p:stCondLst>
                                  <p:childTnLst>
                                    <p:set>
                                      <p:cBhvr>
                                        <p:cTn id="23" dur="1" fill="hold">
                                          <p:stCondLst>
                                            <p:cond delay="0"/>
                                          </p:stCondLst>
                                        </p:cTn>
                                        <p:tgtEl>
                                          <p:spTgt spid="81938"/>
                                        </p:tgtEl>
                                        <p:attrNameLst>
                                          <p:attrName>style.visibility</p:attrName>
                                        </p:attrNameLst>
                                      </p:cBhvr>
                                      <p:to>
                                        <p:strVal val="visible"/>
                                      </p:to>
                                    </p:set>
                                    <p:animEffect transition="in" filter="wipe(left)">
                                      <p:cBhvr>
                                        <p:cTn id="24" dur="2000"/>
                                        <p:tgtEl>
                                          <p:spTgt spid="81938"/>
                                        </p:tgtEl>
                                      </p:cBhvr>
                                    </p:animEffect>
                                  </p:childTnLst>
                                </p:cTn>
                              </p:par>
                            </p:childTnLst>
                          </p:cTn>
                        </p:par>
                        <p:par>
                          <p:cTn id="25" fill="hold" nodeType="afterGroup">
                            <p:stCondLst>
                              <p:cond delay="3500"/>
                            </p:stCondLst>
                            <p:childTnLst>
                              <p:par>
                                <p:cTn id="26" presetID="22" presetClass="entr" presetSubtype="1" fill="hold" nodeType="afterEffect">
                                  <p:stCondLst>
                                    <p:cond delay="0"/>
                                  </p:stCondLst>
                                  <p:childTnLst>
                                    <p:set>
                                      <p:cBhvr>
                                        <p:cTn id="27" dur="1" fill="hold">
                                          <p:stCondLst>
                                            <p:cond delay="0"/>
                                          </p:stCondLst>
                                        </p:cTn>
                                        <p:tgtEl>
                                          <p:spTgt spid="81930"/>
                                        </p:tgtEl>
                                        <p:attrNameLst>
                                          <p:attrName>style.visibility</p:attrName>
                                        </p:attrNameLst>
                                      </p:cBhvr>
                                      <p:to>
                                        <p:strVal val="visible"/>
                                      </p:to>
                                    </p:set>
                                    <p:animEffect transition="in" filter="wipe(up)">
                                      <p:cBhvr>
                                        <p:cTn id="28" dur="500"/>
                                        <p:tgtEl>
                                          <p:spTgt spid="81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3"/>
          <p:cNvSpPr>
            <a:spLocks noChangeArrowheads="1"/>
          </p:cNvSpPr>
          <p:nvPr/>
        </p:nvSpPr>
        <p:spPr bwMode="auto">
          <a:xfrm>
            <a:off x="684213" y="1557486"/>
            <a:ext cx="7888287" cy="4895850"/>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3973" name="AutoShape 5"/>
          <p:cNvSpPr>
            <a:spLocks noChangeArrowheads="1"/>
          </p:cNvSpPr>
          <p:nvPr/>
        </p:nvSpPr>
        <p:spPr bwMode="auto">
          <a:xfrm>
            <a:off x="755650" y="1628923"/>
            <a:ext cx="2736850" cy="360363"/>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3.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菜单界面的式样</a:t>
            </a:r>
          </a:p>
        </p:txBody>
      </p:sp>
      <p:sp>
        <p:nvSpPr>
          <p:cNvPr id="49160" name="AutoShape 9"/>
          <p:cNvSpPr>
            <a:spLocks noChangeArrowheads="1"/>
          </p:cNvSpPr>
          <p:nvPr/>
        </p:nvSpPr>
        <p:spPr bwMode="auto">
          <a:xfrm>
            <a:off x="971550" y="1989286"/>
            <a:ext cx="2519363" cy="3671887"/>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CC0000"/>
              </a:buClr>
              <a:buSzPct val="70000"/>
              <a:buFont typeface="Wingdings" panose="05000000000000000000" pitchFamily="2" charset="2"/>
              <a:buNone/>
              <a:tabLst/>
              <a:defRPr/>
            </a:pPr>
            <a:endParaRPr kumimoji="1" lang="en-US" altLang="zh-CN" sz="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endParaRP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en-US" altLang="zh-CN"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a:t>
            </a: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全屏幕文本菜单 </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条形菜单</a:t>
            </a:r>
            <a:b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b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（屏幕顶部和底部） </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弹出式菜单 </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工具栏 </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下拉式菜单</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图标菜单</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滚动菜单</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浮动菜单</a:t>
            </a:r>
          </a:p>
        </p:txBody>
      </p:sp>
      <p:sp>
        <p:nvSpPr>
          <p:cNvPr id="83979" name="Line 11"/>
          <p:cNvSpPr>
            <a:spLocks noChangeShapeType="1"/>
          </p:cNvSpPr>
          <p:nvPr/>
        </p:nvSpPr>
        <p:spPr bwMode="auto">
          <a:xfrm flipV="1">
            <a:off x="1287463" y="4437211"/>
            <a:ext cx="1728787" cy="1587"/>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83983" name="Picture 15" descr="未标题-1 拷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113" y="1873398"/>
            <a:ext cx="5940425" cy="443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0"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1"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菜单界面设计</a:t>
            </a:r>
          </a:p>
        </p:txBody>
      </p:sp>
    </p:spTree>
    <p:extLst>
      <p:ext uri="{BB962C8B-B14F-4D97-AF65-F5344CB8AC3E}">
        <p14:creationId xmlns:p14="http://schemas.microsoft.com/office/powerpoint/2010/main" val="215513358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3979"/>
                                        </p:tgtEl>
                                        <p:attrNameLst>
                                          <p:attrName>style.visibility</p:attrName>
                                        </p:attrNameLst>
                                      </p:cBhvr>
                                      <p:to>
                                        <p:strVal val="visible"/>
                                      </p:to>
                                    </p:set>
                                    <p:animEffect transition="in" filter="wipe(left)">
                                      <p:cBhvr>
                                        <p:cTn id="7" dur="1000"/>
                                        <p:tgtEl>
                                          <p:spTgt spid="83979"/>
                                        </p:tgtEl>
                                      </p:cBhvr>
                                    </p:animEffect>
                                  </p:childTnLst>
                                </p:cTn>
                              </p:par>
                            </p:childTnLst>
                          </p:cTn>
                        </p:par>
                        <p:par>
                          <p:cTn id="8" fill="hold" nodeType="afterGroup">
                            <p:stCondLst>
                              <p:cond delay="1000"/>
                            </p:stCondLst>
                            <p:childTnLst>
                              <p:par>
                                <p:cTn id="9" presetID="8" presetClass="entr" presetSubtype="16" fill="hold" nodeType="afterEffect">
                                  <p:stCondLst>
                                    <p:cond delay="0"/>
                                  </p:stCondLst>
                                  <p:childTnLst>
                                    <p:set>
                                      <p:cBhvr>
                                        <p:cTn id="10" dur="1" fill="hold">
                                          <p:stCondLst>
                                            <p:cond delay="0"/>
                                          </p:stCondLst>
                                        </p:cTn>
                                        <p:tgtEl>
                                          <p:spTgt spid="83983"/>
                                        </p:tgtEl>
                                        <p:attrNameLst>
                                          <p:attrName>style.visibility</p:attrName>
                                        </p:attrNameLst>
                                      </p:cBhvr>
                                      <p:to>
                                        <p:strVal val="visible"/>
                                      </p:to>
                                    </p:set>
                                    <p:animEffect transition="in" filter="diamond(in)">
                                      <p:cBhvr>
                                        <p:cTn id="11" dur="2000"/>
                                        <p:tgtEl>
                                          <p:spTgt spid="83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50181" name="Rectangle 3"/>
          <p:cNvSpPr>
            <a:spLocks noChangeArrowheads="1"/>
          </p:cNvSpPr>
          <p:nvPr/>
        </p:nvSpPr>
        <p:spPr bwMode="auto">
          <a:xfrm>
            <a:off x="684213" y="1485478"/>
            <a:ext cx="7888287" cy="4895850"/>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4997" name="AutoShape 5"/>
          <p:cNvSpPr>
            <a:spLocks noChangeArrowheads="1"/>
          </p:cNvSpPr>
          <p:nvPr/>
        </p:nvSpPr>
        <p:spPr bwMode="auto">
          <a:xfrm>
            <a:off x="755650" y="1556915"/>
            <a:ext cx="2736850" cy="360363"/>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3.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菜单界面的式样</a:t>
            </a:r>
          </a:p>
        </p:txBody>
      </p:sp>
      <p:sp>
        <p:nvSpPr>
          <p:cNvPr id="85000" name="Line 8"/>
          <p:cNvSpPr>
            <a:spLocks noChangeShapeType="1"/>
          </p:cNvSpPr>
          <p:nvPr/>
        </p:nvSpPr>
        <p:spPr bwMode="auto">
          <a:xfrm flipV="1">
            <a:off x="2268538" y="2852315"/>
            <a:ext cx="1943100" cy="165735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85001" name="Picture 9" descr="未标题-1 拷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638" y="836613"/>
            <a:ext cx="3455987" cy="296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02" name="Picture 10" descr="未标题-1 拷贝"/>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925" y="3876675"/>
            <a:ext cx="2879725" cy="286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9" name="Line 7"/>
          <p:cNvSpPr>
            <a:spLocks noChangeShapeType="1"/>
          </p:cNvSpPr>
          <p:nvPr/>
        </p:nvSpPr>
        <p:spPr bwMode="auto">
          <a:xfrm>
            <a:off x="2268538" y="4941465"/>
            <a:ext cx="3816350" cy="503238"/>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0189" name="AutoShape 14"/>
          <p:cNvSpPr>
            <a:spLocks noChangeArrowheads="1"/>
          </p:cNvSpPr>
          <p:nvPr/>
        </p:nvSpPr>
        <p:spPr bwMode="auto">
          <a:xfrm>
            <a:off x="971550" y="1917278"/>
            <a:ext cx="2519363" cy="3671887"/>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CC0000"/>
              </a:buClr>
              <a:buSzPct val="70000"/>
              <a:buFont typeface="Wingdings" panose="05000000000000000000" pitchFamily="2" charset="2"/>
              <a:buNone/>
              <a:tabLst/>
              <a:defRPr/>
            </a:pPr>
            <a:endParaRPr kumimoji="1" lang="en-US" altLang="zh-CN" sz="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endParaRP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en-US" altLang="zh-CN" sz="1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rPr>
              <a:t> </a:t>
            </a:r>
            <a:r>
              <a:rPr kumimoji="1" lang="zh-CN" altLang="en-US" sz="1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rPr>
              <a:t>全屏幕文本菜单 </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rPr>
              <a:t> 条形菜单</a:t>
            </a:r>
            <a:br>
              <a:rPr kumimoji="1" lang="zh-CN" altLang="en-US" sz="1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rPr>
            </a:br>
            <a:r>
              <a:rPr kumimoji="1" lang="zh-CN" altLang="en-US" sz="1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rPr>
              <a:t> （屏幕顶部和底部） </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rPr>
              <a:t> 弹出式菜单 </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rPr>
              <a:t> 工具栏 </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rPr>
              <a:t> 下拉式菜单</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rPr>
              <a:t> 图标菜单</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rPr>
              <a:t> 滚动菜单</a:t>
            </a:r>
          </a:p>
          <a:p>
            <a:pPr marL="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rPr>
              <a:t> </a:t>
            </a:r>
            <a:r>
              <a:rPr kumimoji="1" lang="zh-CN" altLang="en-US" sz="1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hlinkClick r:id="rId4" action="ppaction://hlinkpres?slideindex=1&amp;slidetitle="/>
              </a:rPr>
              <a:t>浮动菜单</a:t>
            </a:r>
            <a:endParaRPr kumimoji="1" lang="zh-CN" altLang="en-US" sz="1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endParaRPr>
          </a:p>
        </p:txBody>
      </p:sp>
      <p:sp>
        <p:nvSpPr>
          <p:cNvPr id="11"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3"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菜单界面设计</a:t>
            </a:r>
          </a:p>
        </p:txBody>
      </p:sp>
    </p:spTree>
    <p:extLst>
      <p:ext uri="{BB962C8B-B14F-4D97-AF65-F5344CB8AC3E}">
        <p14:creationId xmlns:p14="http://schemas.microsoft.com/office/powerpoint/2010/main" val="307836276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5000"/>
                                        </p:tgtEl>
                                        <p:attrNameLst>
                                          <p:attrName>style.visibility</p:attrName>
                                        </p:attrNameLst>
                                      </p:cBhvr>
                                      <p:to>
                                        <p:strVal val="visible"/>
                                      </p:to>
                                    </p:set>
                                    <p:animEffect transition="in" filter="wipe(left)">
                                      <p:cBhvr>
                                        <p:cTn id="7" dur="1000"/>
                                        <p:tgtEl>
                                          <p:spTgt spid="85000"/>
                                        </p:tgtEl>
                                      </p:cBhvr>
                                    </p:animEffect>
                                  </p:childTnLst>
                                </p:cTn>
                              </p:par>
                            </p:childTnLst>
                          </p:cTn>
                        </p:par>
                        <p:par>
                          <p:cTn id="8" fill="hold" nodeType="afterGroup">
                            <p:stCondLst>
                              <p:cond delay="1000"/>
                            </p:stCondLst>
                            <p:childTnLst>
                              <p:par>
                                <p:cTn id="9" presetID="24" presetClass="entr" presetSubtype="0" fill="hold" nodeType="afterEffect">
                                  <p:stCondLst>
                                    <p:cond delay="0"/>
                                  </p:stCondLst>
                                  <p:childTnLst>
                                    <p:set>
                                      <p:cBhvr>
                                        <p:cTn id="10" dur="1" fill="hold">
                                          <p:stCondLst>
                                            <p:cond delay="0"/>
                                          </p:stCondLst>
                                        </p:cTn>
                                        <p:tgtEl>
                                          <p:spTgt spid="85001"/>
                                        </p:tgtEl>
                                        <p:attrNameLst>
                                          <p:attrName>style.visibility</p:attrName>
                                        </p:attrNameLst>
                                      </p:cBhvr>
                                      <p:to>
                                        <p:strVal val="visible"/>
                                      </p:to>
                                    </p:set>
                                    <p:anim to="" calcmode="lin" valueType="num">
                                      <p:cBhvr>
                                        <p:cTn id="11" dur="1" fill="hold"/>
                                        <p:tgtEl>
                                          <p:spTgt spid="85001"/>
                                        </p:tgtEl>
                                        <p:attrNameLst>
                                          <p:attrName/>
                                        </p:attrNameLst>
                                      </p:cBhvr>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84999"/>
                                        </p:tgtEl>
                                        <p:attrNameLst>
                                          <p:attrName>style.visibility</p:attrName>
                                        </p:attrNameLst>
                                      </p:cBhvr>
                                      <p:to>
                                        <p:strVal val="visible"/>
                                      </p:to>
                                    </p:set>
                                    <p:animEffect transition="in" filter="wipe(left)">
                                      <p:cBhvr>
                                        <p:cTn id="16" dur="1000"/>
                                        <p:tgtEl>
                                          <p:spTgt spid="84999"/>
                                        </p:tgtEl>
                                      </p:cBhvr>
                                    </p:animEffect>
                                  </p:childTnLst>
                                </p:cTn>
                              </p:par>
                            </p:childTnLst>
                          </p:cTn>
                        </p:par>
                        <p:par>
                          <p:cTn id="17" fill="hold" nodeType="afterGroup">
                            <p:stCondLst>
                              <p:cond delay="1000"/>
                            </p:stCondLst>
                            <p:childTnLst>
                              <p:par>
                                <p:cTn id="18" presetID="24" presetClass="entr" presetSubtype="0" fill="hold" nodeType="afterEffect">
                                  <p:stCondLst>
                                    <p:cond delay="0"/>
                                  </p:stCondLst>
                                  <p:childTnLst>
                                    <p:set>
                                      <p:cBhvr>
                                        <p:cTn id="19" dur="1" fill="hold">
                                          <p:stCondLst>
                                            <p:cond delay="0"/>
                                          </p:stCondLst>
                                        </p:cTn>
                                        <p:tgtEl>
                                          <p:spTgt spid="85002"/>
                                        </p:tgtEl>
                                        <p:attrNameLst>
                                          <p:attrName>style.visibility</p:attrName>
                                        </p:attrNameLst>
                                      </p:cBhvr>
                                      <p:to>
                                        <p:strVal val="visible"/>
                                      </p:to>
                                    </p:set>
                                    <p:anim to="" calcmode="lin" valueType="num">
                                      <p:cBhvr>
                                        <p:cTn id="20" dur="1" fill="hold"/>
                                        <p:tgtEl>
                                          <p:spTgt spid="8500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3"/>
          <p:cNvSpPr>
            <a:spLocks noChangeArrowheads="1"/>
          </p:cNvSpPr>
          <p:nvPr/>
        </p:nvSpPr>
        <p:spPr bwMode="auto">
          <a:xfrm>
            <a:off x="684213" y="1485478"/>
            <a:ext cx="7888287" cy="4895850"/>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9878" name="AutoShape 6"/>
          <p:cNvSpPr>
            <a:spLocks noChangeArrowheads="1"/>
          </p:cNvSpPr>
          <p:nvPr/>
        </p:nvSpPr>
        <p:spPr bwMode="auto">
          <a:xfrm>
            <a:off x="755650" y="1556915"/>
            <a:ext cx="3384550" cy="360363"/>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4.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菜单界面的设计原则</a:t>
            </a:r>
            <a:r>
              <a:rPr kumimoji="1" lang="zh-CN" altLang="en-US" sz="2000" b="0"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rPr>
              <a:t> </a:t>
            </a:r>
          </a:p>
        </p:txBody>
      </p:sp>
      <p:sp>
        <p:nvSpPr>
          <p:cNvPr id="79879" name="AutoShape 7"/>
          <p:cNvSpPr>
            <a:spLocks noChangeArrowheads="1"/>
          </p:cNvSpPr>
          <p:nvPr/>
        </p:nvSpPr>
        <p:spPr bwMode="auto">
          <a:xfrm>
            <a:off x="971550" y="1628353"/>
            <a:ext cx="7632700" cy="467995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9525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95250" marR="0" lvl="0" indent="0" algn="l" defTabSz="914400" rtl="0" eaLnBrk="1" fontAlgn="base" latinLnBrk="0" hangingPunct="1">
              <a:lnSpc>
                <a:spcPct val="100000"/>
              </a:lnSpc>
              <a:spcBef>
                <a:spcPct val="0"/>
              </a:spcBef>
              <a:spcAft>
                <a:spcPct val="0"/>
              </a:spcAft>
              <a:buClr>
                <a:srgbClr val="CC0000"/>
              </a:buClr>
              <a:buSzPct val="70000"/>
              <a:buFont typeface="Wingdings" panose="05000000000000000000" pitchFamily="2" charset="2"/>
              <a:buNone/>
              <a:tabLst/>
              <a:defRPr/>
            </a:pPr>
            <a:r>
              <a:rPr kumimoji="1" lang="en-US" altLang="zh-CN" sz="1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rPr>
              <a:t> </a:t>
            </a:r>
          </a:p>
          <a:p>
            <a:pPr marL="9525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菜单合理分类：</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系统功能、逻辑顺序等</a:t>
            </a:r>
          </a:p>
          <a:p>
            <a:pPr marL="9525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菜单标题及菜单项命名一致、简明、有意义</a:t>
            </a:r>
          </a:p>
          <a:p>
            <a:pPr marL="9525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合理组织菜单界面的结构与层次</a:t>
            </a:r>
            <a:b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广而浅优于窄而深的菜单树、最佳项数</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4-8</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、最深层次尽量少于</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4</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层</a:t>
            </a:r>
          </a:p>
          <a:p>
            <a:pPr marL="9525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菜单项的安排应有利于提高菜单选取速度</a:t>
            </a:r>
            <a:b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可以依据使用频度、数字顺序、字母顺序、功能逻辑顺序安排</a:t>
            </a:r>
            <a:b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smtClean="0">
                <a:ln>
                  <a:noFill/>
                </a:ln>
                <a:solidFill>
                  <a:srgbClr val="CC0000"/>
                </a:solidFill>
                <a:effectLst/>
                <a:uLnTx/>
                <a:uFillTx/>
                <a:latin typeface="Times New Roman"/>
                <a:ea typeface="黑体" panose="02010609060101010101" pitchFamily="49" charset="-122"/>
                <a:cs typeface="+mn-cs"/>
              </a:rPr>
              <a:t>注意：</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隔离使用频度高但相邻相似项致使误操作的菜单项，如</a:t>
            </a:r>
            <a:r>
              <a:rPr kumimoji="1" lang="en-US" altLang="zh-CN" sz="1800" b="1" i="0" u="none" strike="noStrike" kern="1200" cap="none" spc="0" normalizeH="0" baseline="0" noProof="0" dirty="0" smtClean="0">
                <a:ln>
                  <a:noFill/>
                </a:ln>
                <a:solidFill>
                  <a:srgbClr val="C00000"/>
                </a:solidFill>
                <a:effectLst/>
                <a:uLnTx/>
                <a:uFillTx/>
                <a:latin typeface="Times New Roman"/>
                <a:ea typeface="楷体_GB2312" pitchFamily="49" charset="-122"/>
                <a:cs typeface="+mn-cs"/>
              </a:rPr>
              <a:t>Copy</a:t>
            </a:r>
            <a:r>
              <a:rPr kumimoji="1" lang="zh-CN" altLang="en-US" sz="1800" b="1" i="0" u="none" strike="noStrike" kern="1200" cap="none" spc="0" normalizeH="0" baseline="0" noProof="0" dirty="0" smtClean="0">
                <a:ln>
                  <a:noFill/>
                </a:ln>
                <a:solidFill>
                  <a:srgbClr val="C00000"/>
                </a:solidFill>
                <a:effectLst/>
                <a:uLnTx/>
                <a:uFillTx/>
                <a:latin typeface="Times New Roman"/>
                <a:ea typeface="楷体_GB2312" pitchFamily="49" charset="-122"/>
                <a:cs typeface="+mn-cs"/>
              </a:rPr>
              <a:t>与</a:t>
            </a:r>
            <a:r>
              <a:rPr kumimoji="1" lang="en-US" altLang="zh-CN" sz="1800" b="1" i="0" u="none" strike="noStrike" kern="1200" cap="none" spc="0" normalizeH="0" baseline="0" noProof="0" dirty="0" smtClean="0">
                <a:ln>
                  <a:noFill/>
                </a:ln>
                <a:solidFill>
                  <a:srgbClr val="C00000"/>
                </a:solidFill>
                <a:effectLst/>
                <a:uLnTx/>
                <a:uFillTx/>
                <a:latin typeface="Times New Roman"/>
                <a:ea typeface="楷体_GB2312" pitchFamily="49" charset="-122"/>
                <a:cs typeface="+mn-cs"/>
              </a:rPr>
              <a:t>Cut</a:t>
            </a:r>
          </a:p>
          <a:p>
            <a:pPr marL="9525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保持各级菜单显示格式和操作方式的一致性</a:t>
            </a:r>
          </a:p>
          <a:p>
            <a:pPr marL="9525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为菜单项提供多于一种的选择途径，以及为菜单选择提供捷径</a:t>
            </a:r>
            <a:b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键盘、鼠标、快捷方式等</a:t>
            </a:r>
          </a:p>
          <a:p>
            <a:pPr marL="9525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对菜单选择和点取设定反馈标记</a:t>
            </a:r>
          </a:p>
          <a:p>
            <a:pPr marL="95250" marR="0" lvl="0" indent="0" algn="l" defTabSz="914400" rtl="0" eaLnBrk="1" fontAlgn="base" latinLnBrk="0" hangingPunct="1">
              <a:lnSpc>
                <a:spcPct val="13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设计良好的联机帮助</a:t>
            </a:r>
          </a:p>
        </p:txBody>
      </p:sp>
      <p:sp>
        <p:nvSpPr>
          <p:cNvPr id="7"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8"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9" name="Picture 7" descr="未标题-1 拷贝">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97544"/>
            <a:ext cx="2585516" cy="3939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菜单界面设计</a:t>
            </a:r>
          </a:p>
        </p:txBody>
      </p:sp>
    </p:spTree>
    <p:extLst>
      <p:ext uri="{BB962C8B-B14F-4D97-AF65-F5344CB8AC3E}">
        <p14:creationId xmlns:p14="http://schemas.microsoft.com/office/powerpoint/2010/main" val="255950517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9878"/>
                                        </p:tgtEl>
                                        <p:attrNameLst>
                                          <p:attrName>style.visibility</p:attrName>
                                        </p:attrNameLst>
                                      </p:cBhvr>
                                      <p:to>
                                        <p:strVal val="visible"/>
                                      </p:to>
                                    </p:set>
                                  </p:childTnLst>
                                </p:cTn>
                              </p:par>
                            </p:childTnLst>
                          </p:cTn>
                        </p:par>
                        <p:par>
                          <p:cTn id="7" fill="hold" nodeType="withGroup">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79879">
                                            <p:txEl>
                                              <p:pRg st="0" end="0"/>
                                            </p:txEl>
                                          </p:spTgt>
                                        </p:tgtEl>
                                        <p:attrNameLst>
                                          <p:attrName>style.visibility</p:attrName>
                                        </p:attrNameLst>
                                      </p:cBhvr>
                                      <p:to>
                                        <p:strVal val="visible"/>
                                      </p:to>
                                    </p:set>
                                    <p:animEffect transition="in" filter="wipe(left)">
                                      <p:cBhvr>
                                        <p:cTn id="10" dur="2000"/>
                                        <p:tgtEl>
                                          <p:spTgt spid="79879">
                                            <p:txEl>
                                              <p:pRg st="0" end="0"/>
                                            </p:txEl>
                                          </p:spTgt>
                                        </p:tgtEl>
                                      </p:cBhvr>
                                    </p:animEffect>
                                  </p:childTnLst>
                                </p:cTn>
                              </p:par>
                            </p:childTnLst>
                          </p:cTn>
                        </p:par>
                        <p:par>
                          <p:cTn id="11" fill="hold" nodeType="withGroup">
                            <p:stCondLst>
                              <p:cond delay="2000"/>
                            </p:stCondLst>
                            <p:childTnLst>
                              <p:par>
                                <p:cTn id="12" presetID="22" presetClass="entr" presetSubtype="8" fill="hold" grpId="0" nodeType="afterEffect">
                                  <p:stCondLst>
                                    <p:cond delay="0"/>
                                  </p:stCondLst>
                                  <p:childTnLst>
                                    <p:set>
                                      <p:cBhvr>
                                        <p:cTn id="13" dur="1" fill="hold">
                                          <p:stCondLst>
                                            <p:cond delay="0"/>
                                          </p:stCondLst>
                                        </p:cTn>
                                        <p:tgtEl>
                                          <p:spTgt spid="79879">
                                            <p:txEl>
                                              <p:pRg st="1" end="1"/>
                                            </p:txEl>
                                          </p:spTgt>
                                        </p:tgtEl>
                                        <p:attrNameLst>
                                          <p:attrName>style.visibility</p:attrName>
                                        </p:attrNameLst>
                                      </p:cBhvr>
                                      <p:to>
                                        <p:strVal val="visible"/>
                                      </p:to>
                                    </p:set>
                                    <p:animEffect transition="in" filter="wipe(left)">
                                      <p:cBhvr>
                                        <p:cTn id="14" dur="2000"/>
                                        <p:tgtEl>
                                          <p:spTgt spid="79879">
                                            <p:txEl>
                                              <p:pRg st="1" end="1"/>
                                            </p:txEl>
                                          </p:spTgt>
                                        </p:tgtEl>
                                      </p:cBhvr>
                                    </p:animEffect>
                                  </p:childTnLst>
                                </p:cTn>
                              </p:par>
                            </p:childTnLst>
                          </p:cTn>
                        </p:par>
                        <p:par>
                          <p:cTn id="15" fill="hold" nodeType="withGroup">
                            <p:stCondLst>
                              <p:cond delay="4000"/>
                            </p:stCondLst>
                            <p:childTnLst>
                              <p:par>
                                <p:cTn id="16" presetID="22" presetClass="entr" presetSubtype="8" fill="hold" grpId="0" nodeType="afterEffect">
                                  <p:stCondLst>
                                    <p:cond delay="0"/>
                                  </p:stCondLst>
                                  <p:childTnLst>
                                    <p:set>
                                      <p:cBhvr>
                                        <p:cTn id="17" dur="1" fill="hold">
                                          <p:stCondLst>
                                            <p:cond delay="0"/>
                                          </p:stCondLst>
                                        </p:cTn>
                                        <p:tgtEl>
                                          <p:spTgt spid="79879">
                                            <p:txEl>
                                              <p:pRg st="2" end="2"/>
                                            </p:txEl>
                                          </p:spTgt>
                                        </p:tgtEl>
                                        <p:attrNameLst>
                                          <p:attrName>style.visibility</p:attrName>
                                        </p:attrNameLst>
                                      </p:cBhvr>
                                      <p:to>
                                        <p:strVal val="visible"/>
                                      </p:to>
                                    </p:set>
                                    <p:animEffect transition="in" filter="wipe(left)">
                                      <p:cBhvr>
                                        <p:cTn id="18" dur="2000"/>
                                        <p:tgtEl>
                                          <p:spTgt spid="79879">
                                            <p:txEl>
                                              <p:pRg st="2" end="2"/>
                                            </p:txEl>
                                          </p:spTgt>
                                        </p:tgtEl>
                                      </p:cBhvr>
                                    </p:animEffect>
                                  </p:childTnLst>
                                </p:cTn>
                              </p:par>
                            </p:childTnLst>
                          </p:cTn>
                        </p:par>
                        <p:par>
                          <p:cTn id="19" fill="hold" nodeType="withGroup">
                            <p:stCondLst>
                              <p:cond delay="6000"/>
                            </p:stCondLst>
                            <p:childTnLst>
                              <p:par>
                                <p:cTn id="20" presetID="22" presetClass="entr" presetSubtype="8" fill="hold" grpId="0" nodeType="afterEffect">
                                  <p:stCondLst>
                                    <p:cond delay="0"/>
                                  </p:stCondLst>
                                  <p:childTnLst>
                                    <p:set>
                                      <p:cBhvr>
                                        <p:cTn id="21" dur="1" fill="hold">
                                          <p:stCondLst>
                                            <p:cond delay="0"/>
                                          </p:stCondLst>
                                        </p:cTn>
                                        <p:tgtEl>
                                          <p:spTgt spid="79879">
                                            <p:txEl>
                                              <p:pRg st="3" end="3"/>
                                            </p:txEl>
                                          </p:spTgt>
                                        </p:tgtEl>
                                        <p:attrNameLst>
                                          <p:attrName>style.visibility</p:attrName>
                                        </p:attrNameLst>
                                      </p:cBhvr>
                                      <p:to>
                                        <p:strVal val="visible"/>
                                      </p:to>
                                    </p:set>
                                    <p:animEffect transition="in" filter="wipe(left)">
                                      <p:cBhvr>
                                        <p:cTn id="22" dur="2000"/>
                                        <p:tgtEl>
                                          <p:spTgt spid="79879">
                                            <p:txEl>
                                              <p:pRg st="3" end="3"/>
                                            </p:txEl>
                                          </p:spTgt>
                                        </p:tgtEl>
                                      </p:cBhvr>
                                    </p:animEffect>
                                  </p:childTnLst>
                                </p:cTn>
                              </p:par>
                            </p:childTnLst>
                          </p:cTn>
                        </p:par>
                        <p:par>
                          <p:cTn id="23" fill="hold" nodeType="withGroup">
                            <p:stCondLst>
                              <p:cond delay="8000"/>
                            </p:stCondLst>
                            <p:childTnLst>
                              <p:par>
                                <p:cTn id="24" presetID="22" presetClass="entr" presetSubtype="8" fill="hold" grpId="0" nodeType="afterEffect">
                                  <p:stCondLst>
                                    <p:cond delay="0"/>
                                  </p:stCondLst>
                                  <p:childTnLst>
                                    <p:set>
                                      <p:cBhvr>
                                        <p:cTn id="25" dur="1" fill="hold">
                                          <p:stCondLst>
                                            <p:cond delay="0"/>
                                          </p:stCondLst>
                                        </p:cTn>
                                        <p:tgtEl>
                                          <p:spTgt spid="79879">
                                            <p:txEl>
                                              <p:pRg st="4" end="4"/>
                                            </p:txEl>
                                          </p:spTgt>
                                        </p:tgtEl>
                                        <p:attrNameLst>
                                          <p:attrName>style.visibility</p:attrName>
                                        </p:attrNameLst>
                                      </p:cBhvr>
                                      <p:to>
                                        <p:strVal val="visible"/>
                                      </p:to>
                                    </p:set>
                                    <p:animEffect transition="in" filter="wipe(left)">
                                      <p:cBhvr>
                                        <p:cTn id="26" dur="2000"/>
                                        <p:tgtEl>
                                          <p:spTgt spid="79879">
                                            <p:txEl>
                                              <p:pRg st="4" end="4"/>
                                            </p:txEl>
                                          </p:spTgt>
                                        </p:tgtEl>
                                      </p:cBhvr>
                                    </p:animEffect>
                                  </p:childTnLst>
                                </p:cTn>
                              </p:par>
                            </p:childTnLst>
                          </p:cTn>
                        </p:par>
                        <p:par>
                          <p:cTn id="27" fill="hold" nodeType="withGroup">
                            <p:stCondLst>
                              <p:cond delay="10000"/>
                            </p:stCondLst>
                            <p:childTnLst>
                              <p:par>
                                <p:cTn id="28" presetID="22" presetClass="entr" presetSubtype="8" fill="hold" grpId="0" nodeType="afterEffect">
                                  <p:stCondLst>
                                    <p:cond delay="0"/>
                                  </p:stCondLst>
                                  <p:childTnLst>
                                    <p:set>
                                      <p:cBhvr>
                                        <p:cTn id="29" dur="1" fill="hold">
                                          <p:stCondLst>
                                            <p:cond delay="0"/>
                                          </p:stCondLst>
                                        </p:cTn>
                                        <p:tgtEl>
                                          <p:spTgt spid="79879">
                                            <p:txEl>
                                              <p:pRg st="5" end="5"/>
                                            </p:txEl>
                                          </p:spTgt>
                                        </p:tgtEl>
                                        <p:attrNameLst>
                                          <p:attrName>style.visibility</p:attrName>
                                        </p:attrNameLst>
                                      </p:cBhvr>
                                      <p:to>
                                        <p:strVal val="visible"/>
                                      </p:to>
                                    </p:set>
                                    <p:animEffect transition="in" filter="wipe(left)">
                                      <p:cBhvr>
                                        <p:cTn id="30" dur="2000"/>
                                        <p:tgtEl>
                                          <p:spTgt spid="79879">
                                            <p:txEl>
                                              <p:pRg st="5" end="5"/>
                                            </p:txEl>
                                          </p:spTgt>
                                        </p:tgtEl>
                                      </p:cBhvr>
                                    </p:animEffect>
                                  </p:childTnLst>
                                </p:cTn>
                              </p:par>
                            </p:childTnLst>
                          </p:cTn>
                        </p:par>
                        <p:par>
                          <p:cTn id="31" fill="hold" nodeType="withGroup">
                            <p:stCondLst>
                              <p:cond delay="12000"/>
                            </p:stCondLst>
                            <p:childTnLst>
                              <p:par>
                                <p:cTn id="32" presetID="22" presetClass="entr" presetSubtype="8" fill="hold" grpId="0" nodeType="afterEffect">
                                  <p:stCondLst>
                                    <p:cond delay="0"/>
                                  </p:stCondLst>
                                  <p:childTnLst>
                                    <p:set>
                                      <p:cBhvr>
                                        <p:cTn id="33" dur="1" fill="hold">
                                          <p:stCondLst>
                                            <p:cond delay="0"/>
                                          </p:stCondLst>
                                        </p:cTn>
                                        <p:tgtEl>
                                          <p:spTgt spid="79879">
                                            <p:txEl>
                                              <p:pRg st="6" end="6"/>
                                            </p:txEl>
                                          </p:spTgt>
                                        </p:tgtEl>
                                        <p:attrNameLst>
                                          <p:attrName>style.visibility</p:attrName>
                                        </p:attrNameLst>
                                      </p:cBhvr>
                                      <p:to>
                                        <p:strVal val="visible"/>
                                      </p:to>
                                    </p:set>
                                    <p:animEffect transition="in" filter="wipe(left)">
                                      <p:cBhvr>
                                        <p:cTn id="34" dur="2000"/>
                                        <p:tgtEl>
                                          <p:spTgt spid="79879">
                                            <p:txEl>
                                              <p:pRg st="6" end="6"/>
                                            </p:txEl>
                                          </p:spTgt>
                                        </p:tgtEl>
                                      </p:cBhvr>
                                    </p:animEffect>
                                  </p:childTnLst>
                                </p:cTn>
                              </p:par>
                            </p:childTnLst>
                          </p:cTn>
                        </p:par>
                        <p:par>
                          <p:cTn id="35" fill="hold" nodeType="withGroup">
                            <p:stCondLst>
                              <p:cond delay="14000"/>
                            </p:stCondLst>
                            <p:childTnLst>
                              <p:par>
                                <p:cTn id="36" presetID="22" presetClass="entr" presetSubtype="8" fill="hold" grpId="0" nodeType="afterEffect">
                                  <p:stCondLst>
                                    <p:cond delay="0"/>
                                  </p:stCondLst>
                                  <p:childTnLst>
                                    <p:set>
                                      <p:cBhvr>
                                        <p:cTn id="37" dur="1" fill="hold">
                                          <p:stCondLst>
                                            <p:cond delay="0"/>
                                          </p:stCondLst>
                                        </p:cTn>
                                        <p:tgtEl>
                                          <p:spTgt spid="79879">
                                            <p:txEl>
                                              <p:pRg st="7" end="7"/>
                                            </p:txEl>
                                          </p:spTgt>
                                        </p:tgtEl>
                                        <p:attrNameLst>
                                          <p:attrName>style.visibility</p:attrName>
                                        </p:attrNameLst>
                                      </p:cBhvr>
                                      <p:to>
                                        <p:strVal val="visible"/>
                                      </p:to>
                                    </p:set>
                                    <p:animEffect transition="in" filter="wipe(left)">
                                      <p:cBhvr>
                                        <p:cTn id="38" dur="2000"/>
                                        <p:tgtEl>
                                          <p:spTgt spid="79879">
                                            <p:txEl>
                                              <p:pRg st="7" end="7"/>
                                            </p:txEl>
                                          </p:spTgt>
                                        </p:tgtEl>
                                      </p:cBhvr>
                                    </p:animEffect>
                                  </p:childTnLst>
                                </p:cTn>
                              </p:par>
                            </p:childTnLst>
                          </p:cTn>
                        </p:par>
                        <p:par>
                          <p:cTn id="39" fill="hold" nodeType="withGroup">
                            <p:stCondLst>
                              <p:cond delay="16000"/>
                            </p:stCondLst>
                            <p:childTnLst>
                              <p:par>
                                <p:cTn id="40" presetID="22" presetClass="entr" presetSubtype="8" fill="hold" grpId="0" nodeType="afterEffect">
                                  <p:stCondLst>
                                    <p:cond delay="0"/>
                                  </p:stCondLst>
                                  <p:childTnLst>
                                    <p:set>
                                      <p:cBhvr>
                                        <p:cTn id="41" dur="1" fill="hold">
                                          <p:stCondLst>
                                            <p:cond delay="0"/>
                                          </p:stCondLst>
                                        </p:cTn>
                                        <p:tgtEl>
                                          <p:spTgt spid="79879">
                                            <p:txEl>
                                              <p:pRg st="8" end="8"/>
                                            </p:txEl>
                                          </p:spTgt>
                                        </p:tgtEl>
                                        <p:attrNameLst>
                                          <p:attrName>style.visibility</p:attrName>
                                        </p:attrNameLst>
                                      </p:cBhvr>
                                      <p:to>
                                        <p:strVal val="visible"/>
                                      </p:to>
                                    </p:set>
                                    <p:animEffect transition="in" filter="wipe(left)">
                                      <p:cBhvr>
                                        <p:cTn id="42" dur="2000"/>
                                        <p:tgtEl>
                                          <p:spTgt spid="7987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8" grpId="0"/>
      <p:bldP spid="79879"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4"/>
          <p:cNvSpPr>
            <a:spLocks noChangeArrowheads="1"/>
          </p:cNvSpPr>
          <p:nvPr/>
        </p:nvSpPr>
        <p:spPr bwMode="auto">
          <a:xfrm>
            <a:off x="1476375" y="1628775"/>
            <a:ext cx="6192838" cy="4032250"/>
          </a:xfrm>
          <a:prstGeom prst="rect">
            <a:avLst/>
          </a:prstGeom>
          <a:solidFill>
            <a:srgbClr val="FFFFFF">
              <a:alpha val="85097"/>
            </a:srgbClr>
          </a:solidFill>
          <a:ln w="9525">
            <a:solidFill>
              <a:srgbClr val="C0C0C0"/>
            </a:solidFill>
            <a:miter lim="800000"/>
            <a:headEnd/>
            <a:tailEnd/>
          </a:ln>
          <a:effectLst>
            <a:outerShdw dist="107763" dir="2700000" algn="ctr" rotWithShape="0">
              <a:schemeClr val="bg2">
                <a:alpha val="50000"/>
              </a:schemeClr>
            </a:outerShdw>
          </a:effec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CC0000"/>
                </a:solidFill>
                <a:effectLst/>
                <a:uLnTx/>
                <a:uFillTx/>
                <a:latin typeface="Times New Roman"/>
                <a:ea typeface="宋体" panose="02010600030101010101" pitchFamily="2" charset="-122"/>
                <a:cs typeface="+mn-cs"/>
              </a:rPr>
              <a:t>      </a:t>
            </a:r>
            <a:r>
              <a:rPr kumimoji="1" lang="en-US" altLang="zh-CN"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1. </a:t>
            </a: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命令语言界面设计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2. </a:t>
            </a: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菜单界面设计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C00000"/>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smtClean="0">
                <a:ln>
                  <a:noFill/>
                </a:ln>
                <a:solidFill>
                  <a:srgbClr val="C00000"/>
                </a:solidFill>
                <a:effectLst/>
                <a:uLnTx/>
                <a:uFillTx/>
                <a:latin typeface="Times New Roman"/>
                <a:ea typeface="楷体_GB2312" pitchFamily="49" charset="-122"/>
                <a:cs typeface="+mn-cs"/>
              </a:rPr>
              <a:t>3. </a:t>
            </a:r>
            <a:r>
              <a:rPr kumimoji="1" lang="zh-CN" altLang="en-US" sz="2400" b="1" i="0" u="none" strike="noStrike" kern="1200" cap="none" spc="0" normalizeH="0" baseline="0" noProof="0" dirty="0" smtClean="0">
                <a:ln>
                  <a:noFill/>
                </a:ln>
                <a:solidFill>
                  <a:srgbClr val="C00000"/>
                </a:solidFill>
                <a:effectLst/>
                <a:uLnTx/>
                <a:uFillTx/>
                <a:latin typeface="Times New Roman"/>
                <a:ea typeface="楷体_GB2312" pitchFamily="49" charset="-122"/>
                <a:cs typeface="+mn-cs"/>
              </a:rPr>
              <a:t>数据输入界面设计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4. </a:t>
            </a: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直接操纵和</a:t>
            </a:r>
            <a:r>
              <a:rPr kumimoji="1" lang="en-US" altLang="zh-CN"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WIMP</a:t>
            </a: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5. </a:t>
            </a: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提示、帮助和出错界面设计</a:t>
            </a:r>
          </a:p>
        </p:txBody>
      </p:sp>
      <p:sp>
        <p:nvSpPr>
          <p:cNvPr id="4"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用户界面设计</a:t>
            </a:r>
            <a:endPar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000" b="0" i="0" u="none" strike="noStrike" kern="1200" cap="none" spc="0" normalizeH="0" baseline="0" noProof="0" dirty="0" smtClean="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用户</a:t>
            </a:r>
            <a:r>
              <a:rPr kumimoji="0" lang="zh-CN" altLang="en-US" sz="3000" b="0" i="0" u="none" strike="noStrike" kern="1200" cap="none" spc="0" normalizeH="0" baseline="0" noProof="0" dirty="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界面形式及设计</a:t>
            </a:r>
            <a:r>
              <a:rPr kumimoji="0" lang="zh-CN" altLang="en-US" sz="3000" b="0" i="0" u="none" strike="noStrike" kern="1200" cap="none" spc="0" normalizeH="0" baseline="0" noProof="0" dirty="0" smtClean="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原则：</a:t>
            </a:r>
            <a:r>
              <a:rPr kumimoji="0" lang="zh-CN" altLang="en-US" sz="3000" b="0" i="0" u="none" strike="noStrike" kern="1200" cap="none" spc="0" normalizeH="0" baseline="0" noProof="0" dirty="0" smtClean="0">
                <a:ln>
                  <a:noFill/>
                </a:ln>
                <a:solidFill>
                  <a:srgbClr val="0000FF"/>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形式与原则</a:t>
            </a:r>
            <a:endParaRPr kumimoji="0" lang="zh-CN" altLang="zh-CN" sz="3000" b="0" i="0" u="none" strike="noStrike" kern="1200" cap="none" spc="0" normalizeH="0" baseline="0" noProof="0" dirty="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273675007"/>
      </p:ext>
    </p:extLst>
  </p:cSld>
  <p:clrMapOvr>
    <a:masterClrMapping/>
  </p:clrMapOvr>
  <p:transition spd="med">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Rectangle 3"/>
          <p:cNvSpPr>
            <a:spLocks noChangeArrowheads="1"/>
          </p:cNvSpPr>
          <p:nvPr/>
        </p:nvSpPr>
        <p:spPr bwMode="auto">
          <a:xfrm>
            <a:off x="684213" y="1484784"/>
            <a:ext cx="7888287" cy="5040312"/>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9093" name="AutoShape 5"/>
          <p:cNvSpPr>
            <a:spLocks noChangeArrowheads="1"/>
          </p:cNvSpPr>
          <p:nvPr/>
        </p:nvSpPr>
        <p:spPr bwMode="auto">
          <a:xfrm>
            <a:off x="1042988" y="1556221"/>
            <a:ext cx="7273925" cy="1008063"/>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95250" indent="-476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95250" marR="0" lvl="0" indent="-4763" algn="l" defTabSz="914400" rtl="0" eaLnBrk="1" fontAlgn="base" latinLnBrk="0" hangingPunct="1">
              <a:lnSpc>
                <a:spcPct val="120000"/>
              </a:lnSpc>
              <a:spcBef>
                <a:spcPct val="0"/>
              </a:spcBef>
              <a:spcAft>
                <a:spcPct val="0"/>
              </a:spcAft>
              <a:buClr>
                <a:srgbClr val="CC0000"/>
              </a:buClr>
              <a:buSzPct val="70000"/>
              <a:buFont typeface="Wingdings" panose="05000000000000000000" pitchFamily="2" charset="2"/>
              <a:buNone/>
              <a:tabLst/>
              <a:defRPr/>
            </a:pPr>
            <a:r>
              <a:rPr kumimoji="1" lang="zh-CN" altLang="zh-CN" sz="1800" b="1" i="0" u="none" strike="noStrike" kern="1200" cap="none" spc="0" normalizeH="0" baseline="0" noProof="0" smtClean="0">
                <a:ln>
                  <a:noFill/>
                </a:ln>
                <a:solidFill>
                  <a:srgbClr val="000000"/>
                </a:solidFill>
                <a:effectLst/>
                <a:uLnTx/>
                <a:uFillTx/>
                <a:latin typeface="黑体" panose="02010609060101010101" pitchFamily="49" charset="-122"/>
                <a:ea typeface="黑体" panose="02010609060101010101" pitchFamily="49" charset="-122"/>
                <a:cs typeface="+mn-cs"/>
              </a:rPr>
              <a:t>从输入作用上说，可以分为控制输入和数据输入两类。</a:t>
            </a: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a:r>
            <a:b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b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a:t>
            </a:r>
            <a:r>
              <a:rPr kumimoji="1" lang="zh-CN" altLang="zh-CN" sz="1800" b="1" i="0" u="none" strike="noStrike" kern="1200" cap="none" spc="0" normalizeH="0" baseline="0" noProof="0" smtClean="0">
                <a:ln>
                  <a:noFill/>
                </a:ln>
                <a:solidFill>
                  <a:srgbClr val="000000"/>
                </a:solidFill>
                <a:effectLst/>
                <a:uLnTx/>
                <a:uFillTx/>
                <a:latin typeface="楷体_GB2312" pitchFamily="49" charset="-122"/>
                <a:ea typeface="楷体_GB2312" pitchFamily="49" charset="-122"/>
                <a:cs typeface="+mn-cs"/>
              </a:rPr>
              <a:t>控制输入：</a:t>
            </a:r>
            <a:r>
              <a:rPr kumimoji="1" lang="zh-CN" altLang="zh-CN"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完成系统运行的控制功能，如执行命令，菜单选择</a:t>
            </a: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等</a:t>
            </a:r>
            <a:r>
              <a:rPr kumimoji="1" lang="zh-CN" altLang="zh-CN"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a:t>
            </a: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a:r>
            <a:b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b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a:t>
            </a:r>
            <a:r>
              <a:rPr kumimoji="1" lang="zh-CN" altLang="zh-CN" sz="1800" b="1" i="0" u="none" strike="noStrike" kern="1200" cap="none" spc="0" normalizeH="0" baseline="0" noProof="0" smtClean="0">
                <a:ln>
                  <a:noFill/>
                </a:ln>
                <a:solidFill>
                  <a:srgbClr val="000000"/>
                </a:solidFill>
                <a:effectLst/>
                <a:uLnTx/>
                <a:uFillTx/>
                <a:latin typeface="楷体_GB2312" pitchFamily="49" charset="-122"/>
                <a:ea typeface="楷体_GB2312" pitchFamily="49" charset="-122"/>
                <a:cs typeface="+mn-cs"/>
              </a:rPr>
              <a:t>数据输入：</a:t>
            </a:r>
            <a:r>
              <a:rPr kumimoji="1" lang="zh-CN" altLang="zh-CN"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则是提供计算机系统运行时所需的数据。</a:t>
            </a:r>
            <a:endPar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endParaRPr>
          </a:p>
        </p:txBody>
      </p:sp>
      <p:sp>
        <p:nvSpPr>
          <p:cNvPr id="53256" name="Line 6"/>
          <p:cNvSpPr>
            <a:spLocks noChangeShapeType="1"/>
          </p:cNvSpPr>
          <p:nvPr/>
        </p:nvSpPr>
        <p:spPr bwMode="auto">
          <a:xfrm flipV="1">
            <a:off x="684213" y="2683565"/>
            <a:ext cx="7863439" cy="7168"/>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9095" name="AutoShape 7"/>
          <p:cNvSpPr>
            <a:spLocks noChangeArrowheads="1"/>
          </p:cNvSpPr>
          <p:nvPr/>
        </p:nvSpPr>
        <p:spPr bwMode="auto">
          <a:xfrm>
            <a:off x="755650" y="2708746"/>
            <a:ext cx="2233613" cy="503238"/>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1.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数据输入方式</a:t>
            </a:r>
          </a:p>
        </p:txBody>
      </p:sp>
      <p:sp>
        <p:nvSpPr>
          <p:cNvPr id="89096" name="AutoShape 8"/>
          <p:cNvSpPr>
            <a:spLocks noChangeArrowheads="1"/>
          </p:cNvSpPr>
          <p:nvPr/>
        </p:nvSpPr>
        <p:spPr bwMode="auto">
          <a:xfrm>
            <a:off x="1114425" y="2853209"/>
            <a:ext cx="7778750" cy="3455987"/>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10000"/>
              </a:lnSpc>
              <a:spcBef>
                <a:spcPct val="0"/>
              </a:spcBef>
              <a:spcAft>
                <a:spcPct val="0"/>
              </a:spcAft>
              <a:buClr>
                <a:srgbClr val="CC0000"/>
              </a:buClr>
              <a:buSzPct val="70000"/>
              <a:buFont typeface="Wingdings" panose="05000000000000000000" pitchFamily="2" charset="2"/>
              <a:buNone/>
              <a:tabLst/>
              <a:defRPr/>
            </a:pPr>
            <a:endParaRPr kumimoji="1" lang="en-US" altLang="zh-CN" sz="1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endParaRPr>
          </a:p>
          <a:p>
            <a:pPr marL="0" marR="0" lvl="0" indent="0" algn="l" defTabSz="914400" rtl="0" eaLnBrk="1" fontAlgn="base" latinLnBrk="0" hangingPunct="1">
              <a:lnSpc>
                <a:spcPct val="110000"/>
              </a:lnSpc>
              <a:spcBef>
                <a:spcPct val="0"/>
              </a:spcBef>
              <a:spcAft>
                <a:spcPct val="0"/>
              </a:spcAft>
              <a:buClr>
                <a:srgbClr val="CC0000"/>
              </a:buClr>
              <a:buSzPct val="70000"/>
              <a:buFont typeface="Wingdings" panose="05000000000000000000" pitchFamily="2" charset="2"/>
              <a:buChar char="l"/>
              <a:tabLst/>
              <a:defRPr/>
            </a:pP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问答式对话数据输入</a:t>
            </a:r>
          </a:p>
          <a:p>
            <a:pPr marL="0" marR="0" lvl="0" indent="0" algn="l" defTabSz="914400" rtl="0" eaLnBrk="1" fontAlgn="base" latinLnBrk="0" hangingPunct="1">
              <a:lnSpc>
                <a:spcPct val="11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菜单选择输入  </a:t>
            </a:r>
            <a:r>
              <a:rPr kumimoji="1" lang="zh-CN" altLang="en-US" sz="1800" b="1" i="0" u="none" strike="noStrike" kern="1200" cap="none" spc="0" normalizeH="0" baseline="0" noProof="0" dirty="0" smtClean="0">
                <a:ln>
                  <a:noFill/>
                </a:ln>
                <a:solidFill>
                  <a:srgbClr val="660066"/>
                </a:solidFill>
                <a:effectLst/>
                <a:uLnTx/>
                <a:uFillTx/>
                <a:latin typeface="Times New Roman"/>
                <a:ea typeface="楷体_GB2312" pitchFamily="49" charset="-122"/>
                <a:cs typeface="+mn-cs"/>
              </a:rPr>
              <a:t>例如：</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[1-</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优秀 </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2-</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良好 </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3-</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中等</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[1-</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男，</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2-</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女</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a:t>
            </a:r>
          </a:p>
          <a:p>
            <a:pPr marL="0" marR="0" lvl="0" indent="0" algn="l" defTabSz="914400" rtl="0" eaLnBrk="1" fontAlgn="base" latinLnBrk="0" hangingPunct="1">
              <a:lnSpc>
                <a:spcPct val="110000"/>
              </a:lnSpc>
              <a:spcBef>
                <a:spcPct val="0"/>
              </a:spcBef>
              <a:spcAft>
                <a:spcPct val="0"/>
              </a:spcAft>
              <a:buClr>
                <a:srgbClr val="CC0000"/>
              </a:buClr>
              <a:buSzPct val="70000"/>
              <a:buFont typeface="Wingdings" panose="05000000000000000000" pitchFamily="2" charset="2"/>
              <a:buChar char="l"/>
              <a:tabLst/>
              <a:defRPr/>
            </a:pP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填表输入</a:t>
            </a:r>
            <a:b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对要处理大量数据的数据库系统来说，是最合适的数据输入方法</a:t>
            </a:r>
          </a:p>
          <a:p>
            <a:pPr marL="0" marR="0" lvl="0" indent="0" algn="l" defTabSz="914400" rtl="0" eaLnBrk="1" fontAlgn="base" latinLnBrk="0" hangingPunct="1">
              <a:lnSpc>
                <a:spcPct val="11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直接操纵输入界面</a:t>
            </a:r>
            <a:b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smtClean="0">
                <a:ln>
                  <a:noFill/>
                </a:ln>
                <a:solidFill>
                  <a:srgbClr val="660066"/>
                </a:solidFill>
                <a:effectLst/>
                <a:uLnTx/>
                <a:uFillTx/>
                <a:latin typeface="Times New Roman"/>
                <a:ea typeface="楷体_GB2312" pitchFamily="49" charset="-122"/>
                <a:cs typeface="+mn-cs"/>
              </a:rPr>
              <a:t>例如：</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软键盘，单选框、复选框，各种点击对话框等</a:t>
            </a:r>
          </a:p>
          <a:p>
            <a:pPr marL="0" marR="0" lvl="0" indent="0" algn="l" defTabSz="914400" rtl="0" eaLnBrk="1" fontAlgn="base" latinLnBrk="0" hangingPunct="1">
              <a:lnSpc>
                <a:spcPct val="11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关键词数据输入：关键词＋参数（类似命令行）</a:t>
            </a:r>
            <a:b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smtClean="0">
                <a:ln>
                  <a:noFill/>
                </a:ln>
                <a:solidFill>
                  <a:srgbClr val="660066"/>
                </a:solidFill>
                <a:effectLst/>
                <a:uLnTx/>
                <a:uFillTx/>
                <a:latin typeface="Times New Roman"/>
                <a:ea typeface="楷体_GB2312" pitchFamily="49" charset="-122"/>
                <a:cs typeface="+mn-cs"/>
              </a:rPr>
              <a:t>例如：</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CAD</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系统中使用</a:t>
            </a:r>
            <a:r>
              <a:rPr kumimoji="1" lang="en-US" altLang="zh-CN" sz="1800" b="1" i="0" u="none" strike="noStrike" kern="1200" cap="none" spc="0" normalizeH="0" baseline="0" noProof="0" dirty="0" err="1" smtClean="0">
                <a:ln>
                  <a:noFill/>
                </a:ln>
                <a:solidFill>
                  <a:srgbClr val="000000"/>
                </a:solidFill>
                <a:effectLst/>
                <a:uLnTx/>
                <a:uFillTx/>
                <a:latin typeface="Times New Roman"/>
                <a:ea typeface="楷体_GB2312" pitchFamily="49" charset="-122"/>
                <a:cs typeface="+mn-cs"/>
              </a:rPr>
              <a:t>rect</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line</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err="1" smtClean="0">
                <a:ln>
                  <a:noFill/>
                </a:ln>
                <a:solidFill>
                  <a:srgbClr val="000000"/>
                </a:solidFill>
                <a:effectLst/>
                <a:uLnTx/>
                <a:uFillTx/>
                <a:latin typeface="Times New Roman"/>
                <a:ea typeface="楷体_GB2312" pitchFamily="49" charset="-122"/>
                <a:cs typeface="+mn-cs"/>
              </a:rPr>
              <a:t>circ</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等输入矩形、直线、圆形等</a:t>
            </a:r>
          </a:p>
          <a:p>
            <a:pPr marL="0" marR="0" lvl="0" indent="0" algn="l" defTabSz="914400" rtl="0" eaLnBrk="1" fontAlgn="base" latinLnBrk="0" hangingPunct="1">
              <a:lnSpc>
                <a:spcPct val="110000"/>
              </a:lnSpc>
              <a:spcBef>
                <a:spcPct val="0"/>
              </a:spcBef>
              <a:spcAft>
                <a:spcPct val="0"/>
              </a:spcAft>
              <a:buClr>
                <a:srgbClr val="CC0000"/>
              </a:buClr>
              <a:buSzPct val="70000"/>
              <a:buFont typeface="Wingdings" panose="05000000000000000000" pitchFamily="2" charset="2"/>
              <a:buChar char="l"/>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条形码、光学字符识别</a:t>
            </a: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(OCR)</a:t>
            </a:r>
          </a:p>
          <a:p>
            <a:pPr marL="0" marR="0" lvl="0" indent="0" algn="l" defTabSz="914400" rtl="0" eaLnBrk="1" fontAlgn="base" latinLnBrk="0" hangingPunct="1">
              <a:lnSpc>
                <a:spcPct val="110000"/>
              </a:lnSpc>
              <a:spcBef>
                <a:spcPct val="0"/>
              </a:spcBef>
              <a:spcAft>
                <a:spcPct val="0"/>
              </a:spcAft>
              <a:buClr>
                <a:srgbClr val="CC0000"/>
              </a:buClr>
              <a:buSzPct val="70000"/>
              <a:buFont typeface="Wingdings" panose="05000000000000000000" pitchFamily="2" charset="2"/>
              <a:buChar char="l"/>
              <a:tabLst/>
              <a:defRPr/>
            </a:pP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声音数据输入</a:t>
            </a:r>
          </a:p>
        </p:txBody>
      </p:sp>
      <p:sp>
        <p:nvSpPr>
          <p:cNvPr id="9"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0"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1"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数据输入界面设计</a:t>
            </a:r>
          </a:p>
        </p:txBody>
      </p:sp>
    </p:spTree>
    <p:extLst>
      <p:ext uri="{BB962C8B-B14F-4D97-AF65-F5344CB8AC3E}">
        <p14:creationId xmlns:p14="http://schemas.microsoft.com/office/powerpoint/2010/main" val="138783213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9093"/>
                                        </p:tgtEl>
                                        <p:attrNameLst>
                                          <p:attrName>style.visibility</p:attrName>
                                        </p:attrNameLst>
                                      </p:cBhvr>
                                      <p:to>
                                        <p:strVal val="visible"/>
                                      </p:to>
                                    </p:set>
                                    <p:animEffect transition="in" filter="wipe(up)">
                                      <p:cBhvr>
                                        <p:cTn id="7" dur="2000"/>
                                        <p:tgtEl>
                                          <p:spTgt spid="89093"/>
                                        </p:tgtEl>
                                      </p:cBhvr>
                                    </p:animEffect>
                                  </p:childTnLst>
                                </p:cTn>
                              </p:par>
                            </p:childTnLst>
                          </p:cTn>
                        </p:par>
                        <p:par>
                          <p:cTn id="8" fill="hold" nodeType="afterGroup">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8909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89096">
                                            <p:txEl>
                                              <p:pRg st="1" end="1"/>
                                            </p:txEl>
                                          </p:spTgt>
                                        </p:tgtEl>
                                        <p:attrNameLst>
                                          <p:attrName>style.visibility</p:attrName>
                                        </p:attrNameLst>
                                      </p:cBhvr>
                                      <p:to>
                                        <p:strVal val="visible"/>
                                      </p:to>
                                    </p:set>
                                    <p:animEffect transition="in" filter="wipe(up)">
                                      <p:cBhvr>
                                        <p:cTn id="15" dur="2000"/>
                                        <p:tgtEl>
                                          <p:spTgt spid="89096">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89096">
                                            <p:txEl>
                                              <p:pRg st="2" end="2"/>
                                            </p:txEl>
                                          </p:spTgt>
                                        </p:tgtEl>
                                        <p:attrNameLst>
                                          <p:attrName>style.visibility</p:attrName>
                                        </p:attrNameLst>
                                      </p:cBhvr>
                                      <p:to>
                                        <p:strVal val="visible"/>
                                      </p:to>
                                    </p:set>
                                    <p:animEffect transition="in" filter="wipe(up)">
                                      <p:cBhvr>
                                        <p:cTn id="20" dur="2000"/>
                                        <p:tgtEl>
                                          <p:spTgt spid="89096">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89096">
                                            <p:txEl>
                                              <p:pRg st="3" end="3"/>
                                            </p:txEl>
                                          </p:spTgt>
                                        </p:tgtEl>
                                        <p:attrNameLst>
                                          <p:attrName>style.visibility</p:attrName>
                                        </p:attrNameLst>
                                      </p:cBhvr>
                                      <p:to>
                                        <p:strVal val="visible"/>
                                      </p:to>
                                    </p:set>
                                    <p:animEffect transition="in" filter="wipe(up)">
                                      <p:cBhvr>
                                        <p:cTn id="25" dur="2000"/>
                                        <p:tgtEl>
                                          <p:spTgt spid="89096">
                                            <p:txEl>
                                              <p:pRg st="3" end="3"/>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89096">
                                            <p:txEl>
                                              <p:pRg st="4" end="4"/>
                                            </p:txEl>
                                          </p:spTgt>
                                        </p:tgtEl>
                                        <p:attrNameLst>
                                          <p:attrName>style.visibility</p:attrName>
                                        </p:attrNameLst>
                                      </p:cBhvr>
                                      <p:to>
                                        <p:strVal val="visible"/>
                                      </p:to>
                                    </p:set>
                                    <p:animEffect transition="in" filter="wipe(up)">
                                      <p:cBhvr>
                                        <p:cTn id="30" dur="2000"/>
                                        <p:tgtEl>
                                          <p:spTgt spid="89096">
                                            <p:txEl>
                                              <p:pRg st="4" end="4"/>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89096">
                                            <p:txEl>
                                              <p:pRg st="5" end="5"/>
                                            </p:txEl>
                                          </p:spTgt>
                                        </p:tgtEl>
                                        <p:attrNameLst>
                                          <p:attrName>style.visibility</p:attrName>
                                        </p:attrNameLst>
                                      </p:cBhvr>
                                      <p:to>
                                        <p:strVal val="visible"/>
                                      </p:to>
                                    </p:set>
                                    <p:animEffect transition="in" filter="wipe(up)">
                                      <p:cBhvr>
                                        <p:cTn id="35" dur="2000"/>
                                        <p:tgtEl>
                                          <p:spTgt spid="89096">
                                            <p:txEl>
                                              <p:pRg st="5" end="5"/>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89096">
                                            <p:txEl>
                                              <p:pRg st="6" end="6"/>
                                            </p:txEl>
                                          </p:spTgt>
                                        </p:tgtEl>
                                        <p:attrNameLst>
                                          <p:attrName>style.visibility</p:attrName>
                                        </p:attrNameLst>
                                      </p:cBhvr>
                                      <p:to>
                                        <p:strVal val="visible"/>
                                      </p:to>
                                    </p:set>
                                    <p:animEffect transition="in" filter="wipe(up)">
                                      <p:cBhvr>
                                        <p:cTn id="40" dur="2000"/>
                                        <p:tgtEl>
                                          <p:spTgt spid="89096">
                                            <p:txEl>
                                              <p:pRg st="6" end="6"/>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89096">
                                            <p:txEl>
                                              <p:pRg st="7" end="7"/>
                                            </p:txEl>
                                          </p:spTgt>
                                        </p:tgtEl>
                                        <p:attrNameLst>
                                          <p:attrName>style.visibility</p:attrName>
                                        </p:attrNameLst>
                                      </p:cBhvr>
                                      <p:to>
                                        <p:strVal val="visible"/>
                                      </p:to>
                                    </p:set>
                                    <p:animEffect transition="in" filter="wipe(up)">
                                      <p:cBhvr>
                                        <p:cTn id="45" dur="2000"/>
                                        <p:tgtEl>
                                          <p:spTgt spid="8909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3" grpId="0"/>
      <p:bldP spid="89095" grpId="0"/>
      <p:bldP spid="89096"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Rectangle 3"/>
          <p:cNvSpPr>
            <a:spLocks noChangeArrowheads="1"/>
          </p:cNvSpPr>
          <p:nvPr/>
        </p:nvSpPr>
        <p:spPr bwMode="auto">
          <a:xfrm>
            <a:off x="684213" y="1485032"/>
            <a:ext cx="7888287" cy="5040312"/>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7047" name="AutoShape 7"/>
          <p:cNvSpPr>
            <a:spLocks noChangeArrowheads="1"/>
          </p:cNvSpPr>
          <p:nvPr/>
        </p:nvSpPr>
        <p:spPr bwMode="auto">
          <a:xfrm>
            <a:off x="755650" y="1556469"/>
            <a:ext cx="4103688" cy="360363"/>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2.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交互式数据输入界面设计原则</a:t>
            </a:r>
          </a:p>
        </p:txBody>
      </p:sp>
      <p:sp>
        <p:nvSpPr>
          <p:cNvPr id="87048" name="AutoShape 8"/>
          <p:cNvSpPr>
            <a:spLocks noChangeArrowheads="1"/>
          </p:cNvSpPr>
          <p:nvPr/>
        </p:nvSpPr>
        <p:spPr bwMode="auto">
          <a:xfrm>
            <a:off x="900113" y="1988269"/>
            <a:ext cx="7488237" cy="446405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C0000"/>
              </a:buClr>
              <a:buSzPct val="70000"/>
              <a:buFont typeface="Wingdings" panose="05000000000000000000" pitchFamily="2" charset="2"/>
              <a:buNone/>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1</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）数据输入的一致性</a:t>
            </a:r>
            <a:b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在所有条件下应该使用相同的动作序列，相同的分隔符和缩写符等</a:t>
            </a:r>
            <a:endPar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2</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）使用户输入减至最少</a:t>
            </a:r>
            <a:b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  当同样的信息在两个地方都需要时，系统应该复制该信息；</a:t>
            </a:r>
            <a:b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  如果有些输入数据项有缺省值，则给出缺省值供用户抉择</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3</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）为用户提供信息反馈</a:t>
            </a:r>
            <a:b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  在需要用户输入时应该向用户发出提示，可以使用闪烁的光标、“？”</a:t>
            </a:r>
            <a:b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  或“</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Enter data”</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等作为提示符</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4</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）用户输入的灵活性</a:t>
            </a:r>
            <a:b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  用户可以集中地一次性输入所有数据，也可以分批输入数据，也可</a:t>
            </a:r>
            <a:b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  以随时修改错误的输入</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5</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）提供错误监测和修改机构</a:t>
            </a:r>
            <a:b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  尽可能报告错误，也要提供可以修改错误的输入渠道</a:t>
            </a:r>
          </a:p>
        </p:txBody>
      </p:sp>
      <p:sp>
        <p:nvSpPr>
          <p:cNvPr id="7"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8"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9"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数据输入界面设计</a:t>
            </a:r>
          </a:p>
        </p:txBody>
      </p:sp>
    </p:spTree>
    <p:extLst>
      <p:ext uri="{BB962C8B-B14F-4D97-AF65-F5344CB8AC3E}">
        <p14:creationId xmlns:p14="http://schemas.microsoft.com/office/powerpoint/2010/main" val="176897600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70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7048">
                                            <p:txEl>
                                              <p:pRg st="0" end="0"/>
                                            </p:txEl>
                                          </p:spTgt>
                                        </p:tgtEl>
                                        <p:attrNameLst>
                                          <p:attrName>style.visibility</p:attrName>
                                        </p:attrNameLst>
                                      </p:cBhvr>
                                      <p:to>
                                        <p:strVal val="visible"/>
                                      </p:to>
                                    </p:set>
                                    <p:animEffect transition="in" filter="fade">
                                      <p:cBhvr>
                                        <p:cTn id="11" dur="1000"/>
                                        <p:tgtEl>
                                          <p:spTgt spid="87048">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7048">
                                            <p:txEl>
                                              <p:pRg st="1" end="1"/>
                                            </p:txEl>
                                          </p:spTgt>
                                        </p:tgtEl>
                                        <p:attrNameLst>
                                          <p:attrName>style.visibility</p:attrName>
                                        </p:attrNameLst>
                                      </p:cBhvr>
                                      <p:to>
                                        <p:strVal val="visible"/>
                                      </p:to>
                                    </p:set>
                                    <p:animEffect transition="in" filter="fade">
                                      <p:cBhvr>
                                        <p:cTn id="16" dur="1000"/>
                                        <p:tgtEl>
                                          <p:spTgt spid="87048">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7048">
                                            <p:txEl>
                                              <p:pRg st="2" end="2"/>
                                            </p:txEl>
                                          </p:spTgt>
                                        </p:tgtEl>
                                        <p:attrNameLst>
                                          <p:attrName>style.visibility</p:attrName>
                                        </p:attrNameLst>
                                      </p:cBhvr>
                                      <p:to>
                                        <p:strVal val="visible"/>
                                      </p:to>
                                    </p:set>
                                    <p:animEffect transition="in" filter="fade">
                                      <p:cBhvr>
                                        <p:cTn id="21" dur="1000"/>
                                        <p:tgtEl>
                                          <p:spTgt spid="87048">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7048">
                                            <p:txEl>
                                              <p:pRg st="3" end="3"/>
                                            </p:txEl>
                                          </p:spTgt>
                                        </p:tgtEl>
                                        <p:attrNameLst>
                                          <p:attrName>style.visibility</p:attrName>
                                        </p:attrNameLst>
                                      </p:cBhvr>
                                      <p:to>
                                        <p:strVal val="visible"/>
                                      </p:to>
                                    </p:set>
                                    <p:animEffect transition="in" filter="fade">
                                      <p:cBhvr>
                                        <p:cTn id="26" dur="1000"/>
                                        <p:tgtEl>
                                          <p:spTgt spid="87048">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7048">
                                            <p:txEl>
                                              <p:pRg st="4" end="4"/>
                                            </p:txEl>
                                          </p:spTgt>
                                        </p:tgtEl>
                                        <p:attrNameLst>
                                          <p:attrName>style.visibility</p:attrName>
                                        </p:attrNameLst>
                                      </p:cBhvr>
                                      <p:to>
                                        <p:strVal val="visible"/>
                                      </p:to>
                                    </p:set>
                                    <p:animEffect transition="in" filter="fade">
                                      <p:cBhvr>
                                        <p:cTn id="31" dur="1000"/>
                                        <p:tgtEl>
                                          <p:spTgt spid="8704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7" grpId="0"/>
      <p:bldP spid="87048"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3"/>
          <p:cNvSpPr>
            <a:spLocks noChangeArrowheads="1"/>
          </p:cNvSpPr>
          <p:nvPr/>
        </p:nvSpPr>
        <p:spPr bwMode="auto">
          <a:xfrm>
            <a:off x="684213" y="1486173"/>
            <a:ext cx="7888287" cy="5039171"/>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8069" name="AutoShape 5"/>
          <p:cNvSpPr>
            <a:spLocks noChangeArrowheads="1"/>
          </p:cNvSpPr>
          <p:nvPr/>
        </p:nvSpPr>
        <p:spPr bwMode="auto">
          <a:xfrm>
            <a:off x="1116013" y="1773510"/>
            <a:ext cx="7488237" cy="1368425"/>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4763" indent="-4763">
              <a:tabLst>
                <a:tab pos="450850" algn="l"/>
              </a:tabLst>
              <a:defRPr kumimoji="1" sz="2400">
                <a:solidFill>
                  <a:schemeClr val="tx1"/>
                </a:solidFill>
                <a:latin typeface="Times New Roman" panose="02020603050405020304" pitchFamily="18" charset="0"/>
                <a:ea typeface="宋体" panose="02010600030101010101" pitchFamily="2" charset="-122"/>
              </a:defRPr>
            </a:lvl1pPr>
            <a:lvl2pPr marL="742950" indent="-285750">
              <a:tabLst>
                <a:tab pos="450850" algn="l"/>
              </a:tabLst>
              <a:defRPr kumimoji="1" sz="2400">
                <a:solidFill>
                  <a:schemeClr val="tx1"/>
                </a:solidFill>
                <a:latin typeface="Times New Roman" panose="02020603050405020304" pitchFamily="18" charset="0"/>
                <a:ea typeface="宋体" panose="02010600030101010101" pitchFamily="2" charset="-122"/>
              </a:defRPr>
            </a:lvl2pPr>
            <a:lvl3pPr marL="1143000" indent="-228600">
              <a:tabLst>
                <a:tab pos="450850"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a:tabLst>
                <a:tab pos="450850" algn="l"/>
              </a:tabLst>
              <a:defRPr kumimoji="1" sz="2400">
                <a:solidFill>
                  <a:schemeClr val="tx1"/>
                </a:solidFill>
                <a:latin typeface="Times New Roman" panose="02020603050405020304" pitchFamily="18" charset="0"/>
                <a:ea typeface="宋体" panose="02010600030101010101" pitchFamily="2" charset="-122"/>
              </a:defRPr>
            </a:lvl4pPr>
            <a:lvl5pPr marL="2057400" indent="-228600">
              <a:tabLst>
                <a:tab pos="450850" algn="l"/>
              </a:tabLst>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tabLst>
                <a:tab pos="450850" algn="l"/>
              </a:tabLs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tabLst>
                <a:tab pos="450850" algn="l"/>
              </a:tabLs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tabLst>
                <a:tab pos="450850" algn="l"/>
              </a:tabLs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tabLst>
                <a:tab pos="450850" algn="l"/>
              </a:tabLst>
              <a:defRPr kumimoji="1" sz="2400">
                <a:solidFill>
                  <a:schemeClr val="tx1"/>
                </a:solidFill>
                <a:latin typeface="Times New Roman" panose="02020603050405020304" pitchFamily="18" charset="0"/>
                <a:ea typeface="宋体" panose="02010600030101010101" pitchFamily="2" charset="-122"/>
              </a:defRPr>
            </a:lvl9pPr>
          </a:lstStyle>
          <a:p>
            <a:pPr marL="4763" marR="0" lvl="0" indent="-4763" algn="l" defTabSz="914400" rtl="0" eaLnBrk="1" fontAlgn="base" latinLnBrk="0" hangingPunct="1">
              <a:lnSpc>
                <a:spcPct val="100000"/>
              </a:lnSpc>
              <a:spcBef>
                <a:spcPct val="0"/>
              </a:spcBef>
              <a:spcAft>
                <a:spcPct val="0"/>
              </a:spcAft>
              <a:buClr>
                <a:srgbClr val="CC0000"/>
              </a:buClr>
              <a:buSzPct val="70000"/>
              <a:buFont typeface="Wingdings" panose="05000000000000000000" pitchFamily="2" charset="2"/>
              <a:buChar char="n"/>
              <a:tabLst>
                <a:tab pos="450850" algn="l"/>
              </a:tabLst>
              <a:defRPr/>
            </a:pPr>
            <a:r>
              <a:rPr kumimoji="1" lang="en-US" altLang="zh-CN"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a:t>
            </a: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同菜单界面一样，填表界面是系统驱动的；</a:t>
            </a:r>
          </a:p>
          <a:p>
            <a:pPr marL="4763" marR="0" lvl="0" indent="-4763" algn="l" defTabSz="914400" rtl="0" eaLnBrk="1" fontAlgn="base" latinLnBrk="0" hangingPunct="1">
              <a:lnSpc>
                <a:spcPct val="100000"/>
              </a:lnSpc>
              <a:spcBef>
                <a:spcPct val="0"/>
              </a:spcBef>
              <a:spcAft>
                <a:spcPct val="0"/>
              </a:spcAft>
              <a:buClr>
                <a:srgbClr val="CC0000"/>
              </a:buClr>
              <a:buSzPct val="70000"/>
              <a:buFont typeface="Wingdings" panose="05000000000000000000" pitchFamily="2" charset="2"/>
              <a:buChar char="n"/>
              <a:tabLst>
                <a:tab pos="450850" algn="l"/>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填表输入界面充分有效地利用了屏幕空间，所输入字段空间</a:t>
            </a:r>
            <a:r>
              <a:rPr kumimoji="1" lang="zh-CN" altLang="en-US" sz="1800" b="1" i="0" u="none" strike="noStrike" kern="1200" cap="none" spc="0" normalizeH="0" baseline="0" noProof="0" smtClean="0">
                <a:ln>
                  <a:noFill/>
                </a:ln>
                <a:solidFill>
                  <a:srgbClr val="CC0000"/>
                </a:solidFill>
                <a:effectLst/>
                <a:uLnTx/>
                <a:uFillTx/>
                <a:latin typeface="黑体" panose="02010609060101010101" pitchFamily="49" charset="-122"/>
                <a:ea typeface="黑体" panose="02010609060101010101" pitchFamily="49" charset="-122"/>
                <a:cs typeface="+mn-cs"/>
              </a:rPr>
              <a:t>同时显</a:t>
            </a:r>
            <a:br>
              <a:rPr kumimoji="1" lang="zh-CN" altLang="en-US" sz="1800" b="1" i="0" u="none" strike="noStrike" kern="1200" cap="none" spc="0" normalizeH="0" baseline="0" noProof="0" smtClean="0">
                <a:ln>
                  <a:noFill/>
                </a:ln>
                <a:solidFill>
                  <a:srgbClr val="CC0000"/>
                </a:solidFill>
                <a:effectLst/>
                <a:uLnTx/>
                <a:uFillTx/>
                <a:latin typeface="黑体" panose="02010609060101010101" pitchFamily="49" charset="-122"/>
                <a:ea typeface="黑体" panose="02010609060101010101" pitchFamily="49" charset="-122"/>
                <a:cs typeface="+mn-cs"/>
              </a:rPr>
            </a:br>
            <a:r>
              <a:rPr kumimoji="1" lang="zh-CN" altLang="en-US" sz="1800" b="1" i="0" u="none" strike="noStrike" kern="1200" cap="none" spc="0" normalizeH="0" baseline="0" noProof="0" smtClean="0">
                <a:ln>
                  <a:noFill/>
                </a:ln>
                <a:solidFill>
                  <a:srgbClr val="CC0000"/>
                </a:solidFill>
                <a:effectLst/>
                <a:uLnTx/>
                <a:uFillTx/>
                <a:latin typeface="黑体" panose="02010609060101010101" pitchFamily="49" charset="-122"/>
                <a:ea typeface="黑体" panose="02010609060101010101" pitchFamily="49" charset="-122"/>
                <a:cs typeface="+mn-cs"/>
              </a:rPr>
              <a:t>  示</a:t>
            </a: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在屏幕上，以让用户</a:t>
            </a:r>
            <a:r>
              <a:rPr kumimoji="1" lang="zh-CN" altLang="en-US" sz="1800" b="1" i="0" u="none" strike="noStrike" kern="1200" cap="none" spc="0" normalizeH="0" baseline="0" noProof="0" smtClean="0">
                <a:ln>
                  <a:noFill/>
                </a:ln>
                <a:solidFill>
                  <a:srgbClr val="CC0000"/>
                </a:solidFill>
                <a:effectLst/>
                <a:uLnTx/>
                <a:uFillTx/>
                <a:latin typeface="黑体" panose="02010609060101010101" pitchFamily="49" charset="-122"/>
                <a:ea typeface="黑体" panose="02010609060101010101" pitchFamily="49" charset="-122"/>
                <a:cs typeface="+mn-cs"/>
              </a:rPr>
              <a:t>同时进行多字段</a:t>
            </a: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的输入；</a:t>
            </a:r>
          </a:p>
          <a:p>
            <a:pPr marL="4763" marR="0" lvl="0" indent="-4763" algn="l" defTabSz="914400" rtl="0" eaLnBrk="1" fontAlgn="base" latinLnBrk="0" hangingPunct="1">
              <a:lnSpc>
                <a:spcPct val="100000"/>
              </a:lnSpc>
              <a:spcBef>
                <a:spcPct val="0"/>
              </a:spcBef>
              <a:spcAft>
                <a:spcPct val="0"/>
              </a:spcAft>
              <a:buClr>
                <a:srgbClr val="CC0000"/>
              </a:buClr>
              <a:buSzPct val="70000"/>
              <a:buFont typeface="Wingdings" panose="05000000000000000000" pitchFamily="2" charset="2"/>
              <a:buChar char="n"/>
              <a:tabLst>
                <a:tab pos="450850" algn="l"/>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在填表输入方式中，可以充分利用上下文信息，帮助用户完成输入。</a:t>
            </a:r>
          </a:p>
        </p:txBody>
      </p:sp>
      <p:sp>
        <p:nvSpPr>
          <p:cNvPr id="55304" name="Line 6"/>
          <p:cNvSpPr>
            <a:spLocks noChangeShapeType="1"/>
          </p:cNvSpPr>
          <p:nvPr/>
        </p:nvSpPr>
        <p:spPr bwMode="auto">
          <a:xfrm>
            <a:off x="684213" y="3070498"/>
            <a:ext cx="7920037"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8071" name="AutoShape 7"/>
          <p:cNvSpPr>
            <a:spLocks noChangeArrowheads="1"/>
          </p:cNvSpPr>
          <p:nvPr/>
        </p:nvSpPr>
        <p:spPr bwMode="auto">
          <a:xfrm>
            <a:off x="6084888" y="3212678"/>
            <a:ext cx="2159000" cy="3168650"/>
          </a:xfrm>
          <a:prstGeom prst="flowChartProcess">
            <a:avLst/>
          </a:prstGeom>
          <a:solidFill>
            <a:srgbClr val="FFFFFF">
              <a:alpha val="50000"/>
            </a:srgbClr>
          </a:solidFill>
          <a:ln w="9525">
            <a:solidFill>
              <a:srgbClr val="99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10000"/>
              </a:lnSpc>
              <a:spcBef>
                <a:spcPct val="0"/>
              </a:spcBef>
              <a:spcAft>
                <a:spcPct val="0"/>
              </a:spcAft>
              <a:buClr>
                <a:srgbClr val="CC0000"/>
              </a:buClr>
              <a:buSzPct val="75000"/>
              <a:buFont typeface="Wingdings" pitchFamily="2" charset="2"/>
              <a:buNone/>
              <a:tabLst/>
              <a:defRPr/>
            </a:pPr>
            <a:r>
              <a:rPr kumimoji="1" lang="zh-CN" altLang="en-US" sz="1800" b="1" i="0" u="none" strike="noStrike" kern="1200" cap="none" spc="0" normalizeH="0" baseline="0" noProof="0" dirty="0">
                <a:ln>
                  <a:noFill/>
                </a:ln>
                <a:solidFill>
                  <a:srgbClr val="CC0000"/>
                </a:solidFill>
                <a:effectLst>
                  <a:outerShdw blurRad="38100" dist="38100" dir="2700000" algn="tl">
                    <a:srgbClr val="C0C0C0"/>
                  </a:outerShdw>
                </a:effectLst>
                <a:uLnTx/>
                <a:uFillTx/>
                <a:latin typeface="宋体" pitchFamily="2" charset="-122"/>
                <a:ea typeface="宋体" panose="02010600030101010101" pitchFamily="2" charset="-122"/>
                <a:cs typeface="+mn-cs"/>
              </a:rPr>
              <a:t>界面要素：</a:t>
            </a:r>
          </a:p>
          <a:p>
            <a:pPr marL="0" marR="0" lvl="0" indent="0" algn="ctr" defTabSz="914400" rtl="0" eaLnBrk="1" fontAlgn="base" latinLnBrk="0" hangingPunct="1">
              <a:lnSpc>
                <a:spcPct val="110000"/>
              </a:lnSpc>
              <a:spcBef>
                <a:spcPct val="0"/>
              </a:spcBef>
              <a:spcAft>
                <a:spcPct val="0"/>
              </a:spcAft>
              <a:buClr>
                <a:srgbClr val="CC0000"/>
              </a:buClr>
              <a:buSzPct val="75000"/>
              <a:buFont typeface="Wingdings" pitchFamily="2" charset="2"/>
              <a:buNone/>
              <a:tabLst/>
              <a:defRPr/>
            </a:pPr>
            <a:endParaRPr kumimoji="1" lang="zh-CN" altLang="en-US" sz="800" b="1" i="0" u="none" strike="noStrike" kern="1200" cap="none" spc="0" normalizeH="0" baseline="0" noProof="0" dirty="0">
              <a:ln>
                <a:noFill/>
              </a:ln>
              <a:solidFill>
                <a:srgbClr val="CC0000"/>
              </a:solidFill>
              <a:effectLst>
                <a:outerShdw blurRad="38100" dist="38100" dir="2700000" algn="tl">
                  <a:srgbClr val="C0C0C0"/>
                </a:outerShdw>
              </a:effectLst>
              <a:uLnTx/>
              <a:uFillTx/>
              <a:latin typeface="宋体" pitchFamily="2" charset="-122"/>
              <a:ea typeface="宋体" panose="02010600030101010101" pitchFamily="2" charset="-122"/>
              <a:cs typeface="+mn-cs"/>
            </a:endParaRPr>
          </a:p>
          <a:p>
            <a:pPr marL="0" marR="0" lvl="0" indent="0" algn="l" defTabSz="914400" rtl="0" eaLnBrk="1" fontAlgn="base" latinLnBrk="0" hangingPunct="1">
              <a:lnSpc>
                <a:spcPct val="110000"/>
              </a:lnSpc>
              <a:spcBef>
                <a:spcPct val="0"/>
              </a:spcBef>
              <a:spcAft>
                <a:spcPct val="0"/>
              </a:spcAft>
              <a:buClr>
                <a:srgbClr val="CC0000"/>
              </a:buClr>
              <a:buSzPct val="75000"/>
              <a:buFont typeface="Wingdings" pitchFamily="2" charset="2"/>
              <a:buNone/>
              <a:tabLst/>
              <a:defRPr/>
            </a:pPr>
            <a:r>
              <a:rPr kumimoji="1" lang="zh-CN" altLang="en-US" sz="16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界面标题</a:t>
            </a:r>
          </a:p>
          <a:p>
            <a:pPr marL="0" marR="0" lvl="0" indent="0" algn="l" defTabSz="914400" rtl="0" eaLnBrk="1" fontAlgn="base" latinLnBrk="0" hangingPunct="1">
              <a:lnSpc>
                <a:spcPct val="110000"/>
              </a:lnSpc>
              <a:spcBef>
                <a:spcPct val="0"/>
              </a:spcBef>
              <a:spcAft>
                <a:spcPct val="0"/>
              </a:spcAft>
              <a:buClr>
                <a:srgbClr val="CC0000"/>
              </a:buClr>
              <a:buSzPct val="75000"/>
              <a:buFont typeface="Wingdings" pitchFamily="2" charset="2"/>
              <a:buNone/>
              <a:tabLst/>
              <a:defRPr/>
            </a:pPr>
            <a:r>
              <a:rPr kumimoji="1" lang="zh-CN" altLang="en-US" sz="16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输入框名称</a:t>
            </a:r>
          </a:p>
          <a:p>
            <a:pPr marL="0" marR="0" lvl="0" indent="0" algn="l" defTabSz="914400" rtl="0" eaLnBrk="1" fontAlgn="base" latinLnBrk="0" hangingPunct="1">
              <a:lnSpc>
                <a:spcPct val="110000"/>
              </a:lnSpc>
              <a:spcBef>
                <a:spcPct val="0"/>
              </a:spcBef>
              <a:spcAft>
                <a:spcPct val="0"/>
              </a:spcAft>
              <a:buClr>
                <a:srgbClr val="CC0000"/>
              </a:buClr>
              <a:buSzPct val="75000"/>
              <a:buFont typeface="Wingdings" pitchFamily="2" charset="2"/>
              <a:buNone/>
              <a:tabLst/>
              <a:defRPr/>
            </a:pPr>
            <a:r>
              <a:rPr kumimoji="1" lang="zh-CN" altLang="en-US" sz="16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输入提示信息</a:t>
            </a:r>
          </a:p>
          <a:p>
            <a:pPr marL="0" marR="0" lvl="0" indent="0" algn="l" defTabSz="914400" rtl="0" eaLnBrk="1" fontAlgn="base" latinLnBrk="0" hangingPunct="1">
              <a:lnSpc>
                <a:spcPct val="110000"/>
              </a:lnSpc>
              <a:spcBef>
                <a:spcPct val="0"/>
              </a:spcBef>
              <a:spcAft>
                <a:spcPct val="0"/>
              </a:spcAft>
              <a:buClr>
                <a:srgbClr val="CC0000"/>
              </a:buClr>
              <a:buSzPct val="75000"/>
              <a:buFont typeface="Wingdings" pitchFamily="2" charset="2"/>
              <a:buNone/>
              <a:tabLst/>
              <a:defRPr/>
            </a:pPr>
            <a:r>
              <a:rPr kumimoji="1" lang="zh-CN" altLang="en-US" sz="16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输入编辑框</a:t>
            </a:r>
          </a:p>
          <a:p>
            <a:pPr marL="0" marR="0" lvl="0" indent="0" algn="l" defTabSz="914400" rtl="0" eaLnBrk="1" fontAlgn="base" latinLnBrk="0" hangingPunct="1">
              <a:lnSpc>
                <a:spcPct val="110000"/>
              </a:lnSpc>
              <a:spcBef>
                <a:spcPct val="0"/>
              </a:spcBef>
              <a:spcAft>
                <a:spcPct val="0"/>
              </a:spcAft>
              <a:buClr>
                <a:srgbClr val="CC0000"/>
              </a:buClr>
              <a:buSzPct val="75000"/>
              <a:buFont typeface="Wingdings" pitchFamily="2" charset="2"/>
              <a:buNone/>
              <a:tabLst/>
              <a:defRPr/>
            </a:pPr>
            <a:r>
              <a:rPr kumimoji="1" lang="zh-CN" altLang="en-US" sz="16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可选择输入控件</a:t>
            </a:r>
          </a:p>
          <a:p>
            <a:pPr marL="0" marR="0" lvl="0" indent="0" algn="l" defTabSz="914400" rtl="0" eaLnBrk="1" fontAlgn="base" latinLnBrk="0" hangingPunct="1">
              <a:lnSpc>
                <a:spcPct val="110000"/>
              </a:lnSpc>
              <a:spcBef>
                <a:spcPct val="0"/>
              </a:spcBef>
              <a:spcAft>
                <a:spcPct val="0"/>
              </a:spcAft>
              <a:buClr>
                <a:srgbClr val="CC0000"/>
              </a:buClr>
              <a:buSzPct val="75000"/>
              <a:buFont typeface="Wingdings" pitchFamily="2" charset="2"/>
              <a:buNone/>
              <a:tabLst/>
              <a:defRPr/>
            </a:pPr>
            <a:r>
              <a:rPr kumimoji="1" lang="zh-CN" altLang="en-US" sz="14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 （单选框、多选框、组</a:t>
            </a:r>
          </a:p>
          <a:p>
            <a:pPr marL="0" marR="0" lvl="0" indent="0" algn="l" defTabSz="914400" rtl="0" eaLnBrk="1" fontAlgn="base" latinLnBrk="0" hangingPunct="1">
              <a:lnSpc>
                <a:spcPct val="110000"/>
              </a:lnSpc>
              <a:spcBef>
                <a:spcPct val="0"/>
              </a:spcBef>
              <a:spcAft>
                <a:spcPct val="0"/>
              </a:spcAft>
              <a:buClr>
                <a:srgbClr val="CC0000"/>
              </a:buClr>
              <a:buSzPct val="75000"/>
              <a:buFont typeface="Wingdings" pitchFamily="2" charset="2"/>
              <a:buNone/>
              <a:tabLst/>
              <a:defRPr/>
            </a:pPr>
            <a:r>
              <a:rPr kumimoji="1" lang="zh-CN" altLang="en-US" sz="14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   合框、下拉列表框）</a:t>
            </a:r>
          </a:p>
          <a:p>
            <a:pPr marL="0" marR="0" lvl="0" indent="0" algn="l" defTabSz="914400" rtl="0" eaLnBrk="1" fontAlgn="base" latinLnBrk="0" hangingPunct="1">
              <a:lnSpc>
                <a:spcPct val="110000"/>
              </a:lnSpc>
              <a:spcBef>
                <a:spcPct val="0"/>
              </a:spcBef>
              <a:spcAft>
                <a:spcPct val="0"/>
              </a:spcAft>
              <a:buClr>
                <a:srgbClr val="CC0000"/>
              </a:buClr>
              <a:buSzPct val="75000"/>
              <a:buFont typeface="Wingdings" pitchFamily="2" charset="2"/>
              <a:buNone/>
              <a:tabLst/>
              <a:defRPr/>
            </a:pPr>
            <a:r>
              <a:rPr kumimoji="1" lang="zh-CN" altLang="en-US" sz="16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控制按钮</a:t>
            </a:r>
            <a:br>
              <a:rPr kumimoji="1" lang="zh-CN" altLang="en-US" sz="16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br>
            <a:r>
              <a:rPr kumimoji="1" lang="zh-CN" altLang="en-US" sz="16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 </a:t>
            </a:r>
            <a:r>
              <a:rPr kumimoji="1" lang="zh-CN" altLang="en-US" sz="14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（确认、取消、插入、</a:t>
            </a:r>
            <a:br>
              <a:rPr kumimoji="1" lang="zh-CN" altLang="en-US" sz="14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br>
            <a:r>
              <a:rPr kumimoji="1" lang="zh-CN" altLang="en-US" sz="14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   删除、重置等）</a:t>
            </a:r>
          </a:p>
          <a:p>
            <a:pPr marL="0" marR="0" lvl="0" indent="0" algn="l" defTabSz="914400" rtl="0" eaLnBrk="1" fontAlgn="base" latinLnBrk="0" hangingPunct="1">
              <a:lnSpc>
                <a:spcPct val="110000"/>
              </a:lnSpc>
              <a:spcBef>
                <a:spcPct val="0"/>
              </a:spcBef>
              <a:spcAft>
                <a:spcPct val="0"/>
              </a:spcAft>
              <a:buClr>
                <a:srgbClr val="CC0000"/>
              </a:buClr>
              <a:buSzPct val="75000"/>
              <a:buFont typeface="Wingdings" pitchFamily="2" charset="2"/>
              <a:buNone/>
              <a:tabLst/>
              <a:defRPr/>
            </a:pPr>
            <a:endParaRPr kumimoji="1" lang="en-US" altLang="zh-CN" sz="14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endParaRPr>
          </a:p>
        </p:txBody>
      </p:sp>
      <p:sp>
        <p:nvSpPr>
          <p:cNvPr id="88073" name="AutoShape 9"/>
          <p:cNvSpPr>
            <a:spLocks noChangeArrowheads="1"/>
          </p:cNvSpPr>
          <p:nvPr/>
        </p:nvSpPr>
        <p:spPr bwMode="auto">
          <a:xfrm>
            <a:off x="754063" y="1557610"/>
            <a:ext cx="2809875" cy="215900"/>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3.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填表输入数据方式</a:t>
            </a:r>
          </a:p>
        </p:txBody>
      </p:sp>
      <p:pic>
        <p:nvPicPr>
          <p:cNvPr id="88074" name="Picture 10" descr="未标题-1 拷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840" y="3147268"/>
            <a:ext cx="4545659" cy="3306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1"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2"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数据输入界面设计</a:t>
            </a:r>
          </a:p>
        </p:txBody>
      </p:sp>
    </p:spTree>
    <p:extLst>
      <p:ext uri="{BB962C8B-B14F-4D97-AF65-F5344CB8AC3E}">
        <p14:creationId xmlns:p14="http://schemas.microsoft.com/office/powerpoint/2010/main" val="387284879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8073"/>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88069"/>
                                        </p:tgtEl>
                                        <p:attrNameLst>
                                          <p:attrName>style.visibility</p:attrName>
                                        </p:attrNameLst>
                                      </p:cBhvr>
                                      <p:to>
                                        <p:strVal val="visible"/>
                                      </p:to>
                                    </p:set>
                                    <p:animEffect transition="in" filter="wipe(up)">
                                      <p:cBhvr>
                                        <p:cTn id="10" dur="2000"/>
                                        <p:tgtEl>
                                          <p:spTgt spid="8806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nodeType="clickEffect">
                                  <p:stCondLst>
                                    <p:cond delay="0"/>
                                  </p:stCondLst>
                                  <p:childTnLst>
                                    <p:set>
                                      <p:cBhvr>
                                        <p:cTn id="14" dur="1" fill="hold">
                                          <p:stCondLst>
                                            <p:cond delay="0"/>
                                          </p:stCondLst>
                                        </p:cTn>
                                        <p:tgtEl>
                                          <p:spTgt spid="88074"/>
                                        </p:tgtEl>
                                        <p:attrNameLst>
                                          <p:attrName>style.visibility</p:attrName>
                                        </p:attrNameLst>
                                      </p:cBhvr>
                                      <p:to>
                                        <p:strVal val="visible"/>
                                      </p:to>
                                    </p:set>
                                    <p:anim calcmode="lin" valueType="num">
                                      <p:cBhvr additive="base">
                                        <p:cTn id="15" dur="500" fill="hold"/>
                                        <p:tgtEl>
                                          <p:spTgt spid="88074"/>
                                        </p:tgtEl>
                                        <p:attrNameLst>
                                          <p:attrName>ppt_x</p:attrName>
                                        </p:attrNameLst>
                                      </p:cBhvr>
                                      <p:tavLst>
                                        <p:tav tm="0">
                                          <p:val>
                                            <p:strVal val="0-#ppt_w/2"/>
                                          </p:val>
                                        </p:tav>
                                        <p:tav tm="100000">
                                          <p:val>
                                            <p:strVal val="#ppt_x"/>
                                          </p:val>
                                        </p:tav>
                                      </p:tavLst>
                                    </p:anim>
                                    <p:anim calcmode="lin" valueType="num">
                                      <p:cBhvr additive="base">
                                        <p:cTn id="16" dur="500" fill="hold"/>
                                        <p:tgtEl>
                                          <p:spTgt spid="88074"/>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500"/>
                            </p:stCondLst>
                            <p:childTnLst>
                              <p:par>
                                <p:cTn id="18" presetID="1" presetClass="entr" presetSubtype="0" fill="hold" grpId="0" nodeType="afterEffect">
                                  <p:stCondLst>
                                    <p:cond delay="2000"/>
                                  </p:stCondLst>
                                  <p:childTnLst>
                                    <p:set>
                                      <p:cBhvr>
                                        <p:cTn id="19" dur="1" fill="hold">
                                          <p:stCondLst>
                                            <p:cond delay="0"/>
                                          </p:stCondLst>
                                        </p:cTn>
                                        <p:tgtEl>
                                          <p:spTgt spid="88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9" grpId="0"/>
      <p:bldP spid="88071" grpId="0" animBg="1"/>
      <p:bldP spid="8807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3"/>
          <p:cNvSpPr>
            <a:spLocks noChangeArrowheads="1"/>
          </p:cNvSpPr>
          <p:nvPr/>
        </p:nvSpPr>
        <p:spPr bwMode="auto">
          <a:xfrm>
            <a:off x="684213" y="1484784"/>
            <a:ext cx="7888287" cy="489654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0120" name="AutoShape 8"/>
          <p:cNvSpPr>
            <a:spLocks noChangeArrowheads="1"/>
          </p:cNvSpPr>
          <p:nvPr/>
        </p:nvSpPr>
        <p:spPr bwMode="auto">
          <a:xfrm>
            <a:off x="1041400" y="1772121"/>
            <a:ext cx="7418388" cy="4752975"/>
          </a:xfrm>
          <a:prstGeom prst="flowChartProcess">
            <a:avLst/>
          </a:prstGeom>
          <a:solidFill>
            <a:srgbClr val="FFFFFF">
              <a:alpha val="47058"/>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C0000"/>
              </a:buClr>
              <a:buSzPct val="70000"/>
              <a:buFont typeface="Wingdings" panose="05000000000000000000" pitchFamily="2" charset="2"/>
              <a:buChar char="Ø"/>
              <a:tabLst/>
              <a:defRPr/>
            </a:pPr>
            <a:r>
              <a:rPr kumimoji="1" lang="en-US" altLang="zh-CN" sz="1800" b="1" i="0" u="none" strike="noStrike" kern="1200" cap="none" spc="0" normalizeH="0" baseline="0" noProof="0" dirty="0" smtClean="0">
                <a:ln>
                  <a:noFill/>
                </a:ln>
                <a:solidFill>
                  <a:srgbClr val="3333CC"/>
                </a:solidFill>
                <a:effectLst/>
                <a:uLnTx/>
                <a:uFillTx/>
                <a:latin typeface="Times New Roman" panose="02020603050405020304" pitchFamily="18" charset="0"/>
                <a:ea typeface="宋体" panose="02010600030101010101" pitchFamily="2" charset="-122"/>
                <a:cs typeface="+mn-cs"/>
              </a:rPr>
              <a:t>  </a:t>
            </a:r>
            <a:r>
              <a:rPr kumimoji="1" lang="zh-CN" altLang="en-US" sz="1800" b="1" i="0" u="none" strike="noStrike" kern="1200" cap="none" spc="0" normalizeH="0" baseline="0" noProof="0" dirty="0" smtClean="0">
                <a:ln>
                  <a:noFill/>
                </a:ln>
                <a:solidFill>
                  <a:srgbClr val="3333CC"/>
                </a:solidFill>
                <a:effectLst/>
                <a:uLnTx/>
                <a:uFillTx/>
                <a:latin typeface="Times New Roman" panose="02020603050405020304" pitchFamily="18" charset="0"/>
                <a:ea typeface="宋体" panose="02010600030101010101" pitchFamily="2" charset="-122"/>
                <a:cs typeface="+mn-cs"/>
              </a:rPr>
              <a:t>一致性：   </a:t>
            </a:r>
            <a:r>
              <a:rPr kumimoji="1" lang="zh-CN" altLang="en-US" sz="1800" b="1" i="0" u="none" strike="noStrike" kern="1200" cap="none" spc="0" normalizeH="0" baseline="0" noProof="0" dirty="0" smtClean="0">
                <a:ln>
                  <a:noFill/>
                </a:ln>
                <a:solidFill>
                  <a:srgbClr val="000000"/>
                </a:solidFill>
                <a:effectLst/>
                <a:uLnTx/>
                <a:uFillTx/>
                <a:latin typeface="Times New Roman" panose="02020603050405020304" pitchFamily="18" charset="0"/>
                <a:ea typeface="楷体_GB2312" pitchFamily="49" charset="-122"/>
                <a:cs typeface="+mn-cs"/>
              </a:rPr>
              <a:t>保证前后用词，语法一致</a:t>
            </a:r>
          </a:p>
          <a:p>
            <a:pPr marL="0" marR="0" lvl="0" indent="0" algn="l" defTabSz="914400" rtl="0" eaLnBrk="1" fontAlgn="base" latinLnBrk="0" hangingPunct="1">
              <a:lnSpc>
                <a:spcPct val="120000"/>
              </a:lnSpc>
              <a:spcBef>
                <a:spcPct val="0"/>
              </a:spcBef>
              <a:spcAft>
                <a:spcPct val="0"/>
              </a:spcAft>
              <a:buClr>
                <a:srgbClr val="CC0000"/>
              </a:buClr>
              <a:buSzPct val="70000"/>
              <a:buFont typeface="Wingdings" panose="05000000000000000000" pitchFamily="2" charset="2"/>
              <a:buChar char="Ø"/>
              <a:tabLst/>
              <a:defRPr/>
            </a:pPr>
            <a:r>
              <a:rPr kumimoji="1" lang="zh-CN" altLang="en-US" sz="1800" b="1" i="0" u="none" strike="noStrike" kern="1200" cap="none" spc="0" normalizeH="0" baseline="0" noProof="0" dirty="0" smtClean="0">
                <a:ln>
                  <a:noFill/>
                </a:ln>
                <a:solidFill>
                  <a:srgbClr val="3333CC"/>
                </a:solidFill>
                <a:effectLst/>
                <a:uLnTx/>
                <a:uFillTx/>
                <a:latin typeface="Times New Roman" panose="02020603050405020304" pitchFamily="18" charset="0"/>
                <a:ea typeface="宋体" panose="02010600030101010101" pitchFamily="2" charset="-122"/>
                <a:cs typeface="+mn-cs"/>
              </a:rPr>
              <a:t>  有含义的表格标题</a:t>
            </a:r>
          </a:p>
          <a:p>
            <a:pPr marL="0" marR="0" lvl="0" indent="0" algn="l" defTabSz="914400" rtl="0" eaLnBrk="1" fontAlgn="base" latinLnBrk="0" hangingPunct="1">
              <a:lnSpc>
                <a:spcPct val="120000"/>
              </a:lnSpc>
              <a:spcBef>
                <a:spcPct val="0"/>
              </a:spcBef>
              <a:spcAft>
                <a:spcPct val="0"/>
              </a:spcAft>
              <a:buClr>
                <a:srgbClr val="CC0000"/>
              </a:buClr>
              <a:buSzPct val="70000"/>
              <a:buFont typeface="Wingdings" panose="05000000000000000000" pitchFamily="2" charset="2"/>
              <a:buChar char="Ø"/>
              <a:tabLst/>
              <a:defRPr/>
            </a:pPr>
            <a:r>
              <a:rPr kumimoji="1" lang="zh-CN" altLang="en-US" sz="1800" b="1" i="0" u="none" strike="noStrike" kern="1200" cap="none" spc="0" normalizeH="0" baseline="0" noProof="0" dirty="0" smtClean="0">
                <a:ln>
                  <a:noFill/>
                </a:ln>
                <a:solidFill>
                  <a:srgbClr val="3333CC"/>
                </a:solidFill>
                <a:effectLst/>
                <a:uLnTx/>
                <a:uFillTx/>
                <a:latin typeface="Times New Roman" panose="02020603050405020304" pitchFamily="18" charset="0"/>
                <a:ea typeface="宋体" panose="02010600030101010101" pitchFamily="2" charset="-122"/>
                <a:cs typeface="+mn-cs"/>
              </a:rPr>
              <a:t>  使用易于理解的指导性说明文字</a:t>
            </a:r>
            <a:r>
              <a:rPr kumimoji="1" lang="zh-CN" altLang="en-US" sz="1800" b="1" i="0" u="none" strike="noStrike" kern="1200" cap="none" spc="0" normalizeH="0" baseline="0" noProof="0" dirty="0" smtClean="0">
                <a:ln>
                  <a:noFill/>
                </a:ln>
                <a:solidFill>
                  <a:srgbClr val="000000"/>
                </a:solidFill>
                <a:effectLst/>
                <a:uLnTx/>
                <a:uFillTx/>
                <a:latin typeface="Times New Roman" panose="02020603050405020304" pitchFamily="18" charset="0"/>
                <a:ea typeface="楷体_GB2312" pitchFamily="49" charset="-122"/>
                <a:cs typeface="+mn-cs"/>
              </a:rPr>
              <a:t>（一般在编辑框右侧）</a:t>
            </a:r>
          </a:p>
          <a:p>
            <a:pPr marL="0" marR="0" lvl="0" indent="0" algn="l" defTabSz="914400" rtl="0" eaLnBrk="1" fontAlgn="base" latinLnBrk="0" hangingPunct="1">
              <a:lnSpc>
                <a:spcPct val="120000"/>
              </a:lnSpc>
              <a:spcBef>
                <a:spcPct val="0"/>
              </a:spcBef>
              <a:spcAft>
                <a:spcPct val="0"/>
              </a:spcAft>
              <a:buClr>
                <a:srgbClr val="CC0000"/>
              </a:buClr>
              <a:buSzPct val="70000"/>
              <a:buFont typeface="Wingdings" panose="05000000000000000000" pitchFamily="2" charset="2"/>
              <a:buChar char="Ø"/>
              <a:tabLst/>
              <a:defRPr/>
            </a:pPr>
            <a:r>
              <a:rPr kumimoji="1" lang="zh-CN" altLang="en-US" sz="1800" b="1" i="0" u="none" strike="noStrike" kern="1200" cap="none" spc="0" normalizeH="0" baseline="0" noProof="0" dirty="0" smtClean="0">
                <a:ln>
                  <a:noFill/>
                </a:ln>
                <a:solidFill>
                  <a:srgbClr val="3333CC"/>
                </a:solidFill>
                <a:effectLst/>
                <a:uLnTx/>
                <a:uFillTx/>
                <a:latin typeface="Times New Roman" panose="02020603050405020304" pitchFamily="18" charset="0"/>
                <a:ea typeface="宋体" panose="02010600030101010101" pitchFamily="2" charset="-122"/>
                <a:cs typeface="+mn-cs"/>
              </a:rPr>
              <a:t>  栏目按逻辑分组排序</a:t>
            </a:r>
            <a:br>
              <a:rPr kumimoji="1" lang="zh-CN" altLang="en-US" sz="1800" b="1" i="0" u="none" strike="noStrike" kern="1200" cap="none" spc="0" normalizeH="0" baseline="0" noProof="0" dirty="0" smtClean="0">
                <a:ln>
                  <a:noFill/>
                </a:ln>
                <a:solidFill>
                  <a:srgbClr val="3333CC"/>
                </a:solidFill>
                <a:effectLst/>
                <a:uLnTx/>
                <a:uFillTx/>
                <a:latin typeface="Times New Roman" panose="02020603050405020304" pitchFamily="18" charset="0"/>
                <a:ea typeface="宋体" panose="02010600030101010101" pitchFamily="2" charset="-122"/>
                <a:cs typeface="+mn-cs"/>
              </a:rPr>
            </a:br>
            <a:r>
              <a:rPr kumimoji="1" lang="zh-CN" altLang="en-US" sz="1800" b="1" i="0" u="none" strike="noStrike" kern="1200" cap="none" spc="0" normalizeH="0" baseline="0" noProof="0" dirty="0" smtClean="0">
                <a:ln>
                  <a:noFill/>
                </a:ln>
                <a:solidFill>
                  <a:srgbClr val="3333CC"/>
                </a:solidFill>
                <a:effectLst/>
                <a:uLnTx/>
                <a:uFillTx/>
                <a:latin typeface="Times New Roman" panose="02020603050405020304" pitchFamily="18" charset="0"/>
                <a:ea typeface="宋体" panose="02010600030101010101" pitchFamily="2" charset="-122"/>
                <a:cs typeface="+mn-cs"/>
              </a:rPr>
              <a:t>        </a:t>
            </a:r>
            <a:r>
              <a:rPr kumimoji="1" lang="zh-CN" altLang="en-US" sz="1800" b="1" i="0" u="none" strike="noStrike" kern="1200" cap="none" spc="0" normalizeH="0" baseline="0" noProof="0" dirty="0" smtClean="0">
                <a:ln>
                  <a:noFill/>
                </a:ln>
                <a:solidFill>
                  <a:srgbClr val="000000"/>
                </a:solidFill>
                <a:effectLst/>
                <a:uLnTx/>
                <a:uFillTx/>
                <a:latin typeface="Times New Roman" panose="02020603050405020304" pitchFamily="18" charset="0"/>
                <a:ea typeface="楷体_GB2312" pitchFamily="49" charset="-122"/>
                <a:cs typeface="+mn-cs"/>
              </a:rPr>
              <a:t>表格结构和用户任务相一致，相关的输入字段按使用频率、重要</a:t>
            </a:r>
            <a:br>
              <a:rPr kumimoji="1" lang="zh-CN" altLang="en-US" sz="1800" b="1" i="0" u="none" strike="noStrike" kern="1200" cap="none" spc="0" normalizeH="0" baseline="0" noProof="0" dirty="0" smtClean="0">
                <a:ln>
                  <a:noFill/>
                </a:ln>
                <a:solidFill>
                  <a:srgbClr val="000000"/>
                </a:solidFill>
                <a:effectLst/>
                <a:uLnTx/>
                <a:uFillTx/>
                <a:latin typeface="Times New Roman" panose="02020603050405020304" pitchFamily="18" charset="0"/>
                <a:ea typeface="楷体_GB2312" pitchFamily="49" charset="-122"/>
                <a:cs typeface="+mn-cs"/>
              </a:rPr>
            </a:br>
            <a:r>
              <a:rPr kumimoji="1" lang="zh-CN" altLang="en-US" sz="1800" b="1" i="0" u="none" strike="noStrike" kern="1200" cap="none" spc="0" normalizeH="0" baseline="0" noProof="0" dirty="0" smtClean="0">
                <a:ln>
                  <a:noFill/>
                </a:ln>
                <a:solidFill>
                  <a:srgbClr val="000000"/>
                </a:solidFill>
                <a:effectLst/>
                <a:uLnTx/>
                <a:uFillTx/>
                <a:latin typeface="Times New Roman" panose="02020603050405020304" pitchFamily="18" charset="0"/>
                <a:ea typeface="楷体_GB2312" pitchFamily="49" charset="-122"/>
                <a:cs typeface="+mn-cs"/>
              </a:rPr>
              <a:t>        性、功能关系或使用顺序进行安排和分组</a:t>
            </a:r>
          </a:p>
          <a:p>
            <a:pPr marL="0" marR="0" lvl="0" indent="0" algn="l" defTabSz="914400" rtl="0" eaLnBrk="1" fontAlgn="base" latinLnBrk="0" hangingPunct="1">
              <a:lnSpc>
                <a:spcPct val="120000"/>
              </a:lnSpc>
              <a:spcBef>
                <a:spcPct val="0"/>
              </a:spcBef>
              <a:spcAft>
                <a:spcPct val="0"/>
              </a:spcAft>
              <a:buClr>
                <a:srgbClr val="CC0000"/>
              </a:buClr>
              <a:buSzPct val="70000"/>
              <a:buFont typeface="Wingdings" panose="05000000000000000000" pitchFamily="2" charset="2"/>
              <a:buChar char="Ø"/>
              <a:tabLst/>
              <a:defRPr/>
            </a:pPr>
            <a:r>
              <a:rPr kumimoji="1" lang="zh-CN" altLang="en-US" sz="1800" b="1" i="0" u="none" strike="noStrike" kern="1200" cap="none" spc="0" normalizeH="0" baseline="0" noProof="0" dirty="0" smtClean="0">
                <a:ln>
                  <a:noFill/>
                </a:ln>
                <a:solidFill>
                  <a:srgbClr val="3333CC"/>
                </a:solidFill>
                <a:effectLst/>
                <a:uLnTx/>
                <a:uFillTx/>
                <a:latin typeface="Times New Roman" panose="02020603050405020304" pitchFamily="18" charset="0"/>
                <a:ea typeface="宋体" panose="02010600030101010101" pitchFamily="2" charset="-122"/>
                <a:cs typeface="+mn-cs"/>
              </a:rPr>
              <a:t>  光标移动方便</a:t>
            </a:r>
            <a:br>
              <a:rPr kumimoji="1" lang="zh-CN" altLang="en-US" sz="1800" b="1" i="0" u="none" strike="noStrike" kern="1200" cap="none" spc="0" normalizeH="0" baseline="0" noProof="0" dirty="0" smtClean="0">
                <a:ln>
                  <a:noFill/>
                </a:ln>
                <a:solidFill>
                  <a:srgbClr val="3333CC"/>
                </a:solidFill>
                <a:effectLst/>
                <a:uLnTx/>
                <a:uFillTx/>
                <a:latin typeface="Times New Roman" panose="02020603050405020304" pitchFamily="18" charset="0"/>
                <a:ea typeface="宋体" panose="02010600030101010101" pitchFamily="2" charset="-122"/>
                <a:cs typeface="+mn-cs"/>
              </a:rPr>
            </a:br>
            <a:r>
              <a:rPr kumimoji="1" lang="zh-CN" altLang="en-US" sz="1800" b="1" i="0" u="none" strike="noStrike" kern="1200" cap="none" spc="0" normalizeH="0" baseline="0" noProof="0" dirty="0" smtClean="0">
                <a:ln>
                  <a:noFill/>
                </a:ln>
                <a:solidFill>
                  <a:srgbClr val="3333CC"/>
                </a:solidFill>
                <a:effectLst/>
                <a:uLnTx/>
                <a:uFillTx/>
                <a:latin typeface="Times New Roman" panose="02020603050405020304" pitchFamily="18" charset="0"/>
                <a:ea typeface="宋体" panose="02010600030101010101" pitchFamily="2" charset="-122"/>
                <a:cs typeface="+mn-cs"/>
              </a:rPr>
              <a:t>        </a:t>
            </a:r>
            <a:r>
              <a:rPr kumimoji="1" lang="zh-CN" altLang="en-US" sz="1800" b="1" i="0" u="none" strike="noStrike" kern="1200" cap="none" spc="0" normalizeH="0" baseline="0" noProof="0" dirty="0" smtClean="0">
                <a:ln>
                  <a:noFill/>
                </a:ln>
                <a:solidFill>
                  <a:srgbClr val="000000"/>
                </a:solidFill>
                <a:effectLst/>
                <a:uLnTx/>
                <a:uFillTx/>
                <a:latin typeface="Times New Roman" panose="02020603050405020304" pitchFamily="18" charset="0"/>
                <a:ea typeface="楷体_GB2312" pitchFamily="49" charset="-122"/>
                <a:cs typeface="+mn-cs"/>
              </a:rPr>
              <a:t>需要一种简单直观的机制来移动光标，</a:t>
            </a:r>
            <a:r>
              <a:rPr kumimoji="1" lang="en-US" altLang="zh-CN" sz="1800" b="1" i="0" u="none" strike="noStrike" kern="1200" cap="none" spc="0" normalizeH="0" baseline="0" noProof="0" dirty="0" smtClean="0">
                <a:ln>
                  <a:noFill/>
                </a:ln>
                <a:solidFill>
                  <a:srgbClr val="000000"/>
                </a:solidFill>
                <a:effectLst/>
                <a:uLnTx/>
                <a:uFillTx/>
                <a:latin typeface="Times New Roman" panose="02020603050405020304" pitchFamily="18" charset="0"/>
                <a:ea typeface="楷体_GB2312" pitchFamily="49" charset="-122"/>
                <a:cs typeface="+mn-cs"/>
              </a:rPr>
              <a:t>Tab</a:t>
            </a:r>
            <a:r>
              <a:rPr kumimoji="1" lang="zh-CN" altLang="en-US" sz="1800" b="1" i="0" u="none" strike="noStrike" kern="1200" cap="none" spc="0" normalizeH="0" baseline="0" noProof="0" dirty="0" smtClean="0">
                <a:ln>
                  <a:noFill/>
                </a:ln>
                <a:solidFill>
                  <a:srgbClr val="000000"/>
                </a:solidFill>
                <a:effectLst/>
                <a:uLnTx/>
                <a:uFillTx/>
                <a:latin typeface="Times New Roman" panose="02020603050405020304" pitchFamily="18" charset="0"/>
                <a:ea typeface="楷体_GB2312" pitchFamily="49" charset="-122"/>
                <a:cs typeface="+mn-cs"/>
              </a:rPr>
              <a:t>键或箭头键等</a:t>
            </a:r>
          </a:p>
          <a:p>
            <a:pPr marL="0" marR="0" lvl="0" indent="0" algn="l" defTabSz="914400" rtl="0" eaLnBrk="1" fontAlgn="base" latinLnBrk="0" hangingPunct="1">
              <a:lnSpc>
                <a:spcPct val="120000"/>
              </a:lnSpc>
              <a:spcBef>
                <a:spcPct val="0"/>
              </a:spcBef>
              <a:spcAft>
                <a:spcPct val="0"/>
              </a:spcAft>
              <a:buClr>
                <a:srgbClr val="CC0000"/>
              </a:buClr>
              <a:buSzPct val="70000"/>
              <a:buFont typeface="Wingdings" panose="05000000000000000000" pitchFamily="2" charset="2"/>
              <a:buChar char="Ø"/>
              <a:tabLst/>
              <a:defRPr/>
            </a:pPr>
            <a:r>
              <a:rPr kumimoji="1" lang="zh-CN" altLang="en-US" sz="1800" b="1" i="0" u="none" strike="noStrike" kern="1200" cap="none" spc="0" normalizeH="0" baseline="0" noProof="0" dirty="0" smtClean="0">
                <a:ln>
                  <a:noFill/>
                </a:ln>
                <a:solidFill>
                  <a:srgbClr val="3333CC"/>
                </a:solidFill>
                <a:effectLst/>
                <a:uLnTx/>
                <a:uFillTx/>
                <a:latin typeface="Times New Roman" panose="02020603050405020304" pitchFamily="18" charset="0"/>
                <a:ea typeface="宋体" panose="02010600030101010101" pitchFamily="2" charset="-122"/>
                <a:cs typeface="+mn-cs"/>
              </a:rPr>
              <a:t>  出错提示</a:t>
            </a:r>
            <a:br>
              <a:rPr kumimoji="1" lang="zh-CN" altLang="en-US" sz="1800" b="1" i="0" u="none" strike="noStrike" kern="1200" cap="none" spc="0" normalizeH="0" baseline="0" noProof="0" dirty="0" smtClean="0">
                <a:ln>
                  <a:noFill/>
                </a:ln>
                <a:solidFill>
                  <a:srgbClr val="3333CC"/>
                </a:solidFill>
                <a:effectLst/>
                <a:uLnTx/>
                <a:uFillTx/>
                <a:latin typeface="Times New Roman" panose="02020603050405020304" pitchFamily="18" charset="0"/>
                <a:ea typeface="宋体" panose="02010600030101010101" pitchFamily="2" charset="-122"/>
                <a:cs typeface="+mn-cs"/>
              </a:rPr>
            </a:br>
            <a:r>
              <a:rPr kumimoji="1" lang="zh-CN" altLang="en-US" sz="1800" b="1" i="0" u="none" strike="noStrike" kern="1200" cap="none" spc="0" normalizeH="0" baseline="0" noProof="0" dirty="0" smtClean="0">
                <a:ln>
                  <a:noFill/>
                </a:ln>
                <a:solidFill>
                  <a:srgbClr val="3333CC"/>
                </a:solidFill>
                <a:effectLst/>
                <a:uLnTx/>
                <a:uFillTx/>
                <a:latin typeface="Times New Roman" panose="02020603050405020304" pitchFamily="18" charset="0"/>
                <a:ea typeface="宋体" panose="02010600030101010101" pitchFamily="2" charset="-122"/>
                <a:cs typeface="+mn-cs"/>
              </a:rPr>
              <a:t>        </a:t>
            </a:r>
            <a:r>
              <a:rPr kumimoji="1" lang="zh-CN" altLang="en-US" sz="1800" b="1" i="0" u="none" strike="noStrike" kern="1200" cap="none" spc="0" normalizeH="0" baseline="0" noProof="0" dirty="0" smtClean="0">
                <a:ln>
                  <a:noFill/>
                </a:ln>
                <a:solidFill>
                  <a:srgbClr val="000000"/>
                </a:solidFill>
                <a:effectLst/>
                <a:uLnTx/>
                <a:uFillTx/>
                <a:latin typeface="Times New Roman" panose="02020603050405020304" pitchFamily="18" charset="0"/>
                <a:ea typeface="楷体_GB2312" pitchFamily="49" charset="-122"/>
                <a:cs typeface="+mn-cs"/>
              </a:rPr>
              <a:t>提示数据的允许范围和输入方法，对不可接受的值都给出出错信息</a:t>
            </a:r>
          </a:p>
          <a:p>
            <a:pPr marL="0" marR="0" lvl="0" indent="0" algn="l" defTabSz="914400" rtl="0" eaLnBrk="1" fontAlgn="base" latinLnBrk="0" hangingPunct="1">
              <a:lnSpc>
                <a:spcPct val="120000"/>
              </a:lnSpc>
              <a:spcBef>
                <a:spcPct val="0"/>
              </a:spcBef>
              <a:spcAft>
                <a:spcPct val="0"/>
              </a:spcAft>
              <a:buClr>
                <a:srgbClr val="CC0000"/>
              </a:buClr>
              <a:buSzPct val="70000"/>
              <a:buFont typeface="Wingdings" panose="05000000000000000000" pitchFamily="2" charset="2"/>
              <a:buChar char="Ø"/>
              <a:tabLst/>
              <a:defRPr/>
            </a:pPr>
            <a:r>
              <a:rPr kumimoji="1" lang="zh-CN" altLang="en-US" sz="1800" b="1" i="0" u="none" strike="noStrike" kern="1200" cap="none" spc="0" normalizeH="0" baseline="0" noProof="0" dirty="0" smtClean="0">
                <a:ln>
                  <a:noFill/>
                </a:ln>
                <a:solidFill>
                  <a:srgbClr val="3333CC"/>
                </a:solidFill>
                <a:effectLst/>
                <a:uLnTx/>
                <a:uFillTx/>
                <a:latin typeface="Times New Roman" panose="02020603050405020304" pitchFamily="18" charset="0"/>
                <a:ea typeface="宋体" panose="02010600030101010101" pitchFamily="2" charset="-122"/>
                <a:cs typeface="+mn-cs"/>
              </a:rPr>
              <a:t>  提供帮助</a:t>
            </a:r>
            <a:br>
              <a:rPr kumimoji="1" lang="zh-CN" altLang="en-US" sz="1800" b="1" i="0" u="none" strike="noStrike" kern="1200" cap="none" spc="0" normalizeH="0" baseline="0" noProof="0" dirty="0" smtClean="0">
                <a:ln>
                  <a:noFill/>
                </a:ln>
                <a:solidFill>
                  <a:srgbClr val="3333CC"/>
                </a:solidFill>
                <a:effectLst/>
                <a:uLnTx/>
                <a:uFillTx/>
                <a:latin typeface="Times New Roman" panose="02020603050405020304" pitchFamily="18" charset="0"/>
                <a:ea typeface="宋体" panose="02010600030101010101" pitchFamily="2" charset="-122"/>
                <a:cs typeface="+mn-cs"/>
              </a:rPr>
            </a:br>
            <a:r>
              <a:rPr kumimoji="1" lang="zh-CN" altLang="en-US" sz="1800" b="1" i="0" u="none" strike="noStrike" kern="1200" cap="none" spc="0" normalizeH="0" baseline="0" noProof="0" dirty="0" smtClean="0">
                <a:ln>
                  <a:noFill/>
                </a:ln>
                <a:solidFill>
                  <a:srgbClr val="3333CC"/>
                </a:solidFill>
                <a:effectLst/>
                <a:uLnTx/>
                <a:uFillTx/>
                <a:latin typeface="Times New Roman" panose="02020603050405020304" pitchFamily="18" charset="0"/>
                <a:ea typeface="宋体" panose="02010600030101010101" pitchFamily="2" charset="-122"/>
                <a:cs typeface="+mn-cs"/>
              </a:rPr>
              <a:t>        </a:t>
            </a:r>
            <a:r>
              <a:rPr kumimoji="1" lang="zh-CN" altLang="en-US" sz="1800" b="1" i="0" u="none" strike="noStrike" kern="1200" cap="none" spc="0" normalizeH="0" baseline="0" noProof="0" dirty="0" smtClean="0">
                <a:ln>
                  <a:noFill/>
                </a:ln>
                <a:solidFill>
                  <a:srgbClr val="000000"/>
                </a:solidFill>
                <a:effectLst/>
                <a:uLnTx/>
                <a:uFillTx/>
                <a:latin typeface="Times New Roman" panose="02020603050405020304" pitchFamily="18" charset="0"/>
                <a:ea typeface="楷体_GB2312" pitchFamily="49" charset="-122"/>
                <a:cs typeface="+mn-cs"/>
              </a:rPr>
              <a:t>应该在相应处提供帮助功能，以便不熟悉的用户也可以操作</a:t>
            </a:r>
          </a:p>
          <a:p>
            <a:pPr marL="0" marR="0" lvl="0" indent="0" algn="l" defTabSz="914400" rtl="0" eaLnBrk="1" fontAlgn="base" latinLnBrk="0" hangingPunct="1">
              <a:lnSpc>
                <a:spcPct val="120000"/>
              </a:lnSpc>
              <a:spcBef>
                <a:spcPct val="0"/>
              </a:spcBef>
              <a:spcAft>
                <a:spcPct val="0"/>
              </a:spcAft>
              <a:buClr>
                <a:srgbClr val="CC0000"/>
              </a:buClr>
              <a:buSzPct val="70000"/>
              <a:buFont typeface="Wingdings" panose="05000000000000000000" pitchFamily="2" charset="2"/>
              <a:buChar char="Ø"/>
              <a:tabLst/>
              <a:defRPr/>
            </a:pPr>
            <a:r>
              <a:rPr kumimoji="1" lang="zh-CN" altLang="en-US" sz="1800" b="1" i="0" u="none" strike="noStrike" kern="1200" cap="none" spc="0" normalizeH="0" baseline="0" noProof="0" dirty="0" smtClean="0">
                <a:ln>
                  <a:noFill/>
                </a:ln>
                <a:solidFill>
                  <a:srgbClr val="3333CC"/>
                </a:solidFill>
                <a:effectLst/>
                <a:uLnTx/>
                <a:uFillTx/>
                <a:latin typeface="Times New Roman" panose="02020603050405020304" pitchFamily="18" charset="0"/>
                <a:ea typeface="宋体" panose="02010600030101010101" pitchFamily="2" charset="-122"/>
                <a:cs typeface="+mn-cs"/>
              </a:rPr>
              <a:t>  表格显示应美观、清楚，避免过分拥挤</a:t>
            </a:r>
          </a:p>
        </p:txBody>
      </p:sp>
      <p:sp>
        <p:nvSpPr>
          <p:cNvPr id="90121" name="AutoShape 9"/>
          <p:cNvSpPr>
            <a:spLocks noChangeArrowheads="1"/>
          </p:cNvSpPr>
          <p:nvPr/>
        </p:nvSpPr>
        <p:spPr bwMode="auto">
          <a:xfrm>
            <a:off x="754063" y="1556221"/>
            <a:ext cx="4178300" cy="287338"/>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4.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填表数据输入界面设计原则</a:t>
            </a:r>
          </a:p>
        </p:txBody>
      </p:sp>
      <p:sp>
        <p:nvSpPr>
          <p:cNvPr id="90123" name="Oval 11">
            <a:hlinkClick r:id="rId2" action="ppaction://hlinkpres?slideindex=1&amp;slidetitle="/>
          </p:cNvPr>
          <p:cNvSpPr>
            <a:spLocks noChangeArrowheads="1"/>
          </p:cNvSpPr>
          <p:nvPr/>
        </p:nvSpPr>
        <p:spPr bwMode="auto">
          <a:xfrm>
            <a:off x="6877050" y="1988021"/>
            <a:ext cx="2159000"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800" b="1" i="1" u="none" strike="noStrike" kern="1200" cap="none" spc="0" normalizeH="0" baseline="0" noProof="0" dirty="0" smtClean="0">
                <a:ln>
                  <a:noFill/>
                </a:ln>
                <a:solidFill>
                  <a:srgbClr val="CC0000"/>
                </a:solidFill>
                <a:effectLst/>
                <a:uLnTx/>
                <a:uFillTx/>
                <a:latin typeface="Times New Roman" panose="02020603050405020304" pitchFamily="18" charset="0"/>
                <a:ea typeface="宋体" panose="02010600030101010101" pitchFamily="2" charset="-122"/>
                <a:cs typeface="+mn-cs"/>
              </a:rPr>
              <a:t>填表界面不当的例子</a:t>
            </a:r>
          </a:p>
        </p:txBody>
      </p:sp>
      <p:sp>
        <p:nvSpPr>
          <p:cNvPr id="90126" name="Oval 14">
            <a:hlinkClick r:id="rId3" action="ppaction://hlinkfile"/>
          </p:cNvPr>
          <p:cNvSpPr>
            <a:spLocks noChangeArrowheads="1"/>
          </p:cNvSpPr>
          <p:nvPr/>
        </p:nvSpPr>
        <p:spPr bwMode="auto">
          <a:xfrm>
            <a:off x="7308850" y="3859684"/>
            <a:ext cx="1657350" cy="433387"/>
          </a:xfrm>
          <a:prstGeom prst="ellipse">
            <a:avLst/>
          </a:prstGeom>
          <a:gradFill rotWithShape="0">
            <a:gsLst>
              <a:gs pos="0">
                <a:srgbClr val="CCCCFF"/>
              </a:gs>
              <a:gs pos="100000">
                <a:srgbClr val="FFFFFF"/>
              </a:gs>
            </a:gsLst>
            <a:lin ang="5400000" scaled="1"/>
          </a:gradFill>
          <a:ln w="9525">
            <a:solidFill>
              <a:srgbClr val="96969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dirty="0" smtClean="0">
                <a:ln>
                  <a:noFill/>
                </a:ln>
                <a:solidFill>
                  <a:srgbClr val="660033"/>
                </a:solidFill>
                <a:effectLst/>
                <a:uLnTx/>
                <a:uFillTx/>
                <a:latin typeface="宋体" panose="02010600030101010101" pitchFamily="2" charset="-122"/>
                <a:ea typeface="宋体" panose="02010600030101010101" pitchFamily="2" charset="-122"/>
                <a:cs typeface="+mn-cs"/>
              </a:rPr>
              <a:t>光标切换输入框</a:t>
            </a:r>
          </a:p>
        </p:txBody>
      </p:sp>
      <p:sp>
        <p:nvSpPr>
          <p:cNvPr id="90127" name="Oval 15">
            <a:hlinkClick r:id="rId4" action="ppaction://hlinkfile"/>
          </p:cNvPr>
          <p:cNvSpPr>
            <a:spLocks noChangeArrowheads="1"/>
          </p:cNvSpPr>
          <p:nvPr/>
        </p:nvSpPr>
        <p:spPr bwMode="auto">
          <a:xfrm>
            <a:off x="7308850" y="5301134"/>
            <a:ext cx="1657350" cy="433387"/>
          </a:xfrm>
          <a:prstGeom prst="ellipse">
            <a:avLst/>
          </a:prstGeom>
          <a:gradFill rotWithShape="0">
            <a:gsLst>
              <a:gs pos="0">
                <a:srgbClr val="CCCCFF"/>
              </a:gs>
              <a:gs pos="100000">
                <a:srgbClr val="FFFFFF"/>
              </a:gs>
            </a:gsLst>
            <a:lin ang="5400000" scaled="1"/>
          </a:gradFill>
          <a:ln w="9525">
            <a:solidFill>
              <a:srgbClr val="96969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dirty="0" smtClean="0">
                <a:ln>
                  <a:noFill/>
                </a:ln>
                <a:solidFill>
                  <a:srgbClr val="660033"/>
                </a:solidFill>
                <a:effectLst/>
                <a:uLnTx/>
                <a:uFillTx/>
                <a:latin typeface="宋体" panose="02010600030101010101" pitchFamily="2" charset="-122"/>
                <a:ea typeface="宋体" panose="02010600030101010101" pitchFamily="2" charset="-122"/>
                <a:cs typeface="+mn-cs"/>
              </a:rPr>
              <a:t>提供输入帮助</a:t>
            </a:r>
          </a:p>
        </p:txBody>
      </p:sp>
      <p:sp>
        <p:nvSpPr>
          <p:cNvPr id="90128" name="Oval 16">
            <a:hlinkClick r:id="rId5" action="ppaction://hlinkfile"/>
          </p:cNvPr>
          <p:cNvSpPr>
            <a:spLocks noChangeArrowheads="1"/>
          </p:cNvSpPr>
          <p:nvPr/>
        </p:nvSpPr>
        <p:spPr bwMode="auto">
          <a:xfrm>
            <a:off x="7307263" y="4580409"/>
            <a:ext cx="1657350" cy="433387"/>
          </a:xfrm>
          <a:prstGeom prst="ellipse">
            <a:avLst/>
          </a:prstGeom>
          <a:gradFill rotWithShape="0">
            <a:gsLst>
              <a:gs pos="0">
                <a:srgbClr val="CCCCFF"/>
              </a:gs>
              <a:gs pos="100000">
                <a:srgbClr val="FFFFFF"/>
              </a:gs>
            </a:gsLst>
            <a:lin ang="5400000" scaled="1"/>
          </a:gradFill>
          <a:ln w="9525">
            <a:solidFill>
              <a:srgbClr val="96969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dirty="0" smtClean="0">
                <a:ln>
                  <a:noFill/>
                </a:ln>
                <a:solidFill>
                  <a:srgbClr val="660033"/>
                </a:solidFill>
                <a:effectLst/>
                <a:uLnTx/>
                <a:uFillTx/>
                <a:latin typeface="宋体" panose="02010600030101010101" pitchFamily="2" charset="-122"/>
                <a:ea typeface="宋体" panose="02010600030101010101" pitchFamily="2" charset="-122"/>
                <a:cs typeface="+mn-cs"/>
              </a:rPr>
              <a:t>输入错误提示</a:t>
            </a:r>
          </a:p>
        </p:txBody>
      </p:sp>
      <p:sp>
        <p:nvSpPr>
          <p:cNvPr id="11"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2"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3"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数据输入界面设计</a:t>
            </a:r>
          </a:p>
        </p:txBody>
      </p:sp>
    </p:spTree>
    <p:extLst>
      <p:ext uri="{BB962C8B-B14F-4D97-AF65-F5344CB8AC3E}">
        <p14:creationId xmlns:p14="http://schemas.microsoft.com/office/powerpoint/2010/main" val="410035244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0121">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grpId="0" nodeType="afterEffect">
                                  <p:stCondLst>
                                    <p:cond delay="0"/>
                                  </p:stCondLst>
                                  <p:childTnLst>
                                    <p:set>
                                      <p:cBhvr>
                                        <p:cTn id="9" dur="1" fill="hold">
                                          <p:stCondLst>
                                            <p:cond delay="0"/>
                                          </p:stCondLst>
                                        </p:cTn>
                                        <p:tgtEl>
                                          <p:spTgt spid="90123"/>
                                        </p:tgtEl>
                                        <p:attrNameLst>
                                          <p:attrName>style.visibility</p:attrName>
                                        </p:attrNameLst>
                                      </p:cBhvr>
                                      <p:to>
                                        <p:strVal val="visible"/>
                                      </p:to>
                                    </p:set>
                                    <p:anim calcmode="lin" valueType="num">
                                      <p:cBhvr additive="base">
                                        <p:cTn id="10" dur="500" fill="hold"/>
                                        <p:tgtEl>
                                          <p:spTgt spid="90123"/>
                                        </p:tgtEl>
                                        <p:attrNameLst>
                                          <p:attrName>ppt_x</p:attrName>
                                        </p:attrNameLst>
                                      </p:cBhvr>
                                      <p:tavLst>
                                        <p:tav tm="0">
                                          <p:val>
                                            <p:strVal val="1+#ppt_w/2"/>
                                          </p:val>
                                        </p:tav>
                                        <p:tav tm="100000">
                                          <p:val>
                                            <p:strVal val="#ppt_x"/>
                                          </p:val>
                                        </p:tav>
                                      </p:tavLst>
                                    </p:anim>
                                    <p:anim calcmode="lin" valueType="num">
                                      <p:cBhvr additive="base">
                                        <p:cTn id="11" dur="500" fill="hold"/>
                                        <p:tgtEl>
                                          <p:spTgt spid="90123"/>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2" presetClass="entr" presetSubtype="2" fill="hold" grpId="0" nodeType="afterEffect">
                                  <p:stCondLst>
                                    <p:cond delay="0"/>
                                  </p:stCondLst>
                                  <p:childTnLst>
                                    <p:set>
                                      <p:cBhvr>
                                        <p:cTn id="14" dur="1" fill="hold">
                                          <p:stCondLst>
                                            <p:cond delay="0"/>
                                          </p:stCondLst>
                                        </p:cTn>
                                        <p:tgtEl>
                                          <p:spTgt spid="90126"/>
                                        </p:tgtEl>
                                        <p:attrNameLst>
                                          <p:attrName>style.visibility</p:attrName>
                                        </p:attrNameLst>
                                      </p:cBhvr>
                                      <p:to>
                                        <p:strVal val="visible"/>
                                      </p:to>
                                    </p:set>
                                    <p:anim calcmode="lin" valueType="num">
                                      <p:cBhvr additive="base">
                                        <p:cTn id="15" dur="500" fill="hold"/>
                                        <p:tgtEl>
                                          <p:spTgt spid="90126"/>
                                        </p:tgtEl>
                                        <p:attrNameLst>
                                          <p:attrName>ppt_x</p:attrName>
                                        </p:attrNameLst>
                                      </p:cBhvr>
                                      <p:tavLst>
                                        <p:tav tm="0">
                                          <p:val>
                                            <p:strVal val="1+#ppt_w/2"/>
                                          </p:val>
                                        </p:tav>
                                        <p:tav tm="100000">
                                          <p:val>
                                            <p:strVal val="#ppt_x"/>
                                          </p:val>
                                        </p:tav>
                                      </p:tavLst>
                                    </p:anim>
                                    <p:anim calcmode="lin" valueType="num">
                                      <p:cBhvr additive="base">
                                        <p:cTn id="16" dur="500" fill="hold"/>
                                        <p:tgtEl>
                                          <p:spTgt spid="90126"/>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000"/>
                            </p:stCondLst>
                            <p:childTnLst>
                              <p:par>
                                <p:cTn id="18" presetID="2" presetClass="entr" presetSubtype="2" fill="hold" grpId="0" nodeType="afterEffect">
                                  <p:stCondLst>
                                    <p:cond delay="0"/>
                                  </p:stCondLst>
                                  <p:childTnLst>
                                    <p:set>
                                      <p:cBhvr>
                                        <p:cTn id="19" dur="1" fill="hold">
                                          <p:stCondLst>
                                            <p:cond delay="0"/>
                                          </p:stCondLst>
                                        </p:cTn>
                                        <p:tgtEl>
                                          <p:spTgt spid="90128"/>
                                        </p:tgtEl>
                                        <p:attrNameLst>
                                          <p:attrName>style.visibility</p:attrName>
                                        </p:attrNameLst>
                                      </p:cBhvr>
                                      <p:to>
                                        <p:strVal val="visible"/>
                                      </p:to>
                                    </p:set>
                                    <p:anim calcmode="lin" valueType="num">
                                      <p:cBhvr additive="base">
                                        <p:cTn id="20" dur="500" fill="hold"/>
                                        <p:tgtEl>
                                          <p:spTgt spid="90128"/>
                                        </p:tgtEl>
                                        <p:attrNameLst>
                                          <p:attrName>ppt_x</p:attrName>
                                        </p:attrNameLst>
                                      </p:cBhvr>
                                      <p:tavLst>
                                        <p:tav tm="0">
                                          <p:val>
                                            <p:strVal val="1+#ppt_w/2"/>
                                          </p:val>
                                        </p:tav>
                                        <p:tav tm="100000">
                                          <p:val>
                                            <p:strVal val="#ppt_x"/>
                                          </p:val>
                                        </p:tav>
                                      </p:tavLst>
                                    </p:anim>
                                    <p:anim calcmode="lin" valueType="num">
                                      <p:cBhvr additive="base">
                                        <p:cTn id="21" dur="500" fill="hold"/>
                                        <p:tgtEl>
                                          <p:spTgt spid="90128"/>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1500"/>
                            </p:stCondLst>
                            <p:childTnLst>
                              <p:par>
                                <p:cTn id="23" presetID="2" presetClass="entr" presetSubtype="2" fill="hold" grpId="0" nodeType="afterEffect">
                                  <p:stCondLst>
                                    <p:cond delay="0"/>
                                  </p:stCondLst>
                                  <p:childTnLst>
                                    <p:set>
                                      <p:cBhvr>
                                        <p:cTn id="24" dur="1" fill="hold">
                                          <p:stCondLst>
                                            <p:cond delay="0"/>
                                          </p:stCondLst>
                                        </p:cTn>
                                        <p:tgtEl>
                                          <p:spTgt spid="90127"/>
                                        </p:tgtEl>
                                        <p:attrNameLst>
                                          <p:attrName>style.visibility</p:attrName>
                                        </p:attrNameLst>
                                      </p:cBhvr>
                                      <p:to>
                                        <p:strVal val="visible"/>
                                      </p:to>
                                    </p:set>
                                    <p:anim calcmode="lin" valueType="num">
                                      <p:cBhvr additive="base">
                                        <p:cTn id="25" dur="500" fill="hold"/>
                                        <p:tgtEl>
                                          <p:spTgt spid="90127"/>
                                        </p:tgtEl>
                                        <p:attrNameLst>
                                          <p:attrName>ppt_x</p:attrName>
                                        </p:attrNameLst>
                                      </p:cBhvr>
                                      <p:tavLst>
                                        <p:tav tm="0">
                                          <p:val>
                                            <p:strVal val="1+#ppt_w/2"/>
                                          </p:val>
                                        </p:tav>
                                        <p:tav tm="100000">
                                          <p:val>
                                            <p:strVal val="#ppt_x"/>
                                          </p:val>
                                        </p:tav>
                                      </p:tavLst>
                                    </p:anim>
                                    <p:anim calcmode="lin" valueType="num">
                                      <p:cBhvr additive="base">
                                        <p:cTn id="26" dur="500" fill="hold"/>
                                        <p:tgtEl>
                                          <p:spTgt spid="90127"/>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0120">
                                            <p:txEl>
                                              <p:pRg st="0" end="0"/>
                                            </p:txEl>
                                          </p:spTgt>
                                        </p:tgtEl>
                                        <p:attrNameLst>
                                          <p:attrName>style.visibility</p:attrName>
                                        </p:attrNameLst>
                                      </p:cBhvr>
                                      <p:to>
                                        <p:strVal val="visible"/>
                                      </p:to>
                                    </p:set>
                                    <p:animEffect transition="in" filter="fade">
                                      <p:cBhvr>
                                        <p:cTn id="31" dur="500"/>
                                        <p:tgtEl>
                                          <p:spTgt spid="90120">
                                            <p:txEl>
                                              <p:pRg st="0" end="0"/>
                                            </p:txEl>
                                          </p:spTgt>
                                        </p:tgtEl>
                                      </p:cBhvr>
                                    </p:animEffect>
                                    <p:anim calcmode="lin" valueType="num">
                                      <p:cBhvr>
                                        <p:cTn id="32" dur="500" fill="hold"/>
                                        <p:tgtEl>
                                          <p:spTgt spid="90120">
                                            <p:txEl>
                                              <p:pRg st="0" end="0"/>
                                            </p:txEl>
                                          </p:spTgt>
                                        </p:tgtEl>
                                        <p:attrNameLst>
                                          <p:attrName>ppt_x</p:attrName>
                                        </p:attrNameLst>
                                      </p:cBhvr>
                                      <p:tavLst>
                                        <p:tav tm="0">
                                          <p:val>
                                            <p:strVal val="#ppt_x"/>
                                          </p:val>
                                        </p:tav>
                                        <p:tav tm="100000">
                                          <p:val>
                                            <p:strVal val="#ppt_x"/>
                                          </p:val>
                                        </p:tav>
                                      </p:tavLst>
                                    </p:anim>
                                    <p:anim calcmode="lin" valueType="num">
                                      <p:cBhvr>
                                        <p:cTn id="33" dur="500" fill="hold"/>
                                        <p:tgtEl>
                                          <p:spTgt spid="9012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90120">
                                            <p:txEl>
                                              <p:pRg st="1" end="1"/>
                                            </p:txEl>
                                          </p:spTgt>
                                        </p:tgtEl>
                                        <p:attrNameLst>
                                          <p:attrName>style.visibility</p:attrName>
                                        </p:attrNameLst>
                                      </p:cBhvr>
                                      <p:to>
                                        <p:strVal val="visible"/>
                                      </p:to>
                                    </p:set>
                                    <p:animEffect transition="in" filter="fade">
                                      <p:cBhvr>
                                        <p:cTn id="38" dur="500"/>
                                        <p:tgtEl>
                                          <p:spTgt spid="90120">
                                            <p:txEl>
                                              <p:pRg st="1" end="1"/>
                                            </p:txEl>
                                          </p:spTgt>
                                        </p:tgtEl>
                                      </p:cBhvr>
                                    </p:animEffect>
                                    <p:anim calcmode="lin" valueType="num">
                                      <p:cBhvr>
                                        <p:cTn id="39" dur="500" fill="hold"/>
                                        <p:tgtEl>
                                          <p:spTgt spid="90120">
                                            <p:txEl>
                                              <p:pRg st="1" end="1"/>
                                            </p:txEl>
                                          </p:spTgt>
                                        </p:tgtEl>
                                        <p:attrNameLst>
                                          <p:attrName>ppt_x</p:attrName>
                                        </p:attrNameLst>
                                      </p:cBhvr>
                                      <p:tavLst>
                                        <p:tav tm="0">
                                          <p:val>
                                            <p:strVal val="#ppt_x"/>
                                          </p:val>
                                        </p:tav>
                                        <p:tav tm="100000">
                                          <p:val>
                                            <p:strVal val="#ppt_x"/>
                                          </p:val>
                                        </p:tav>
                                      </p:tavLst>
                                    </p:anim>
                                    <p:anim calcmode="lin" valueType="num">
                                      <p:cBhvr>
                                        <p:cTn id="40" dur="500" fill="hold"/>
                                        <p:tgtEl>
                                          <p:spTgt spid="9012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90120">
                                            <p:txEl>
                                              <p:pRg st="2" end="2"/>
                                            </p:txEl>
                                          </p:spTgt>
                                        </p:tgtEl>
                                        <p:attrNameLst>
                                          <p:attrName>style.visibility</p:attrName>
                                        </p:attrNameLst>
                                      </p:cBhvr>
                                      <p:to>
                                        <p:strVal val="visible"/>
                                      </p:to>
                                    </p:set>
                                    <p:animEffect transition="in" filter="fade">
                                      <p:cBhvr>
                                        <p:cTn id="45" dur="500"/>
                                        <p:tgtEl>
                                          <p:spTgt spid="90120">
                                            <p:txEl>
                                              <p:pRg st="2" end="2"/>
                                            </p:txEl>
                                          </p:spTgt>
                                        </p:tgtEl>
                                      </p:cBhvr>
                                    </p:animEffect>
                                    <p:anim calcmode="lin" valueType="num">
                                      <p:cBhvr>
                                        <p:cTn id="46" dur="500" fill="hold"/>
                                        <p:tgtEl>
                                          <p:spTgt spid="90120">
                                            <p:txEl>
                                              <p:pRg st="2" end="2"/>
                                            </p:txEl>
                                          </p:spTgt>
                                        </p:tgtEl>
                                        <p:attrNameLst>
                                          <p:attrName>ppt_x</p:attrName>
                                        </p:attrNameLst>
                                      </p:cBhvr>
                                      <p:tavLst>
                                        <p:tav tm="0">
                                          <p:val>
                                            <p:strVal val="#ppt_x"/>
                                          </p:val>
                                        </p:tav>
                                        <p:tav tm="100000">
                                          <p:val>
                                            <p:strVal val="#ppt_x"/>
                                          </p:val>
                                        </p:tav>
                                      </p:tavLst>
                                    </p:anim>
                                    <p:anim calcmode="lin" valueType="num">
                                      <p:cBhvr>
                                        <p:cTn id="47" dur="500" fill="hold"/>
                                        <p:tgtEl>
                                          <p:spTgt spid="9012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90120">
                                            <p:txEl>
                                              <p:pRg st="3" end="3"/>
                                            </p:txEl>
                                          </p:spTgt>
                                        </p:tgtEl>
                                        <p:attrNameLst>
                                          <p:attrName>style.visibility</p:attrName>
                                        </p:attrNameLst>
                                      </p:cBhvr>
                                      <p:to>
                                        <p:strVal val="visible"/>
                                      </p:to>
                                    </p:set>
                                    <p:animEffect transition="in" filter="fade">
                                      <p:cBhvr>
                                        <p:cTn id="52" dur="500"/>
                                        <p:tgtEl>
                                          <p:spTgt spid="90120">
                                            <p:txEl>
                                              <p:pRg st="3" end="3"/>
                                            </p:txEl>
                                          </p:spTgt>
                                        </p:tgtEl>
                                      </p:cBhvr>
                                    </p:animEffect>
                                    <p:anim calcmode="lin" valueType="num">
                                      <p:cBhvr>
                                        <p:cTn id="53" dur="500" fill="hold"/>
                                        <p:tgtEl>
                                          <p:spTgt spid="90120">
                                            <p:txEl>
                                              <p:pRg st="3" end="3"/>
                                            </p:txEl>
                                          </p:spTgt>
                                        </p:tgtEl>
                                        <p:attrNameLst>
                                          <p:attrName>ppt_x</p:attrName>
                                        </p:attrNameLst>
                                      </p:cBhvr>
                                      <p:tavLst>
                                        <p:tav tm="0">
                                          <p:val>
                                            <p:strVal val="#ppt_x"/>
                                          </p:val>
                                        </p:tav>
                                        <p:tav tm="100000">
                                          <p:val>
                                            <p:strVal val="#ppt_x"/>
                                          </p:val>
                                        </p:tav>
                                      </p:tavLst>
                                    </p:anim>
                                    <p:anim calcmode="lin" valueType="num">
                                      <p:cBhvr>
                                        <p:cTn id="54" dur="500" fill="hold"/>
                                        <p:tgtEl>
                                          <p:spTgt spid="9012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90120">
                                            <p:txEl>
                                              <p:pRg st="4" end="4"/>
                                            </p:txEl>
                                          </p:spTgt>
                                        </p:tgtEl>
                                        <p:attrNameLst>
                                          <p:attrName>style.visibility</p:attrName>
                                        </p:attrNameLst>
                                      </p:cBhvr>
                                      <p:to>
                                        <p:strVal val="visible"/>
                                      </p:to>
                                    </p:set>
                                    <p:animEffect transition="in" filter="fade">
                                      <p:cBhvr>
                                        <p:cTn id="59" dur="500"/>
                                        <p:tgtEl>
                                          <p:spTgt spid="90120">
                                            <p:txEl>
                                              <p:pRg st="4" end="4"/>
                                            </p:txEl>
                                          </p:spTgt>
                                        </p:tgtEl>
                                      </p:cBhvr>
                                    </p:animEffect>
                                    <p:anim calcmode="lin" valueType="num">
                                      <p:cBhvr>
                                        <p:cTn id="60" dur="500" fill="hold"/>
                                        <p:tgtEl>
                                          <p:spTgt spid="90120">
                                            <p:txEl>
                                              <p:pRg st="4" end="4"/>
                                            </p:txEl>
                                          </p:spTgt>
                                        </p:tgtEl>
                                        <p:attrNameLst>
                                          <p:attrName>ppt_x</p:attrName>
                                        </p:attrNameLst>
                                      </p:cBhvr>
                                      <p:tavLst>
                                        <p:tav tm="0">
                                          <p:val>
                                            <p:strVal val="#ppt_x"/>
                                          </p:val>
                                        </p:tav>
                                        <p:tav tm="100000">
                                          <p:val>
                                            <p:strVal val="#ppt_x"/>
                                          </p:val>
                                        </p:tav>
                                      </p:tavLst>
                                    </p:anim>
                                    <p:anim calcmode="lin" valueType="num">
                                      <p:cBhvr>
                                        <p:cTn id="61" dur="500" fill="hold"/>
                                        <p:tgtEl>
                                          <p:spTgt spid="9012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90120">
                                            <p:txEl>
                                              <p:pRg st="5" end="5"/>
                                            </p:txEl>
                                          </p:spTgt>
                                        </p:tgtEl>
                                        <p:attrNameLst>
                                          <p:attrName>style.visibility</p:attrName>
                                        </p:attrNameLst>
                                      </p:cBhvr>
                                      <p:to>
                                        <p:strVal val="visible"/>
                                      </p:to>
                                    </p:set>
                                    <p:animEffect transition="in" filter="fade">
                                      <p:cBhvr>
                                        <p:cTn id="66" dur="500"/>
                                        <p:tgtEl>
                                          <p:spTgt spid="90120">
                                            <p:txEl>
                                              <p:pRg st="5" end="5"/>
                                            </p:txEl>
                                          </p:spTgt>
                                        </p:tgtEl>
                                      </p:cBhvr>
                                    </p:animEffect>
                                    <p:anim calcmode="lin" valueType="num">
                                      <p:cBhvr>
                                        <p:cTn id="67" dur="500" fill="hold"/>
                                        <p:tgtEl>
                                          <p:spTgt spid="90120">
                                            <p:txEl>
                                              <p:pRg st="5" end="5"/>
                                            </p:txEl>
                                          </p:spTgt>
                                        </p:tgtEl>
                                        <p:attrNameLst>
                                          <p:attrName>ppt_x</p:attrName>
                                        </p:attrNameLst>
                                      </p:cBhvr>
                                      <p:tavLst>
                                        <p:tav tm="0">
                                          <p:val>
                                            <p:strVal val="#ppt_x"/>
                                          </p:val>
                                        </p:tav>
                                        <p:tav tm="100000">
                                          <p:val>
                                            <p:strVal val="#ppt_x"/>
                                          </p:val>
                                        </p:tav>
                                      </p:tavLst>
                                    </p:anim>
                                    <p:anim calcmode="lin" valueType="num">
                                      <p:cBhvr>
                                        <p:cTn id="68" dur="500" fill="hold"/>
                                        <p:tgtEl>
                                          <p:spTgt spid="9012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90120">
                                            <p:txEl>
                                              <p:pRg st="6" end="6"/>
                                            </p:txEl>
                                          </p:spTgt>
                                        </p:tgtEl>
                                        <p:attrNameLst>
                                          <p:attrName>style.visibility</p:attrName>
                                        </p:attrNameLst>
                                      </p:cBhvr>
                                      <p:to>
                                        <p:strVal val="visible"/>
                                      </p:to>
                                    </p:set>
                                    <p:animEffect transition="in" filter="fade">
                                      <p:cBhvr>
                                        <p:cTn id="73" dur="500"/>
                                        <p:tgtEl>
                                          <p:spTgt spid="90120">
                                            <p:txEl>
                                              <p:pRg st="6" end="6"/>
                                            </p:txEl>
                                          </p:spTgt>
                                        </p:tgtEl>
                                      </p:cBhvr>
                                    </p:animEffect>
                                    <p:anim calcmode="lin" valueType="num">
                                      <p:cBhvr>
                                        <p:cTn id="74" dur="500" fill="hold"/>
                                        <p:tgtEl>
                                          <p:spTgt spid="90120">
                                            <p:txEl>
                                              <p:pRg st="6" end="6"/>
                                            </p:txEl>
                                          </p:spTgt>
                                        </p:tgtEl>
                                        <p:attrNameLst>
                                          <p:attrName>ppt_x</p:attrName>
                                        </p:attrNameLst>
                                      </p:cBhvr>
                                      <p:tavLst>
                                        <p:tav tm="0">
                                          <p:val>
                                            <p:strVal val="#ppt_x"/>
                                          </p:val>
                                        </p:tav>
                                        <p:tav tm="100000">
                                          <p:val>
                                            <p:strVal val="#ppt_x"/>
                                          </p:val>
                                        </p:tav>
                                      </p:tavLst>
                                    </p:anim>
                                    <p:anim calcmode="lin" valueType="num">
                                      <p:cBhvr>
                                        <p:cTn id="75" dur="500" fill="hold"/>
                                        <p:tgtEl>
                                          <p:spTgt spid="9012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90120">
                                            <p:txEl>
                                              <p:pRg st="7" end="7"/>
                                            </p:txEl>
                                          </p:spTgt>
                                        </p:tgtEl>
                                        <p:attrNameLst>
                                          <p:attrName>style.visibility</p:attrName>
                                        </p:attrNameLst>
                                      </p:cBhvr>
                                      <p:to>
                                        <p:strVal val="visible"/>
                                      </p:to>
                                    </p:set>
                                    <p:animEffect transition="in" filter="fade">
                                      <p:cBhvr>
                                        <p:cTn id="80" dur="500"/>
                                        <p:tgtEl>
                                          <p:spTgt spid="90120">
                                            <p:txEl>
                                              <p:pRg st="7" end="7"/>
                                            </p:txEl>
                                          </p:spTgt>
                                        </p:tgtEl>
                                      </p:cBhvr>
                                    </p:animEffect>
                                    <p:anim calcmode="lin" valueType="num">
                                      <p:cBhvr>
                                        <p:cTn id="81" dur="500" fill="hold"/>
                                        <p:tgtEl>
                                          <p:spTgt spid="90120">
                                            <p:txEl>
                                              <p:pRg st="7" end="7"/>
                                            </p:txEl>
                                          </p:spTgt>
                                        </p:tgtEl>
                                        <p:attrNameLst>
                                          <p:attrName>ppt_x</p:attrName>
                                        </p:attrNameLst>
                                      </p:cBhvr>
                                      <p:tavLst>
                                        <p:tav tm="0">
                                          <p:val>
                                            <p:strVal val="#ppt_x"/>
                                          </p:val>
                                        </p:tav>
                                        <p:tav tm="100000">
                                          <p:val>
                                            <p:strVal val="#ppt_x"/>
                                          </p:val>
                                        </p:tav>
                                      </p:tavLst>
                                    </p:anim>
                                    <p:anim calcmode="lin" valueType="num">
                                      <p:cBhvr>
                                        <p:cTn id="82" dur="500" fill="hold"/>
                                        <p:tgtEl>
                                          <p:spTgt spid="90120">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20" grpId="0" build="p" autoUpdateAnimBg="0"/>
      <p:bldP spid="90121" grpId="0" build="p"/>
      <p:bldP spid="90123" grpId="0" animBg="1"/>
      <p:bldP spid="90126" grpId="0" animBg="1" autoUpdateAnimBg="0"/>
      <p:bldP spid="90127" grpId="0" animBg="1" autoUpdateAnimBg="0"/>
      <p:bldP spid="90128"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AutoShape 2"/>
          <p:cNvSpPr>
            <a:spLocks noChangeArrowheads="1"/>
          </p:cNvSpPr>
          <p:nvPr/>
        </p:nvSpPr>
        <p:spPr bwMode="auto">
          <a:xfrm>
            <a:off x="1403350" y="1557338"/>
            <a:ext cx="6408738" cy="4464050"/>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buClr>
                <a:srgbClr val="CC0000"/>
              </a:buClr>
              <a:buSzPct val="75000"/>
              <a:buFont typeface="Wingdings" pitchFamily="2" charset="2"/>
              <a:buNone/>
              <a:defRPr/>
            </a:pPr>
            <a:r>
              <a:rPr lang="en-US" altLang="zh-CN" sz="2200" b="1" dirty="0">
                <a:solidFill>
                  <a:srgbClr val="000000"/>
                </a:solidFill>
                <a:latin typeface="+mn-lt"/>
                <a:ea typeface="黑体" pitchFamily="2" charset="-122"/>
              </a:rPr>
              <a:t>3. </a:t>
            </a:r>
            <a:r>
              <a:rPr lang="zh-CN" altLang="en-US" sz="2200" b="1" dirty="0">
                <a:solidFill>
                  <a:srgbClr val="000000"/>
                </a:solidFill>
                <a:latin typeface="+mn-lt"/>
                <a:ea typeface="黑体" pitchFamily="2" charset="-122"/>
              </a:rPr>
              <a:t>狭义的人机界面（人机接口、用户界面）</a:t>
            </a:r>
          </a:p>
          <a:p>
            <a:pPr eaLnBrk="1" hangingPunct="1">
              <a:defRPr/>
            </a:pPr>
            <a:r>
              <a:rPr lang="zh-CN" altLang="en-US" sz="2000" b="1" dirty="0">
                <a:latin typeface="+mn-lt"/>
              </a:rPr>
              <a:t>     </a:t>
            </a:r>
            <a:r>
              <a:rPr lang="zh-CN" altLang="en-US" sz="2000" b="1" dirty="0">
                <a:latin typeface="+mn-lt"/>
                <a:ea typeface="楷体_GB2312" pitchFamily="49" charset="-122"/>
              </a:rPr>
              <a:t>狭义的人机界面是特指计算机系统中的人机界面</a:t>
            </a:r>
            <a:br>
              <a:rPr lang="zh-CN" altLang="en-US" sz="2000" b="1" dirty="0">
                <a:latin typeface="+mn-lt"/>
                <a:ea typeface="楷体_GB2312" pitchFamily="49" charset="-122"/>
              </a:rPr>
            </a:br>
            <a:r>
              <a:rPr lang="zh-CN" altLang="en-US" sz="2000" b="1" dirty="0">
                <a:latin typeface="+mn-lt"/>
                <a:ea typeface="楷体_GB2312" pitchFamily="49" charset="-122"/>
              </a:rPr>
              <a:t> （</a:t>
            </a:r>
            <a:r>
              <a:rPr lang="en-US" altLang="zh-CN" sz="2000" b="1" dirty="0">
                <a:latin typeface="+mn-lt"/>
                <a:ea typeface="楷体_GB2312" pitchFamily="49" charset="-122"/>
              </a:rPr>
              <a:t>HCI-Human-Computer Interface</a:t>
            </a:r>
            <a:r>
              <a:rPr lang="zh-CN" altLang="en-US" sz="2000" b="1" dirty="0">
                <a:latin typeface="+mn-lt"/>
                <a:ea typeface="楷体_GB2312" pitchFamily="49" charset="-122"/>
              </a:rPr>
              <a:t>），又称为</a:t>
            </a:r>
            <a:r>
              <a:rPr lang="zh-CN" altLang="en-US" sz="2000" b="1" dirty="0">
                <a:solidFill>
                  <a:srgbClr val="993300"/>
                </a:solidFill>
                <a:latin typeface="+mn-lt"/>
                <a:ea typeface="楷体_GB2312" pitchFamily="49" charset="-122"/>
              </a:rPr>
              <a:t>人机</a:t>
            </a:r>
            <a:br>
              <a:rPr lang="zh-CN" altLang="en-US" sz="2000" b="1" dirty="0">
                <a:solidFill>
                  <a:srgbClr val="993300"/>
                </a:solidFill>
                <a:latin typeface="+mn-lt"/>
                <a:ea typeface="楷体_GB2312" pitchFamily="49" charset="-122"/>
              </a:rPr>
            </a:br>
            <a:r>
              <a:rPr lang="zh-CN" altLang="en-US" sz="2000" b="1" dirty="0">
                <a:solidFill>
                  <a:srgbClr val="993300"/>
                </a:solidFill>
                <a:latin typeface="+mn-lt"/>
                <a:ea typeface="楷体_GB2312" pitchFamily="49" charset="-122"/>
              </a:rPr>
              <a:t>    接口、用户界面</a:t>
            </a:r>
            <a:r>
              <a:rPr lang="zh-CN" altLang="en-US" sz="2000" b="1" dirty="0">
                <a:latin typeface="+mn-lt"/>
                <a:ea typeface="楷体_GB2312" pitchFamily="49" charset="-122"/>
              </a:rPr>
              <a:t>（</a:t>
            </a:r>
            <a:r>
              <a:rPr lang="en-US" altLang="zh-CN" sz="2000" b="1" dirty="0">
                <a:latin typeface="+mn-lt"/>
                <a:ea typeface="楷体_GB2312" pitchFamily="49" charset="-122"/>
              </a:rPr>
              <a:t>User Interface</a:t>
            </a:r>
            <a:r>
              <a:rPr lang="zh-CN" altLang="en-US" sz="2000" b="1" dirty="0">
                <a:latin typeface="+mn-lt"/>
                <a:ea typeface="楷体_GB2312" pitchFamily="49" charset="-122"/>
              </a:rPr>
              <a:t>）</a:t>
            </a:r>
          </a:p>
          <a:p>
            <a:pPr eaLnBrk="1" hangingPunct="1">
              <a:defRPr/>
            </a:pPr>
            <a:endParaRPr lang="zh-CN" altLang="en-US" sz="1000" b="1" dirty="0">
              <a:latin typeface="+mn-lt"/>
              <a:ea typeface="楷体_GB2312" pitchFamily="49" charset="-122"/>
            </a:endParaRPr>
          </a:p>
          <a:p>
            <a:pPr eaLnBrk="1" hangingPunct="1">
              <a:defRPr/>
            </a:pPr>
            <a:r>
              <a:rPr lang="zh-CN" altLang="en-US" sz="2000" b="1" dirty="0">
                <a:latin typeface="+mn-lt"/>
                <a:ea typeface="楷体_GB2312" pitchFamily="49" charset="-122"/>
              </a:rPr>
              <a:t>  </a:t>
            </a:r>
            <a:r>
              <a:rPr lang="zh-CN" altLang="en-US" sz="2000" b="1" dirty="0">
                <a:solidFill>
                  <a:srgbClr val="CC0000"/>
                </a:solidFill>
                <a:effectLst>
                  <a:outerShdw blurRad="38100" dist="38100" dir="2700000" algn="tl">
                    <a:srgbClr val="C0C0C0"/>
                  </a:outerShdw>
                </a:effectLst>
                <a:latin typeface="+mn-lt"/>
              </a:rPr>
              <a:t>例如：</a:t>
            </a:r>
            <a:r>
              <a:rPr lang="zh-CN" altLang="en-US" sz="2000" b="1" dirty="0">
                <a:latin typeface="+mn-lt"/>
                <a:ea typeface="楷体_GB2312" pitchFamily="49" charset="-122"/>
              </a:rPr>
              <a:t>键盘、鼠标、显示器、软件界面等</a:t>
            </a:r>
          </a:p>
          <a:p>
            <a:pPr eaLnBrk="1" hangingPunct="1">
              <a:defRPr/>
            </a:pPr>
            <a:endParaRPr lang="zh-CN" altLang="en-US" sz="1000" b="1" dirty="0">
              <a:latin typeface="+mn-lt"/>
            </a:endParaRPr>
          </a:p>
          <a:p>
            <a:pPr eaLnBrk="1" hangingPunct="1">
              <a:defRPr/>
            </a:pPr>
            <a:r>
              <a:rPr lang="zh-CN" altLang="en-US" sz="2000" b="1" dirty="0">
                <a:latin typeface="+mn-lt"/>
              </a:rPr>
              <a:t>    </a:t>
            </a:r>
            <a:r>
              <a:rPr lang="zh-CN" altLang="en-US" sz="2000" b="1" dirty="0">
                <a:solidFill>
                  <a:srgbClr val="CC0000"/>
                </a:solidFill>
                <a:effectLst>
                  <a:outerShdw blurRad="38100" dist="38100" dir="2700000" algn="tl">
                    <a:srgbClr val="C0C0C0"/>
                  </a:outerShdw>
                </a:effectLst>
                <a:latin typeface="+mn-lt"/>
              </a:rPr>
              <a:t>说明：</a:t>
            </a:r>
            <a:endParaRPr lang="zh-CN" altLang="en-US" sz="1600" b="1" dirty="0">
              <a:solidFill>
                <a:schemeClr val="accent2"/>
              </a:solidFill>
              <a:latin typeface="+mn-lt"/>
            </a:endParaRPr>
          </a:p>
          <a:p>
            <a:pPr eaLnBrk="1" hangingPunct="1">
              <a:defRPr/>
            </a:pPr>
            <a:r>
              <a:rPr lang="zh-CN" altLang="en-US" sz="1600" b="1" dirty="0">
                <a:solidFill>
                  <a:schemeClr val="accent2"/>
                </a:solidFill>
                <a:latin typeface="+mn-lt"/>
              </a:rPr>
              <a:t>        （</a:t>
            </a:r>
            <a:r>
              <a:rPr lang="en-US" altLang="zh-CN" sz="1600" b="1" dirty="0">
                <a:solidFill>
                  <a:schemeClr val="accent2"/>
                </a:solidFill>
                <a:latin typeface="+mn-lt"/>
              </a:rPr>
              <a:t>1</a:t>
            </a:r>
            <a:r>
              <a:rPr lang="zh-CN" altLang="en-US" sz="1600" b="1" dirty="0">
                <a:solidFill>
                  <a:schemeClr val="accent2"/>
                </a:solidFill>
                <a:latin typeface="+mn-lt"/>
              </a:rPr>
              <a:t>）计算机是目前最具智能的机器，应用范围越来越广，几乎</a:t>
            </a:r>
            <a:br>
              <a:rPr lang="zh-CN" altLang="en-US" sz="1600" b="1" dirty="0">
                <a:solidFill>
                  <a:schemeClr val="accent2"/>
                </a:solidFill>
                <a:latin typeface="+mn-lt"/>
              </a:rPr>
            </a:br>
            <a:r>
              <a:rPr lang="zh-CN" altLang="en-US" sz="1600" b="1" dirty="0">
                <a:solidFill>
                  <a:schemeClr val="accent2"/>
                </a:solidFill>
                <a:latin typeface="+mn-lt"/>
              </a:rPr>
              <a:t>                  无所不包</a:t>
            </a:r>
          </a:p>
          <a:p>
            <a:pPr eaLnBrk="1" hangingPunct="1">
              <a:defRPr/>
            </a:pPr>
            <a:endParaRPr lang="zh-CN" altLang="en-US" sz="600" b="1" dirty="0">
              <a:solidFill>
                <a:schemeClr val="accent2"/>
              </a:solidFill>
              <a:latin typeface="+mn-lt"/>
            </a:endParaRPr>
          </a:p>
          <a:p>
            <a:pPr eaLnBrk="1" hangingPunct="1">
              <a:defRPr/>
            </a:pPr>
            <a:r>
              <a:rPr lang="zh-CN" altLang="en-US" sz="1600" b="1" dirty="0">
                <a:solidFill>
                  <a:schemeClr val="accent2"/>
                </a:solidFill>
                <a:latin typeface="+mn-lt"/>
              </a:rPr>
              <a:t>        （</a:t>
            </a:r>
            <a:r>
              <a:rPr lang="en-US" altLang="zh-CN" sz="1600" b="1" dirty="0">
                <a:solidFill>
                  <a:schemeClr val="accent2"/>
                </a:solidFill>
                <a:latin typeface="+mn-lt"/>
              </a:rPr>
              <a:t>2</a:t>
            </a:r>
            <a:r>
              <a:rPr lang="zh-CN" altLang="en-US" sz="1600" b="1" dirty="0">
                <a:solidFill>
                  <a:schemeClr val="accent2"/>
                </a:solidFill>
                <a:latin typeface="+mn-lt"/>
              </a:rPr>
              <a:t>）硬件人机界面</a:t>
            </a:r>
            <a:r>
              <a:rPr lang="en-US" altLang="zh-CN" sz="1600" b="1" dirty="0">
                <a:solidFill>
                  <a:schemeClr val="accent2"/>
                </a:solidFill>
                <a:latin typeface="+mn-lt"/>
              </a:rPr>
              <a:t>―</a:t>
            </a:r>
            <a:r>
              <a:rPr lang="zh-CN" altLang="en-US" sz="1600" b="1" dirty="0">
                <a:solidFill>
                  <a:schemeClr val="accent2"/>
                </a:solidFill>
                <a:latin typeface="+mn-lt"/>
              </a:rPr>
              <a:t>键盘、鼠标、音箱、显示器、游戏杆、打</a:t>
            </a:r>
            <a:br>
              <a:rPr lang="zh-CN" altLang="en-US" sz="1600" b="1" dirty="0">
                <a:solidFill>
                  <a:schemeClr val="accent2"/>
                </a:solidFill>
                <a:latin typeface="+mn-lt"/>
              </a:rPr>
            </a:br>
            <a:r>
              <a:rPr lang="zh-CN" altLang="en-US" sz="1600" b="1" dirty="0">
                <a:solidFill>
                  <a:schemeClr val="accent2"/>
                </a:solidFill>
                <a:latin typeface="+mn-lt"/>
              </a:rPr>
              <a:t>                  印机等，变化速度相对较慢</a:t>
            </a:r>
          </a:p>
          <a:p>
            <a:pPr eaLnBrk="1" hangingPunct="1">
              <a:defRPr/>
            </a:pPr>
            <a:endParaRPr lang="zh-CN" altLang="en-US" sz="600" b="1" dirty="0">
              <a:solidFill>
                <a:schemeClr val="accent2"/>
              </a:solidFill>
              <a:latin typeface="+mn-lt"/>
            </a:endParaRPr>
          </a:p>
          <a:p>
            <a:pPr eaLnBrk="1" hangingPunct="1">
              <a:defRPr/>
            </a:pPr>
            <a:r>
              <a:rPr lang="zh-CN" altLang="en-US" sz="1600" b="1" dirty="0">
                <a:solidFill>
                  <a:schemeClr val="accent2"/>
                </a:solidFill>
                <a:latin typeface="+mn-lt"/>
              </a:rPr>
              <a:t>        （</a:t>
            </a:r>
            <a:r>
              <a:rPr lang="en-US" altLang="zh-CN" sz="1600" b="1" dirty="0">
                <a:solidFill>
                  <a:schemeClr val="accent2"/>
                </a:solidFill>
                <a:latin typeface="+mn-lt"/>
              </a:rPr>
              <a:t>3</a:t>
            </a:r>
            <a:r>
              <a:rPr lang="zh-CN" altLang="en-US" sz="1600" b="1" dirty="0">
                <a:solidFill>
                  <a:schemeClr val="accent2"/>
                </a:solidFill>
                <a:latin typeface="+mn-lt"/>
              </a:rPr>
              <a:t>）软件人机界面可塑性较强，变化无穷，是当今人们研究人</a:t>
            </a:r>
            <a:br>
              <a:rPr lang="zh-CN" altLang="en-US" sz="1600" b="1" dirty="0">
                <a:solidFill>
                  <a:schemeClr val="accent2"/>
                </a:solidFill>
                <a:latin typeface="+mn-lt"/>
              </a:rPr>
            </a:br>
            <a:r>
              <a:rPr lang="zh-CN" altLang="en-US" sz="1600" b="1" dirty="0">
                <a:solidFill>
                  <a:schemeClr val="accent2"/>
                </a:solidFill>
                <a:latin typeface="+mn-lt"/>
              </a:rPr>
              <a:t>                  机界面最活跃的领域</a:t>
            </a:r>
          </a:p>
          <a:p>
            <a:pPr eaLnBrk="1" hangingPunct="1">
              <a:defRPr/>
            </a:pPr>
            <a:endParaRPr lang="zh-CN" altLang="en-US" sz="800" b="1" dirty="0">
              <a:solidFill>
                <a:schemeClr val="accent2"/>
              </a:solidFill>
              <a:latin typeface="+mn-lt"/>
            </a:endParaRPr>
          </a:p>
          <a:p>
            <a:pPr eaLnBrk="1" hangingPunct="1">
              <a:defRPr/>
            </a:pPr>
            <a:r>
              <a:rPr lang="zh-CN" altLang="en-US" sz="1600" b="1" dirty="0">
                <a:solidFill>
                  <a:schemeClr val="accent2"/>
                </a:solidFill>
                <a:latin typeface="+mn-lt"/>
              </a:rPr>
              <a:t>       </a:t>
            </a:r>
            <a:r>
              <a:rPr lang="zh-CN" altLang="en-US" sz="2000" b="1" dirty="0">
                <a:solidFill>
                  <a:srgbClr val="CC0000"/>
                </a:solidFill>
                <a:effectLst>
                  <a:outerShdw blurRad="38100" dist="38100" dir="2700000" algn="tl">
                    <a:srgbClr val="C0C0C0"/>
                  </a:outerShdw>
                </a:effectLst>
                <a:latin typeface="+mn-lt"/>
              </a:rPr>
              <a:t>注：</a:t>
            </a:r>
            <a:r>
              <a:rPr lang="zh-CN" altLang="en-US" sz="1600" b="1" dirty="0">
                <a:solidFill>
                  <a:schemeClr val="accent2"/>
                </a:solidFill>
                <a:latin typeface="+mn-lt"/>
              </a:rPr>
              <a:t> 用户界面 </a:t>
            </a:r>
            <a:r>
              <a:rPr lang="en-US" altLang="zh-CN" sz="1600" b="1" dirty="0">
                <a:solidFill>
                  <a:schemeClr val="accent2"/>
                </a:solidFill>
                <a:latin typeface="+mn-lt"/>
              </a:rPr>
              <a:t>―― </a:t>
            </a:r>
            <a:r>
              <a:rPr lang="zh-CN" altLang="en-US" sz="1600" b="1" dirty="0">
                <a:solidFill>
                  <a:schemeClr val="accent2"/>
                </a:solidFill>
                <a:latin typeface="+mn-lt"/>
              </a:rPr>
              <a:t>一般指软件人机界面</a:t>
            </a:r>
          </a:p>
        </p:txBody>
      </p:sp>
      <p:sp>
        <p:nvSpPr>
          <p:cNvPr id="9222" name="Rectangle 4"/>
          <p:cNvSpPr>
            <a:spLocks noChangeArrowheads="1"/>
          </p:cNvSpPr>
          <p:nvPr/>
        </p:nvSpPr>
        <p:spPr bwMode="auto">
          <a:xfrm>
            <a:off x="1042988" y="1412875"/>
            <a:ext cx="7272337" cy="4752975"/>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latin typeface="+mn-lt"/>
            </a:endParaRPr>
          </a:p>
        </p:txBody>
      </p:sp>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7"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界面设计的基本概念</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85035985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31074"/>
                                        </p:tgtEl>
                                        <p:attrNameLst>
                                          <p:attrName>style.visibility</p:attrName>
                                        </p:attrNameLst>
                                      </p:cBhvr>
                                      <p:to>
                                        <p:strVal val="visible"/>
                                      </p:to>
                                    </p:set>
                                    <p:animEffect transition="in" filter="strips(downRight)">
                                      <p:cBhvr>
                                        <p:cTn id="7" dur="500"/>
                                        <p:tgtEl>
                                          <p:spTgt spid="131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3"/>
          <p:cNvSpPr>
            <a:spLocks noChangeArrowheads="1"/>
          </p:cNvSpPr>
          <p:nvPr/>
        </p:nvSpPr>
        <p:spPr bwMode="auto">
          <a:xfrm>
            <a:off x="684213" y="1484784"/>
            <a:ext cx="7888287" cy="489654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mj-lt"/>
              <a:ea typeface="宋体" panose="02010600030101010101" pitchFamily="2" charset="-122"/>
              <a:cs typeface="+mn-cs"/>
            </a:endParaRPr>
          </a:p>
        </p:txBody>
      </p:sp>
      <p:sp>
        <p:nvSpPr>
          <p:cNvPr id="90120" name="AutoShape 8"/>
          <p:cNvSpPr>
            <a:spLocks noChangeArrowheads="1"/>
          </p:cNvSpPr>
          <p:nvPr/>
        </p:nvSpPr>
        <p:spPr bwMode="auto">
          <a:xfrm>
            <a:off x="683568" y="1844824"/>
            <a:ext cx="6626944" cy="2026667"/>
          </a:xfrm>
          <a:prstGeom prst="flowChartProcess">
            <a:avLst/>
          </a:prstGeom>
          <a:solidFill>
            <a:srgbClr val="FFFFFF">
              <a:alpha val="47058"/>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633413" lvl="1" indent="0" eaLnBrk="1" hangingPunct="1">
              <a:lnSpc>
                <a:spcPct val="140000"/>
              </a:lnSpc>
              <a:buClr>
                <a:srgbClr val="CC0000"/>
              </a:buClr>
              <a:buSzPct val="70000"/>
              <a:defRPr/>
            </a:pPr>
            <a:r>
              <a:rPr lang="zh-CN" altLang="en-US" sz="2000" dirty="0">
                <a:solidFill>
                  <a:srgbClr val="000000"/>
                </a:solidFill>
                <a:effectLst>
                  <a:outerShdw blurRad="38100" dist="38100" dir="2700000" algn="tl">
                    <a:srgbClr val="C0C0C0"/>
                  </a:outerShdw>
                </a:effectLst>
                <a:latin typeface="+mj-lt"/>
                <a:ea typeface="黑体" pitchFamily="2" charset="-122"/>
              </a:rPr>
              <a:t>集中数据项</a:t>
            </a:r>
            <a:r>
              <a:rPr lang="zh-CN" altLang="en-US" sz="2000" dirty="0" smtClean="0">
                <a:solidFill>
                  <a:srgbClr val="000000"/>
                </a:solidFill>
                <a:effectLst>
                  <a:outerShdw blurRad="38100" dist="38100" dir="2700000" algn="tl">
                    <a:srgbClr val="C0C0C0"/>
                  </a:outerShdw>
                </a:effectLst>
                <a:latin typeface="+mj-lt"/>
                <a:ea typeface="黑体" pitchFamily="2" charset="-122"/>
              </a:rPr>
              <a:t>布局原则：</a:t>
            </a:r>
            <a:endParaRPr lang="en-US" altLang="zh-CN" sz="2000" dirty="0">
              <a:solidFill>
                <a:srgbClr val="3333CC"/>
              </a:solidFill>
              <a:latin typeface="+mj-lt"/>
              <a:ea typeface="楷体_GB2312" pitchFamily="49" charset="-122"/>
            </a:endParaRPr>
          </a:p>
          <a:p>
            <a:pPr marL="1033463" lvl="2" indent="88900" eaLnBrk="1" hangingPunct="1">
              <a:lnSpc>
                <a:spcPct val="140000"/>
              </a:lnSpc>
              <a:buClr>
                <a:srgbClr val="CC0000"/>
              </a:buClr>
              <a:buSzPct val="70000"/>
              <a:buFont typeface="Wingdings" pitchFamily="2" charset="2"/>
              <a:buChar char="u"/>
              <a:defRPr/>
            </a:pPr>
            <a:r>
              <a:rPr lang="en-US" altLang="zh-CN" sz="2000" b="1" dirty="0">
                <a:solidFill>
                  <a:srgbClr val="3333CC"/>
                </a:solidFill>
                <a:latin typeface="+mj-lt"/>
                <a:ea typeface="楷体_GB2312" pitchFamily="49" charset="-122"/>
              </a:rPr>
              <a:t>  </a:t>
            </a:r>
            <a:r>
              <a:rPr lang="zh-CN" altLang="en-US" sz="2000" b="1" dirty="0">
                <a:solidFill>
                  <a:srgbClr val="3333CC"/>
                </a:solidFill>
                <a:latin typeface="+mj-lt"/>
                <a:ea typeface="楷体_GB2312" pitchFamily="49" charset="-122"/>
              </a:rPr>
              <a:t>接近性原则</a:t>
            </a:r>
          </a:p>
          <a:p>
            <a:pPr marL="1033463" lvl="2" indent="88900" eaLnBrk="1" hangingPunct="1">
              <a:lnSpc>
                <a:spcPct val="140000"/>
              </a:lnSpc>
              <a:buClr>
                <a:srgbClr val="CC0000"/>
              </a:buClr>
              <a:buSzPct val="70000"/>
              <a:buFont typeface="Wingdings" pitchFamily="2" charset="2"/>
              <a:buChar char="u"/>
              <a:defRPr/>
            </a:pPr>
            <a:r>
              <a:rPr lang="zh-CN" altLang="en-US" sz="2000" b="1" dirty="0">
                <a:solidFill>
                  <a:srgbClr val="3333CC"/>
                </a:solidFill>
                <a:latin typeface="+mj-lt"/>
                <a:ea typeface="楷体_GB2312" pitchFamily="49" charset="-122"/>
              </a:rPr>
              <a:t>  相似性</a:t>
            </a:r>
            <a:r>
              <a:rPr lang="zh-CN" altLang="en-US" sz="2000" b="1" dirty="0" smtClean="0">
                <a:solidFill>
                  <a:srgbClr val="3333CC"/>
                </a:solidFill>
                <a:latin typeface="+mj-lt"/>
                <a:ea typeface="楷体_GB2312" pitchFamily="49" charset="-122"/>
              </a:rPr>
              <a:t>原则</a:t>
            </a:r>
            <a:endParaRPr lang="en-US" altLang="zh-CN" sz="2000" b="1" dirty="0" smtClean="0">
              <a:solidFill>
                <a:srgbClr val="3333CC"/>
              </a:solidFill>
              <a:latin typeface="+mj-lt"/>
              <a:ea typeface="楷体_GB2312" pitchFamily="49" charset="-122"/>
            </a:endParaRPr>
          </a:p>
          <a:p>
            <a:pPr marL="1033463" lvl="2" indent="88900" eaLnBrk="1" hangingPunct="1">
              <a:lnSpc>
                <a:spcPct val="140000"/>
              </a:lnSpc>
              <a:buClr>
                <a:srgbClr val="CC0000"/>
              </a:buClr>
              <a:buSzPct val="70000"/>
              <a:buFont typeface="Wingdings" pitchFamily="2" charset="2"/>
              <a:buChar char="u"/>
              <a:defRPr/>
            </a:pPr>
            <a:r>
              <a:rPr lang="en-US" altLang="zh-CN" sz="2000" b="1" dirty="0">
                <a:solidFill>
                  <a:srgbClr val="3333CC"/>
                </a:solidFill>
                <a:latin typeface="+mj-lt"/>
                <a:ea typeface="楷体_GB2312" pitchFamily="49" charset="-122"/>
              </a:rPr>
              <a:t> </a:t>
            </a:r>
            <a:r>
              <a:rPr lang="zh-CN" altLang="en-US" sz="2000" b="1" dirty="0" smtClean="0">
                <a:solidFill>
                  <a:srgbClr val="3333CC"/>
                </a:solidFill>
                <a:latin typeface="+mj-lt"/>
                <a:ea typeface="楷体_GB2312" pitchFamily="49" charset="-122"/>
              </a:rPr>
              <a:t> </a:t>
            </a:r>
            <a:r>
              <a:rPr lang="zh-CN" altLang="en-US" sz="2000" b="1" dirty="0">
                <a:solidFill>
                  <a:srgbClr val="3333CC"/>
                </a:solidFill>
                <a:latin typeface="+mj-lt"/>
                <a:ea typeface="楷体_GB2312" pitchFamily="49" charset="-122"/>
              </a:rPr>
              <a:t>完整性和闭合性</a:t>
            </a:r>
            <a:r>
              <a:rPr lang="zh-CN" altLang="en-US" sz="2000" b="1" dirty="0" smtClean="0">
                <a:solidFill>
                  <a:srgbClr val="3333CC"/>
                </a:solidFill>
                <a:latin typeface="+mj-lt"/>
                <a:ea typeface="楷体_GB2312" pitchFamily="49" charset="-122"/>
              </a:rPr>
              <a:t>原则</a:t>
            </a:r>
            <a:endParaRPr lang="en-US" altLang="zh-CN" sz="2000" b="1" dirty="0">
              <a:solidFill>
                <a:srgbClr val="3333CC"/>
              </a:solidFill>
              <a:latin typeface="+mj-lt"/>
              <a:ea typeface="楷体_GB2312" pitchFamily="49" charset="-122"/>
            </a:endParaRPr>
          </a:p>
        </p:txBody>
      </p:sp>
      <p:sp>
        <p:nvSpPr>
          <p:cNvPr id="90121" name="AutoShape 9"/>
          <p:cNvSpPr>
            <a:spLocks noChangeArrowheads="1"/>
          </p:cNvSpPr>
          <p:nvPr/>
        </p:nvSpPr>
        <p:spPr bwMode="auto">
          <a:xfrm>
            <a:off x="754063" y="1556221"/>
            <a:ext cx="4178300" cy="287338"/>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dirty="0">
                <a:solidFill>
                  <a:srgbClr val="000000"/>
                </a:solidFill>
                <a:effectLst>
                  <a:outerShdw blurRad="38100" dist="38100" dir="2700000" algn="tl">
                    <a:srgbClr val="C0C0C0"/>
                  </a:outerShdw>
                </a:effectLst>
                <a:latin typeface="+mj-lt"/>
                <a:ea typeface="黑体" pitchFamily="2" charset="-122"/>
              </a:rPr>
              <a:t>5</a:t>
            </a:r>
            <a:r>
              <a:rPr kumimoji="1" lang="en-US" altLang="zh-CN" sz="2000" b="1" i="0" u="none" strike="noStrike" kern="1200" cap="none" spc="0" normalizeH="0" baseline="0" noProof="0" dirty="0" smtClean="0">
                <a:ln>
                  <a:noFill/>
                </a:ln>
                <a:solidFill>
                  <a:srgbClr val="000000"/>
                </a:solidFill>
                <a:effectLst>
                  <a:outerShdw blurRad="38100" dist="38100" dir="2700000" algn="tl">
                    <a:srgbClr val="C0C0C0"/>
                  </a:outerShdw>
                </a:effectLst>
                <a:uLnTx/>
                <a:uFillTx/>
                <a:latin typeface="+mj-lt"/>
                <a:ea typeface="黑体" pitchFamily="2" charset="-122"/>
              </a:rPr>
              <a:t>. </a:t>
            </a:r>
            <a:r>
              <a:rPr kumimoji="1" lang="zh-CN" altLang="en-US" sz="2000" b="1" i="0" u="none" strike="noStrike" kern="1200" cap="none" spc="0" normalizeH="0" baseline="0" noProof="0" dirty="0" smtClean="0">
                <a:ln>
                  <a:noFill/>
                </a:ln>
                <a:solidFill>
                  <a:srgbClr val="000000"/>
                </a:solidFill>
                <a:effectLst>
                  <a:outerShdw blurRad="38100" dist="38100" dir="2700000" algn="tl">
                    <a:srgbClr val="C0C0C0"/>
                  </a:outerShdw>
                </a:effectLst>
                <a:uLnTx/>
                <a:uFillTx/>
                <a:latin typeface="+mj-lt"/>
                <a:ea typeface="黑体" pitchFamily="2" charset="-122"/>
              </a:rPr>
              <a:t>集中数据项布局及显控协调问题</a:t>
            </a:r>
            <a:endPar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mj-lt"/>
              <a:ea typeface="黑体" pitchFamily="2" charset="-122"/>
            </a:endParaRPr>
          </a:p>
        </p:txBody>
      </p:sp>
      <p:sp>
        <p:nvSpPr>
          <p:cNvPr id="90126" name="Oval 14"/>
          <p:cNvSpPr>
            <a:spLocks noChangeArrowheads="1"/>
          </p:cNvSpPr>
          <p:nvPr/>
        </p:nvSpPr>
        <p:spPr bwMode="auto">
          <a:xfrm>
            <a:off x="5652764" y="6021288"/>
            <a:ext cx="2880320" cy="288032"/>
          </a:xfrm>
          <a:prstGeom prst="ellipse">
            <a:avLst/>
          </a:prstGeom>
          <a:noFill/>
          <a:ln w="9525">
            <a:noFill/>
            <a:round/>
            <a:headEnd/>
            <a:tailEnd/>
          </a:ln>
          <a:effectLs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dirty="0" smtClean="0">
                <a:ln>
                  <a:noFill/>
                </a:ln>
                <a:solidFill>
                  <a:srgbClr val="0000FF"/>
                </a:solidFill>
                <a:effectLst/>
                <a:uLnTx/>
                <a:uFillTx/>
                <a:latin typeface="+mj-lt"/>
                <a:ea typeface="楷体" panose="02010609060101010101" pitchFamily="49" charset="-122"/>
              </a:rPr>
              <a:t>（</a:t>
            </a:r>
            <a:r>
              <a:rPr kumimoji="1" lang="en-US" altLang="zh-CN" sz="1800" b="1" i="0" u="none" strike="noStrike" kern="1200" cap="none" spc="0" normalizeH="0" baseline="0" noProof="0" dirty="0" smtClean="0">
                <a:ln>
                  <a:noFill/>
                </a:ln>
                <a:solidFill>
                  <a:srgbClr val="0000FF"/>
                </a:solidFill>
                <a:effectLst/>
                <a:uLnTx/>
                <a:uFillTx/>
                <a:latin typeface="+mj-lt"/>
                <a:ea typeface="楷体" panose="02010609060101010101" pitchFamily="49" charset="-122"/>
              </a:rPr>
              <a:t>b</a:t>
            </a:r>
            <a:r>
              <a:rPr kumimoji="1" lang="zh-CN" altLang="en-US" sz="1800" b="1" i="0" u="none" strike="noStrike" kern="1200" cap="none" spc="0" normalizeH="0" baseline="0" noProof="0" dirty="0" smtClean="0">
                <a:ln>
                  <a:noFill/>
                </a:ln>
                <a:solidFill>
                  <a:srgbClr val="0000FF"/>
                </a:solidFill>
                <a:effectLst/>
                <a:uLnTx/>
                <a:uFillTx/>
                <a:latin typeface="+mj-lt"/>
                <a:ea typeface="楷体" panose="02010609060101010101" pitchFamily="49" charset="-122"/>
              </a:rPr>
              <a:t>）接近性布局例子</a:t>
            </a:r>
          </a:p>
        </p:txBody>
      </p:sp>
      <p:sp>
        <p:nvSpPr>
          <p:cNvPr id="90127" name="Oval 15"/>
          <p:cNvSpPr>
            <a:spLocks noChangeArrowheads="1"/>
          </p:cNvSpPr>
          <p:nvPr/>
        </p:nvSpPr>
        <p:spPr bwMode="auto">
          <a:xfrm>
            <a:off x="1259632" y="6021288"/>
            <a:ext cx="2880320" cy="288032"/>
          </a:xfrm>
          <a:prstGeom prst="ellipse">
            <a:avLst/>
          </a:prstGeom>
          <a:noFill/>
          <a:ln w="9525">
            <a:noFill/>
            <a:round/>
            <a:headEnd/>
            <a:tailEnd/>
          </a:ln>
          <a:effectLs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dirty="0" smtClean="0">
                <a:ln>
                  <a:noFill/>
                </a:ln>
                <a:solidFill>
                  <a:srgbClr val="0000FF"/>
                </a:solidFill>
                <a:effectLst/>
                <a:uLnTx/>
                <a:uFillTx/>
                <a:latin typeface="+mj-lt"/>
                <a:ea typeface="楷体" panose="02010609060101010101" pitchFamily="49" charset="-122"/>
              </a:rPr>
              <a:t>（</a:t>
            </a:r>
            <a:r>
              <a:rPr kumimoji="1" lang="en-US" altLang="zh-CN" sz="1800" b="1" i="0" u="none" strike="noStrike" kern="1200" cap="none" spc="0" normalizeH="0" baseline="0" noProof="0" dirty="0" smtClean="0">
                <a:ln>
                  <a:noFill/>
                </a:ln>
                <a:solidFill>
                  <a:srgbClr val="0000FF"/>
                </a:solidFill>
                <a:effectLst/>
                <a:uLnTx/>
                <a:uFillTx/>
                <a:latin typeface="+mj-lt"/>
                <a:ea typeface="楷体" panose="02010609060101010101" pitchFamily="49" charset="-122"/>
              </a:rPr>
              <a:t>d</a:t>
            </a:r>
            <a:r>
              <a:rPr kumimoji="1" lang="zh-CN" altLang="en-US" sz="1800" b="1" i="0" u="none" strike="noStrike" kern="1200" cap="none" spc="0" normalizeH="0" baseline="0" noProof="0" dirty="0" smtClean="0">
                <a:ln>
                  <a:noFill/>
                </a:ln>
                <a:solidFill>
                  <a:srgbClr val="0000FF"/>
                </a:solidFill>
                <a:effectLst/>
                <a:uLnTx/>
                <a:uFillTx/>
                <a:latin typeface="+mj-lt"/>
                <a:ea typeface="楷体" panose="02010609060101010101" pitchFamily="49" charset="-122"/>
              </a:rPr>
              <a:t>）闭合性布局例子</a:t>
            </a:r>
          </a:p>
        </p:txBody>
      </p:sp>
      <p:sp>
        <p:nvSpPr>
          <p:cNvPr id="90128" name="Oval 16"/>
          <p:cNvSpPr>
            <a:spLocks noChangeArrowheads="1"/>
          </p:cNvSpPr>
          <p:nvPr/>
        </p:nvSpPr>
        <p:spPr bwMode="auto">
          <a:xfrm>
            <a:off x="1259632" y="4725838"/>
            <a:ext cx="2880320" cy="287338"/>
          </a:xfrm>
          <a:prstGeom prst="ellipse">
            <a:avLst/>
          </a:prstGeom>
          <a:noFill/>
          <a:ln w="9525">
            <a:noFill/>
            <a:round/>
            <a:headEnd/>
            <a:tailEnd/>
          </a:ln>
          <a:effectLs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dirty="0" smtClean="0">
                <a:ln>
                  <a:noFill/>
                </a:ln>
                <a:solidFill>
                  <a:srgbClr val="0000FF"/>
                </a:solidFill>
                <a:effectLst/>
                <a:uLnTx/>
                <a:uFillTx/>
                <a:latin typeface="+mj-lt"/>
                <a:ea typeface="楷体" panose="02010609060101010101" pitchFamily="49" charset="-122"/>
              </a:rPr>
              <a:t>（</a:t>
            </a:r>
            <a:r>
              <a:rPr kumimoji="1" lang="en-US" altLang="zh-CN" sz="1800" b="1" i="0" u="none" strike="noStrike" kern="1200" cap="none" spc="0" normalizeH="0" baseline="0" noProof="0" dirty="0" smtClean="0">
                <a:ln>
                  <a:noFill/>
                </a:ln>
                <a:solidFill>
                  <a:srgbClr val="0000FF"/>
                </a:solidFill>
                <a:effectLst/>
                <a:uLnTx/>
                <a:uFillTx/>
                <a:latin typeface="+mj-lt"/>
                <a:ea typeface="楷体" panose="02010609060101010101" pitchFamily="49" charset="-122"/>
              </a:rPr>
              <a:t>c</a:t>
            </a:r>
            <a:r>
              <a:rPr kumimoji="1" lang="zh-CN" altLang="en-US" sz="1800" b="1" i="0" u="none" strike="noStrike" kern="1200" cap="none" spc="0" normalizeH="0" baseline="0" noProof="0" dirty="0" smtClean="0">
                <a:ln>
                  <a:noFill/>
                </a:ln>
                <a:solidFill>
                  <a:srgbClr val="0000FF"/>
                </a:solidFill>
                <a:effectLst/>
                <a:uLnTx/>
                <a:uFillTx/>
                <a:latin typeface="+mj-lt"/>
                <a:ea typeface="楷体" panose="02010609060101010101" pitchFamily="49" charset="-122"/>
              </a:rPr>
              <a:t>）相似性布局例子</a:t>
            </a:r>
          </a:p>
        </p:txBody>
      </p:sp>
      <p:sp>
        <p:nvSpPr>
          <p:cNvPr id="11"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用户界面设计</a:t>
            </a:r>
            <a:endPar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000" b="0" i="0" u="none" strike="noStrike" kern="1200" cap="none" spc="0" normalizeH="0" baseline="0" noProof="0" dirty="0" smtClean="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用户</a:t>
            </a:r>
            <a:r>
              <a:rPr kumimoji="0" lang="zh-CN" altLang="en-US" sz="3000" b="0" i="0" u="none" strike="noStrike" kern="1200" cap="none" spc="0" normalizeH="0" baseline="0" noProof="0" dirty="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界面形式及设计</a:t>
            </a:r>
            <a:r>
              <a:rPr kumimoji="0" lang="zh-CN" altLang="en-US" sz="3000" b="0" i="0" u="none" strike="noStrike" kern="1200" cap="none" spc="0" normalizeH="0" baseline="0" noProof="0" dirty="0" smtClean="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原则：</a:t>
            </a:r>
            <a:r>
              <a:rPr kumimoji="0" lang="zh-CN" altLang="en-US" sz="3000" b="0" i="0" u="none" strike="noStrike" kern="1200" cap="none" spc="0" normalizeH="0" baseline="0" noProof="0" dirty="0" smtClean="0">
                <a:ln>
                  <a:noFill/>
                </a:ln>
                <a:solidFill>
                  <a:srgbClr val="0000FF"/>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形式与原则</a:t>
            </a:r>
            <a:endParaRPr kumimoji="0" lang="zh-CN" altLang="zh-CN" sz="3000" b="0" i="0" u="none" strike="noStrike" kern="1200" cap="none" spc="0" normalizeH="0" baseline="0" noProof="0" dirty="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3"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CC0000"/>
              </a:buClr>
              <a:buSzPct val="75000"/>
              <a:buFontTx/>
              <a:buNone/>
              <a:tabLst/>
              <a:defRPr/>
            </a:pPr>
            <a:r>
              <a:rPr kumimoji="1" lang="zh-CN" altLang="en-US" sz="2200" b="1" i="0" u="none" strike="noStrike" kern="1200" cap="none" spc="0" normalizeH="0" baseline="0" noProof="0" dirty="0">
                <a:ln>
                  <a:noFill/>
                </a:ln>
                <a:solidFill>
                  <a:srgbClr val="660033"/>
                </a:solidFill>
                <a:effectLst/>
                <a:uLnTx/>
                <a:uFillTx/>
                <a:latin typeface="Times New Roman" panose="02020603050405020304" pitchFamily="18" charset="0"/>
                <a:ea typeface="宋体" panose="02010600030101010101" pitchFamily="2" charset="-122"/>
                <a:cs typeface="+mn-cs"/>
              </a:rPr>
              <a:t>数据输入界面设计</a:t>
            </a:r>
          </a:p>
        </p:txBody>
      </p:sp>
      <p:sp>
        <p:nvSpPr>
          <p:cNvPr id="14" name="Oval 14"/>
          <p:cNvSpPr>
            <a:spLocks noChangeArrowheads="1"/>
          </p:cNvSpPr>
          <p:nvPr/>
        </p:nvSpPr>
        <p:spPr bwMode="auto">
          <a:xfrm>
            <a:off x="5652764" y="4437112"/>
            <a:ext cx="2880320" cy="288032"/>
          </a:xfrm>
          <a:prstGeom prst="ellipse">
            <a:avLst/>
          </a:prstGeom>
          <a:noFill/>
          <a:ln w="9525">
            <a:noFill/>
            <a:round/>
            <a:headEnd/>
            <a:tailEnd/>
          </a:ln>
          <a:effectLs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dirty="0" smtClean="0">
                <a:ln>
                  <a:noFill/>
                </a:ln>
                <a:solidFill>
                  <a:srgbClr val="0000FF"/>
                </a:solidFill>
                <a:effectLst/>
                <a:uLnTx/>
                <a:uFillTx/>
                <a:latin typeface="+mj-lt"/>
                <a:ea typeface="楷体" panose="02010609060101010101" pitchFamily="49" charset="-122"/>
              </a:rPr>
              <a:t>（</a:t>
            </a:r>
            <a:r>
              <a:rPr kumimoji="1" lang="en-US" altLang="zh-CN" sz="1800" b="1" i="0" u="none" strike="noStrike" kern="1200" cap="none" spc="0" normalizeH="0" baseline="0" noProof="0" dirty="0" smtClean="0">
                <a:ln>
                  <a:noFill/>
                </a:ln>
                <a:solidFill>
                  <a:srgbClr val="0000FF"/>
                </a:solidFill>
                <a:effectLst/>
                <a:uLnTx/>
                <a:uFillTx/>
                <a:latin typeface="+mj-lt"/>
                <a:ea typeface="楷体" panose="02010609060101010101" pitchFamily="49" charset="-122"/>
              </a:rPr>
              <a:t>a</a:t>
            </a:r>
            <a:r>
              <a:rPr kumimoji="1" lang="zh-CN" altLang="en-US" sz="1800" b="1" i="0" u="none" strike="noStrike" kern="1200" cap="none" spc="0" normalizeH="0" baseline="0" noProof="0" dirty="0" smtClean="0">
                <a:ln>
                  <a:noFill/>
                </a:ln>
                <a:solidFill>
                  <a:srgbClr val="0000FF"/>
                </a:solidFill>
                <a:effectLst/>
                <a:uLnTx/>
                <a:uFillTx/>
                <a:latin typeface="+mj-lt"/>
                <a:ea typeface="楷体" panose="02010609060101010101" pitchFamily="49" charset="-122"/>
              </a:rPr>
              <a:t>）随意布局例子</a:t>
            </a:r>
          </a:p>
        </p:txBody>
      </p:sp>
      <p:pic>
        <p:nvPicPr>
          <p:cNvPr id="2" name="图片 1">
            <a:hlinkClick r:id="rId2" action="ppaction://hlinkfile"/>
          </p:cNvPr>
          <p:cNvPicPr>
            <a:picLocks noChangeAspect="1"/>
          </p:cNvPicPr>
          <p:nvPr/>
        </p:nvPicPr>
        <p:blipFill>
          <a:blip r:embed="rId3"/>
          <a:stretch>
            <a:fillRect/>
          </a:stretch>
        </p:blipFill>
        <p:spPr>
          <a:xfrm>
            <a:off x="5431055" y="3597009"/>
            <a:ext cx="3245401" cy="840103"/>
          </a:xfrm>
          <a:prstGeom prst="rect">
            <a:avLst/>
          </a:prstGeom>
          <a:ln>
            <a:solidFill>
              <a:schemeClr val="accent1"/>
            </a:solidFill>
          </a:ln>
        </p:spPr>
      </p:pic>
      <p:pic>
        <p:nvPicPr>
          <p:cNvPr id="3" name="图片 2">
            <a:hlinkClick r:id="rId4" action="ppaction://hlinkfile"/>
          </p:cNvPr>
          <p:cNvPicPr>
            <a:picLocks noChangeAspect="1"/>
          </p:cNvPicPr>
          <p:nvPr/>
        </p:nvPicPr>
        <p:blipFill>
          <a:blip r:embed="rId5"/>
          <a:stretch>
            <a:fillRect/>
          </a:stretch>
        </p:blipFill>
        <p:spPr>
          <a:xfrm>
            <a:off x="5948908" y="4975076"/>
            <a:ext cx="2016224" cy="1055960"/>
          </a:xfrm>
          <a:prstGeom prst="rect">
            <a:avLst/>
          </a:prstGeom>
          <a:ln>
            <a:solidFill>
              <a:schemeClr val="accent1"/>
            </a:solidFill>
          </a:ln>
        </p:spPr>
      </p:pic>
      <p:pic>
        <p:nvPicPr>
          <p:cNvPr id="4" name="图片 3">
            <a:hlinkClick r:id="rId6" action="ppaction://hlinkfile"/>
          </p:cNvPr>
          <p:cNvPicPr>
            <a:picLocks noChangeAspect="1"/>
          </p:cNvPicPr>
          <p:nvPr/>
        </p:nvPicPr>
        <p:blipFill>
          <a:blip r:embed="rId7"/>
          <a:stretch>
            <a:fillRect/>
          </a:stretch>
        </p:blipFill>
        <p:spPr>
          <a:xfrm>
            <a:off x="971600" y="3925577"/>
            <a:ext cx="3312368" cy="792088"/>
          </a:xfrm>
          <a:prstGeom prst="rect">
            <a:avLst/>
          </a:prstGeom>
          <a:ln>
            <a:solidFill>
              <a:schemeClr val="accent1"/>
            </a:solidFill>
          </a:ln>
        </p:spPr>
      </p:pic>
      <p:pic>
        <p:nvPicPr>
          <p:cNvPr id="5" name="图片 4">
            <a:hlinkClick r:id="rId8" action="ppaction://hlinkfile"/>
          </p:cNvPr>
          <p:cNvPicPr>
            <a:picLocks noChangeAspect="1"/>
          </p:cNvPicPr>
          <p:nvPr/>
        </p:nvPicPr>
        <p:blipFill>
          <a:blip r:embed="rId9"/>
          <a:stretch>
            <a:fillRect/>
          </a:stretch>
        </p:blipFill>
        <p:spPr>
          <a:xfrm>
            <a:off x="995436" y="5157193"/>
            <a:ext cx="3288532" cy="792088"/>
          </a:xfrm>
          <a:prstGeom prst="rect">
            <a:avLst/>
          </a:prstGeom>
          <a:ln>
            <a:solidFill>
              <a:schemeClr val="accent1"/>
            </a:solidFill>
          </a:ln>
        </p:spPr>
      </p:pic>
    </p:spTree>
    <p:extLst>
      <p:ext uri="{BB962C8B-B14F-4D97-AF65-F5344CB8AC3E}">
        <p14:creationId xmlns:p14="http://schemas.microsoft.com/office/powerpoint/2010/main" val="555242900"/>
      </p:ext>
    </p:extLst>
  </p:cSld>
  <p:clrMapOvr>
    <a:masterClrMapping/>
  </p:clrMapOvr>
  <p:transition spd="med">
    <p:rand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3"/>
          <p:cNvSpPr>
            <a:spLocks noChangeArrowheads="1"/>
          </p:cNvSpPr>
          <p:nvPr/>
        </p:nvSpPr>
        <p:spPr bwMode="auto">
          <a:xfrm>
            <a:off x="684213" y="1484784"/>
            <a:ext cx="7888287" cy="489654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0120" name="AutoShape 8"/>
          <p:cNvSpPr>
            <a:spLocks noChangeArrowheads="1"/>
          </p:cNvSpPr>
          <p:nvPr/>
        </p:nvSpPr>
        <p:spPr bwMode="auto">
          <a:xfrm>
            <a:off x="683568" y="1870224"/>
            <a:ext cx="3890963" cy="2366527"/>
          </a:xfrm>
          <a:prstGeom prst="flowChartProcess">
            <a:avLst/>
          </a:prstGeom>
          <a:solidFill>
            <a:srgbClr val="FFFFFF">
              <a:alpha val="47058"/>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633413" marR="0" lvl="1" indent="0" algn="l" defTabSz="914400" rtl="0" eaLnBrk="1" fontAlgn="base" latinLnBrk="0" hangingPunct="1">
              <a:lnSpc>
                <a:spcPct val="140000"/>
              </a:lnSpc>
              <a:spcBef>
                <a:spcPct val="0"/>
              </a:spcBef>
              <a:spcAft>
                <a:spcPct val="0"/>
              </a:spcAft>
              <a:buClr>
                <a:srgbClr val="CC0000"/>
              </a:buClr>
              <a:buSzPct val="70000"/>
              <a:buFontTx/>
              <a:buNone/>
              <a:tabLst/>
              <a:defRPr/>
            </a:pPr>
            <a:r>
              <a:rPr kumimoji="1" lang="zh-CN" altLang="en-US" sz="2000" b="0" i="0" u="none" strike="noStrike" kern="1200" cap="none" spc="0" normalizeH="0" baseline="0" noProof="0" dirty="0" smtClean="0">
                <a:ln>
                  <a:noFill/>
                </a:ln>
                <a:solidFill>
                  <a:srgbClr val="000000"/>
                </a:solidFill>
                <a:effectLst>
                  <a:outerShdw blurRad="38100" dist="38100" dir="2700000" algn="tl">
                    <a:srgbClr val="C0C0C0"/>
                  </a:outerShdw>
                </a:effectLst>
                <a:uLnTx/>
                <a:uFillTx/>
                <a:latin typeface="Times New Roman"/>
                <a:ea typeface="黑体" pitchFamily="2" charset="-122"/>
                <a:cs typeface="+mn-cs"/>
              </a:rPr>
              <a:t>显</a:t>
            </a:r>
            <a:r>
              <a:rPr kumimoji="1" lang="zh-CN" altLang="en-US" sz="20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控</a:t>
            </a:r>
            <a:r>
              <a:rPr kumimoji="1" lang="zh-CN" altLang="en-US" sz="2000" b="0" i="0" u="none" strike="noStrike" kern="1200" cap="none" spc="0" normalizeH="0" baseline="0" noProof="0" dirty="0" smtClean="0">
                <a:ln>
                  <a:noFill/>
                </a:ln>
                <a:solidFill>
                  <a:srgbClr val="000000"/>
                </a:solidFill>
                <a:effectLst>
                  <a:outerShdw blurRad="38100" dist="38100" dir="2700000" algn="tl">
                    <a:srgbClr val="C0C0C0"/>
                  </a:outerShdw>
                </a:effectLst>
                <a:uLnTx/>
                <a:uFillTx/>
                <a:latin typeface="Times New Roman"/>
                <a:ea typeface="黑体" pitchFamily="2" charset="-122"/>
                <a:cs typeface="+mn-cs"/>
              </a:rPr>
              <a:t>协调布局原则：</a:t>
            </a:r>
            <a:endParaRPr kumimoji="1" lang="en-US" altLang="zh-CN" sz="1800" b="0" i="0" u="none" strike="noStrike" kern="1200" cap="none" spc="0" normalizeH="0" baseline="0" noProof="0" dirty="0">
              <a:ln>
                <a:noFill/>
              </a:ln>
              <a:solidFill>
                <a:srgbClr val="3333CC"/>
              </a:solidFill>
              <a:effectLst/>
              <a:uLnTx/>
              <a:uFillTx/>
              <a:latin typeface="Times New Roman" panose="02020603050405020304" pitchFamily="18" charset="0"/>
              <a:ea typeface="楷体_GB2312" pitchFamily="49" charset="-122"/>
              <a:cs typeface="+mn-cs"/>
            </a:endParaRPr>
          </a:p>
          <a:p>
            <a:pPr marL="1033463" marR="0" lvl="2" indent="88900" algn="l" defTabSz="914400" rtl="0" eaLnBrk="1" fontAlgn="base" latinLnBrk="0" hangingPunct="1">
              <a:lnSpc>
                <a:spcPct val="140000"/>
              </a:lnSpc>
              <a:spcBef>
                <a:spcPct val="0"/>
              </a:spcBef>
              <a:spcAft>
                <a:spcPct val="0"/>
              </a:spcAft>
              <a:buClr>
                <a:srgbClr val="CC0000"/>
              </a:buClr>
              <a:buSzPct val="70000"/>
              <a:buFont typeface="Wingdings" pitchFamily="2" charset="2"/>
              <a:buChar char="u"/>
              <a:tabLst/>
              <a:defRPr/>
            </a:pPr>
            <a:r>
              <a:rPr kumimoji="1" lang="zh-CN" altLang="en-US" sz="2000" b="1" i="0" u="none" strike="noStrike" kern="1200" cap="none" spc="0" normalizeH="0" baseline="0" noProof="0" dirty="0" smtClean="0">
                <a:ln>
                  <a:noFill/>
                </a:ln>
                <a:solidFill>
                  <a:srgbClr val="3333CC"/>
                </a:solidFill>
                <a:effectLst/>
                <a:uLnTx/>
                <a:uFillTx/>
                <a:latin typeface="Times New Roman" panose="02020603050405020304" pitchFamily="18" charset="0"/>
                <a:ea typeface="楷体_GB2312" pitchFamily="49" charset="-122"/>
                <a:cs typeface="+mn-cs"/>
              </a:rPr>
              <a:t>  重要性</a:t>
            </a:r>
            <a:r>
              <a:rPr kumimoji="1" lang="zh-CN" altLang="en-US" sz="2000" b="1" i="0" u="none" strike="noStrike" kern="1200" cap="none" spc="0" normalizeH="0" baseline="0" noProof="0" dirty="0">
                <a:ln>
                  <a:noFill/>
                </a:ln>
                <a:solidFill>
                  <a:srgbClr val="3333CC"/>
                </a:solidFill>
                <a:effectLst/>
                <a:uLnTx/>
                <a:uFillTx/>
                <a:latin typeface="Times New Roman" panose="02020603050405020304" pitchFamily="18" charset="0"/>
                <a:ea typeface="楷体_GB2312" pitchFamily="49" charset="-122"/>
                <a:cs typeface="+mn-cs"/>
              </a:rPr>
              <a:t>原则</a:t>
            </a:r>
          </a:p>
          <a:p>
            <a:pPr marL="1033463" marR="0" lvl="2" indent="88900" algn="l" defTabSz="914400" rtl="0" eaLnBrk="1" fontAlgn="base" latinLnBrk="0" hangingPunct="1">
              <a:lnSpc>
                <a:spcPct val="140000"/>
              </a:lnSpc>
              <a:spcBef>
                <a:spcPct val="0"/>
              </a:spcBef>
              <a:spcAft>
                <a:spcPct val="0"/>
              </a:spcAft>
              <a:buClr>
                <a:srgbClr val="CC0000"/>
              </a:buClr>
              <a:buSzPct val="70000"/>
              <a:buFont typeface="Wingdings" pitchFamily="2" charset="2"/>
              <a:buChar char="u"/>
              <a:tabLst/>
              <a:defRPr/>
            </a:pPr>
            <a:r>
              <a:rPr kumimoji="1" lang="zh-CN" altLang="en-US" sz="2000" b="1" i="0" u="none" strike="noStrike" kern="1200" cap="none" spc="0" normalizeH="0" baseline="0" noProof="0" dirty="0">
                <a:ln>
                  <a:noFill/>
                </a:ln>
                <a:solidFill>
                  <a:srgbClr val="3333CC"/>
                </a:solidFill>
                <a:effectLst/>
                <a:uLnTx/>
                <a:uFillTx/>
                <a:latin typeface="Times New Roman" panose="02020603050405020304" pitchFamily="18" charset="0"/>
                <a:ea typeface="楷体_GB2312" pitchFamily="49" charset="-122"/>
                <a:cs typeface="+mn-cs"/>
              </a:rPr>
              <a:t>  </a:t>
            </a:r>
            <a:r>
              <a:rPr kumimoji="1" lang="zh-CN" altLang="en-US" sz="2000" b="1" i="0" u="none" strike="noStrike" kern="1200" cap="none" spc="0" normalizeH="0" baseline="0" noProof="0" dirty="0" smtClean="0">
                <a:ln>
                  <a:noFill/>
                </a:ln>
                <a:solidFill>
                  <a:srgbClr val="3333CC"/>
                </a:solidFill>
                <a:effectLst/>
                <a:uLnTx/>
                <a:uFillTx/>
                <a:latin typeface="Times New Roman" panose="02020603050405020304" pitchFamily="18" charset="0"/>
                <a:ea typeface="楷体_GB2312" pitchFamily="49" charset="-122"/>
                <a:cs typeface="+mn-cs"/>
              </a:rPr>
              <a:t>操作频率</a:t>
            </a:r>
            <a:r>
              <a:rPr kumimoji="1" lang="zh-CN" altLang="en-US" sz="2000" b="1" i="0" u="none" strike="noStrike" kern="1200" cap="none" spc="0" normalizeH="0" baseline="0" noProof="0" dirty="0">
                <a:ln>
                  <a:noFill/>
                </a:ln>
                <a:solidFill>
                  <a:srgbClr val="3333CC"/>
                </a:solidFill>
                <a:effectLst/>
                <a:uLnTx/>
                <a:uFillTx/>
                <a:latin typeface="Times New Roman" panose="02020603050405020304" pitchFamily="18" charset="0"/>
                <a:ea typeface="楷体_GB2312" pitchFamily="49" charset="-122"/>
                <a:cs typeface="+mn-cs"/>
              </a:rPr>
              <a:t>原则</a:t>
            </a:r>
          </a:p>
          <a:p>
            <a:pPr marL="1033463" marR="0" lvl="2" indent="88900" algn="l" defTabSz="914400" rtl="0" eaLnBrk="1" fontAlgn="base" latinLnBrk="0" hangingPunct="1">
              <a:lnSpc>
                <a:spcPct val="140000"/>
              </a:lnSpc>
              <a:spcBef>
                <a:spcPct val="0"/>
              </a:spcBef>
              <a:spcAft>
                <a:spcPct val="0"/>
              </a:spcAft>
              <a:buClr>
                <a:srgbClr val="CC0000"/>
              </a:buClr>
              <a:buSzPct val="70000"/>
              <a:buFont typeface="Wingdings" pitchFamily="2" charset="2"/>
              <a:buChar char="u"/>
              <a:tabLst/>
              <a:defRPr/>
            </a:pPr>
            <a:r>
              <a:rPr kumimoji="1" lang="zh-CN" altLang="en-US" sz="2000" b="1" i="0" u="none" strike="noStrike" kern="1200" cap="none" spc="0" normalizeH="0" baseline="0" noProof="0" dirty="0">
                <a:ln>
                  <a:noFill/>
                </a:ln>
                <a:solidFill>
                  <a:srgbClr val="3333CC"/>
                </a:solidFill>
                <a:effectLst/>
                <a:uLnTx/>
                <a:uFillTx/>
                <a:latin typeface="Times New Roman" panose="02020603050405020304" pitchFamily="18" charset="0"/>
                <a:ea typeface="楷体_GB2312" pitchFamily="49" charset="-122"/>
                <a:cs typeface="+mn-cs"/>
              </a:rPr>
              <a:t>  </a:t>
            </a:r>
            <a:r>
              <a:rPr kumimoji="1" lang="zh-CN" altLang="en-US" sz="2000" b="1" i="0" u="none" strike="noStrike" kern="1200" cap="none" spc="0" normalizeH="0" baseline="0" noProof="0" dirty="0" smtClean="0">
                <a:ln>
                  <a:noFill/>
                </a:ln>
                <a:solidFill>
                  <a:srgbClr val="3333CC"/>
                </a:solidFill>
                <a:effectLst/>
                <a:uLnTx/>
                <a:uFillTx/>
                <a:latin typeface="Times New Roman" panose="02020603050405020304" pitchFamily="18" charset="0"/>
                <a:ea typeface="楷体_GB2312" pitchFamily="49" charset="-122"/>
                <a:cs typeface="+mn-cs"/>
              </a:rPr>
              <a:t>功能</a:t>
            </a:r>
            <a:r>
              <a:rPr kumimoji="1" lang="zh-CN" altLang="en-US" sz="2000" b="1" i="0" u="none" strike="noStrike" kern="1200" cap="none" spc="0" normalizeH="0" baseline="0" noProof="0" dirty="0">
                <a:ln>
                  <a:noFill/>
                </a:ln>
                <a:solidFill>
                  <a:srgbClr val="3333CC"/>
                </a:solidFill>
                <a:effectLst/>
                <a:uLnTx/>
                <a:uFillTx/>
                <a:latin typeface="Times New Roman" panose="02020603050405020304" pitchFamily="18" charset="0"/>
                <a:ea typeface="楷体_GB2312" pitchFamily="49" charset="-122"/>
                <a:cs typeface="+mn-cs"/>
              </a:rPr>
              <a:t>分组原则</a:t>
            </a:r>
          </a:p>
          <a:p>
            <a:pPr marL="1033463" marR="0" lvl="2" indent="88900" algn="l" defTabSz="914400" rtl="0" eaLnBrk="1" fontAlgn="base" latinLnBrk="0" hangingPunct="1">
              <a:lnSpc>
                <a:spcPct val="140000"/>
              </a:lnSpc>
              <a:spcBef>
                <a:spcPct val="0"/>
              </a:spcBef>
              <a:spcAft>
                <a:spcPct val="0"/>
              </a:spcAft>
              <a:buClr>
                <a:srgbClr val="CC0000"/>
              </a:buClr>
              <a:buSzPct val="70000"/>
              <a:buFont typeface="Wingdings" pitchFamily="2" charset="2"/>
              <a:buChar char="u"/>
              <a:tabLst/>
              <a:defRPr/>
            </a:pPr>
            <a:r>
              <a:rPr kumimoji="1" lang="zh-CN" altLang="en-US" sz="2000" b="1" i="0" u="none" strike="noStrike" kern="1200" cap="none" spc="0" normalizeH="0" baseline="0" noProof="0" dirty="0">
                <a:ln>
                  <a:noFill/>
                </a:ln>
                <a:solidFill>
                  <a:srgbClr val="3333CC"/>
                </a:solidFill>
                <a:effectLst/>
                <a:uLnTx/>
                <a:uFillTx/>
                <a:latin typeface="Times New Roman" panose="02020603050405020304" pitchFamily="18" charset="0"/>
                <a:ea typeface="楷体_GB2312" pitchFamily="49" charset="-122"/>
                <a:cs typeface="+mn-cs"/>
              </a:rPr>
              <a:t>  </a:t>
            </a:r>
            <a:r>
              <a:rPr kumimoji="1" lang="zh-CN" altLang="en-US" sz="2000" b="1" i="0" u="none" strike="noStrike" kern="1200" cap="none" spc="0" normalizeH="0" baseline="0" noProof="0" dirty="0" smtClean="0">
                <a:ln>
                  <a:noFill/>
                </a:ln>
                <a:solidFill>
                  <a:srgbClr val="3333CC"/>
                </a:solidFill>
                <a:effectLst/>
                <a:uLnTx/>
                <a:uFillTx/>
                <a:latin typeface="Times New Roman" panose="02020603050405020304" pitchFamily="18" charset="0"/>
                <a:ea typeface="楷体_GB2312" pitchFamily="49" charset="-122"/>
                <a:cs typeface="+mn-cs"/>
              </a:rPr>
              <a:t>操作</a:t>
            </a:r>
            <a:r>
              <a:rPr kumimoji="1" lang="zh-CN" altLang="en-US" sz="2000" b="1" i="0" u="none" strike="noStrike" kern="1200" cap="none" spc="0" normalizeH="0" baseline="0" noProof="0" dirty="0">
                <a:ln>
                  <a:noFill/>
                </a:ln>
                <a:solidFill>
                  <a:srgbClr val="3333CC"/>
                </a:solidFill>
                <a:effectLst/>
                <a:uLnTx/>
                <a:uFillTx/>
                <a:latin typeface="Times New Roman" panose="02020603050405020304" pitchFamily="18" charset="0"/>
                <a:ea typeface="楷体_GB2312" pitchFamily="49" charset="-122"/>
                <a:cs typeface="+mn-cs"/>
              </a:rPr>
              <a:t>次序</a:t>
            </a:r>
            <a:r>
              <a:rPr kumimoji="1" lang="zh-CN" altLang="en-US" sz="2000" b="1" i="0" u="none" strike="noStrike" kern="1200" cap="none" spc="0" normalizeH="0" baseline="0" noProof="0" dirty="0" smtClean="0">
                <a:ln>
                  <a:noFill/>
                </a:ln>
                <a:solidFill>
                  <a:srgbClr val="3333CC"/>
                </a:solidFill>
                <a:effectLst/>
                <a:uLnTx/>
                <a:uFillTx/>
                <a:latin typeface="Times New Roman" panose="02020603050405020304" pitchFamily="18" charset="0"/>
                <a:ea typeface="楷体_GB2312" pitchFamily="49" charset="-122"/>
                <a:cs typeface="+mn-cs"/>
              </a:rPr>
              <a:t>原则</a:t>
            </a:r>
            <a:endParaRPr kumimoji="1" lang="zh-CN" altLang="en-US" sz="1800" b="1" i="0" u="none" strike="noStrike" kern="1200" cap="none" spc="0" normalizeH="0" baseline="0" noProof="0" dirty="0">
              <a:ln>
                <a:noFill/>
              </a:ln>
              <a:solidFill>
                <a:srgbClr val="3333CC"/>
              </a:solidFill>
              <a:effectLst/>
              <a:uLnTx/>
              <a:uFillTx/>
              <a:latin typeface="Times New Roman" panose="02020603050405020304" pitchFamily="18" charset="0"/>
              <a:ea typeface="宋体" panose="02010600030101010101" pitchFamily="2" charset="-122"/>
              <a:cs typeface="+mn-cs"/>
            </a:endParaRPr>
          </a:p>
        </p:txBody>
      </p:sp>
      <p:sp>
        <p:nvSpPr>
          <p:cNvPr id="90121" name="AutoShape 9"/>
          <p:cNvSpPr>
            <a:spLocks noChangeArrowheads="1"/>
          </p:cNvSpPr>
          <p:nvPr/>
        </p:nvSpPr>
        <p:spPr bwMode="auto">
          <a:xfrm>
            <a:off x="754063" y="1556221"/>
            <a:ext cx="4178300" cy="287338"/>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5</a:t>
            </a:r>
            <a:r>
              <a:rPr kumimoji="1" lang="en-US" altLang="zh-CN" sz="2000" b="1" i="0" u="none" strike="noStrike" kern="1200" cap="none" spc="0" normalizeH="0" baseline="0" noProof="0" dirty="0" smtClean="0">
                <a:ln>
                  <a:noFill/>
                </a:ln>
                <a:solidFill>
                  <a:srgbClr val="000000"/>
                </a:solidFill>
                <a:effectLst>
                  <a:outerShdw blurRad="38100" dist="38100" dir="2700000" algn="tl">
                    <a:srgbClr val="C0C0C0"/>
                  </a:outerShdw>
                </a:effectLst>
                <a:uLnTx/>
                <a:uFillTx/>
                <a:latin typeface="Times New Roman"/>
                <a:ea typeface="黑体" pitchFamily="2" charset="-122"/>
                <a:cs typeface="+mn-cs"/>
              </a:rPr>
              <a:t>. </a:t>
            </a:r>
            <a:r>
              <a:rPr kumimoji="1" lang="zh-CN" altLang="en-US" sz="2000" b="1" i="0" u="none" strike="noStrike" kern="1200" cap="none" spc="0" normalizeH="0" baseline="0" noProof="0" dirty="0" smtClean="0">
                <a:ln>
                  <a:noFill/>
                </a:ln>
                <a:solidFill>
                  <a:srgbClr val="000000"/>
                </a:solidFill>
                <a:effectLst>
                  <a:outerShdw blurRad="38100" dist="38100" dir="2700000" algn="tl">
                    <a:srgbClr val="C0C0C0"/>
                  </a:outerShdw>
                </a:effectLst>
                <a:uLnTx/>
                <a:uFillTx/>
                <a:latin typeface="Times New Roman"/>
                <a:ea typeface="黑体" pitchFamily="2" charset="-122"/>
                <a:cs typeface="+mn-cs"/>
              </a:rPr>
              <a:t>集中数据项布局及显控协调问题</a:t>
            </a:r>
            <a:endPar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endParaRPr>
          </a:p>
        </p:txBody>
      </p:sp>
      <p:sp>
        <p:nvSpPr>
          <p:cNvPr id="11"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用户界面设计</a:t>
            </a:r>
            <a:endPar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000" b="0" i="0" u="none" strike="noStrike" kern="1200" cap="none" spc="0" normalizeH="0" baseline="0" noProof="0" dirty="0" smtClean="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用户</a:t>
            </a:r>
            <a:r>
              <a:rPr kumimoji="0" lang="zh-CN" altLang="en-US" sz="3000" b="0" i="0" u="none" strike="noStrike" kern="1200" cap="none" spc="0" normalizeH="0" baseline="0" noProof="0" dirty="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界面形式及设计</a:t>
            </a:r>
            <a:r>
              <a:rPr kumimoji="0" lang="zh-CN" altLang="en-US" sz="3000" b="0" i="0" u="none" strike="noStrike" kern="1200" cap="none" spc="0" normalizeH="0" baseline="0" noProof="0" dirty="0" smtClean="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原则：</a:t>
            </a:r>
            <a:r>
              <a:rPr kumimoji="0" lang="zh-CN" altLang="en-US" sz="3000" b="0" i="0" u="none" strike="noStrike" kern="1200" cap="none" spc="0" normalizeH="0" baseline="0" noProof="0" dirty="0" smtClean="0">
                <a:ln>
                  <a:noFill/>
                </a:ln>
                <a:solidFill>
                  <a:srgbClr val="0000FF"/>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形式与原则</a:t>
            </a:r>
            <a:endParaRPr kumimoji="0" lang="zh-CN" altLang="zh-CN" sz="3000" b="0" i="0" u="none" strike="noStrike" kern="1200" cap="none" spc="0" normalizeH="0" baseline="0" noProof="0" dirty="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3"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CC0000"/>
              </a:buClr>
              <a:buSzPct val="75000"/>
              <a:buFontTx/>
              <a:buNone/>
              <a:tabLst/>
              <a:defRPr/>
            </a:pPr>
            <a:r>
              <a:rPr kumimoji="1" lang="zh-CN" altLang="en-US" sz="2200" b="1" i="0" u="none" strike="noStrike" kern="1200" cap="none" spc="0" normalizeH="0" baseline="0" noProof="0" dirty="0">
                <a:ln>
                  <a:noFill/>
                </a:ln>
                <a:solidFill>
                  <a:srgbClr val="660033"/>
                </a:solidFill>
                <a:effectLst/>
                <a:uLnTx/>
                <a:uFillTx/>
                <a:latin typeface="Times New Roman" panose="02020603050405020304" pitchFamily="18" charset="0"/>
                <a:ea typeface="宋体" panose="02010600030101010101" pitchFamily="2" charset="-122"/>
                <a:cs typeface="+mn-cs"/>
              </a:rPr>
              <a:t>数据输入界面设计</a:t>
            </a:r>
          </a:p>
        </p:txBody>
      </p:sp>
      <p:sp>
        <p:nvSpPr>
          <p:cNvPr id="15" name="Oval 14">
            <a:hlinkClick r:id="rId2" action="ppaction://hlinkfile"/>
          </p:cNvPr>
          <p:cNvSpPr>
            <a:spLocks noChangeArrowheads="1"/>
          </p:cNvSpPr>
          <p:nvPr/>
        </p:nvSpPr>
        <p:spPr bwMode="auto">
          <a:xfrm>
            <a:off x="1403648" y="5085184"/>
            <a:ext cx="2880320" cy="288032"/>
          </a:xfrm>
          <a:prstGeom prst="ellipse">
            <a:avLst/>
          </a:prstGeom>
          <a:gradFill rotWithShape="0">
            <a:gsLst>
              <a:gs pos="0">
                <a:srgbClr val="CCCCFF"/>
              </a:gs>
              <a:gs pos="100000">
                <a:srgbClr val="FFFFFF"/>
              </a:gs>
            </a:gsLst>
            <a:lin ang="5400000" scaled="1"/>
          </a:gradFill>
          <a:ln w="9525">
            <a:solidFill>
              <a:srgbClr val="96969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分组规范布局例子</a:t>
            </a:r>
          </a:p>
        </p:txBody>
      </p:sp>
      <p:sp>
        <p:nvSpPr>
          <p:cNvPr id="17" name="Oval 16">
            <a:hlinkClick r:id="rId3" action="ppaction://hlinkfile"/>
          </p:cNvPr>
          <p:cNvSpPr>
            <a:spLocks noChangeArrowheads="1"/>
          </p:cNvSpPr>
          <p:nvPr/>
        </p:nvSpPr>
        <p:spPr bwMode="auto">
          <a:xfrm>
            <a:off x="1403648" y="5517926"/>
            <a:ext cx="2880320" cy="287338"/>
          </a:xfrm>
          <a:prstGeom prst="ellipse">
            <a:avLst/>
          </a:prstGeom>
          <a:gradFill rotWithShape="0">
            <a:gsLst>
              <a:gs pos="0">
                <a:srgbClr val="CCCCFF"/>
              </a:gs>
              <a:gs pos="100000">
                <a:srgbClr val="FFFFFF"/>
              </a:gs>
            </a:gsLst>
            <a:lin ang="5400000" scaled="1"/>
          </a:gradFill>
          <a:ln w="9525">
            <a:solidFill>
              <a:srgbClr val="96969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显控布局优劣对比例子</a:t>
            </a:r>
          </a:p>
        </p:txBody>
      </p:sp>
      <p:sp>
        <p:nvSpPr>
          <p:cNvPr id="18" name="Oval 14">
            <a:hlinkClick r:id="rId4" action="ppaction://hlinkfile"/>
          </p:cNvPr>
          <p:cNvSpPr>
            <a:spLocks noChangeArrowheads="1"/>
          </p:cNvSpPr>
          <p:nvPr/>
        </p:nvSpPr>
        <p:spPr bwMode="auto">
          <a:xfrm>
            <a:off x="1403648" y="4653136"/>
            <a:ext cx="2880320" cy="288032"/>
          </a:xfrm>
          <a:prstGeom prst="ellipse">
            <a:avLst/>
          </a:prstGeom>
          <a:gradFill rotWithShape="0">
            <a:gsLst>
              <a:gs pos="0">
                <a:srgbClr val="CCCCFF"/>
              </a:gs>
              <a:gs pos="100000">
                <a:srgbClr val="FFFFFF"/>
              </a:gs>
            </a:gsLst>
            <a:lin ang="5400000" scaled="1"/>
          </a:gradFill>
          <a:ln w="9525">
            <a:solidFill>
              <a:srgbClr val="96969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分组凌乱布局例子</a:t>
            </a:r>
          </a:p>
        </p:txBody>
      </p:sp>
      <p:pic>
        <p:nvPicPr>
          <p:cNvPr id="16" name="Picture 9" descr="pic3"/>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5818" y="1504981"/>
            <a:ext cx="3981651" cy="3796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2160" y="5281011"/>
            <a:ext cx="1740737" cy="1027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574979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to="" calcmode="lin" valueType="num">
                                      <p:cBhvr>
                                        <p:cTn id="7" dur="1" fill="hold"/>
                                        <p:tgtEl>
                                          <p:spTgt spid="16"/>
                                        </p:tgtEl>
                                        <p:attrNameLst>
                                          <p:attrName/>
                                        </p:attrNameLst>
                                      </p:cBhvr>
                                    </p:anim>
                                  </p:childTnLst>
                                </p:cTn>
                              </p:par>
                            </p:childTnLst>
                          </p:cTn>
                        </p:par>
                        <p:par>
                          <p:cTn id="8" fill="hold">
                            <p:stCondLst>
                              <p:cond delay="0"/>
                            </p:stCondLst>
                            <p:childTnLst>
                              <p:par>
                                <p:cTn id="9" presetID="24"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 to="" calcmode="lin" valueType="num">
                                      <p:cBhvr>
                                        <p:cTn id="11" dur="1" fill="hold"/>
                                        <p:tgtEl>
                                          <p:spTgt spid="1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4"/>
          <p:cNvSpPr>
            <a:spLocks noChangeArrowheads="1"/>
          </p:cNvSpPr>
          <p:nvPr/>
        </p:nvSpPr>
        <p:spPr bwMode="auto">
          <a:xfrm>
            <a:off x="1476375" y="1628775"/>
            <a:ext cx="6192838" cy="4032250"/>
          </a:xfrm>
          <a:prstGeom prst="rect">
            <a:avLst/>
          </a:prstGeom>
          <a:solidFill>
            <a:srgbClr val="FFFFFF">
              <a:alpha val="85097"/>
            </a:srgbClr>
          </a:solidFill>
          <a:ln w="9525">
            <a:solidFill>
              <a:srgbClr val="C0C0C0"/>
            </a:solidFill>
            <a:miter lim="800000"/>
            <a:headEnd/>
            <a:tailEnd/>
          </a:ln>
          <a:effectLst>
            <a:outerShdw dist="107763" dir="2700000" algn="ctr" rotWithShape="0">
              <a:schemeClr val="bg2">
                <a:alpha val="50000"/>
              </a:schemeClr>
            </a:outerShdw>
          </a:effec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CC0000"/>
                </a:solidFill>
                <a:effectLst/>
                <a:uLnTx/>
                <a:uFillTx/>
                <a:latin typeface="Times New Roman"/>
                <a:ea typeface="宋体" panose="02010600030101010101" pitchFamily="2" charset="-122"/>
                <a:cs typeface="+mn-cs"/>
              </a:rPr>
              <a:t>      </a:t>
            </a:r>
            <a:r>
              <a:rPr kumimoji="1" lang="en-US" altLang="zh-CN"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1. </a:t>
            </a: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命令语言界面设计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2. </a:t>
            </a: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菜单界面设计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3. </a:t>
            </a: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数据输入界面设计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C00000"/>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smtClean="0">
                <a:ln>
                  <a:noFill/>
                </a:ln>
                <a:solidFill>
                  <a:srgbClr val="C00000"/>
                </a:solidFill>
                <a:effectLst/>
                <a:uLnTx/>
                <a:uFillTx/>
                <a:latin typeface="Times New Roman"/>
                <a:ea typeface="楷体_GB2312" pitchFamily="49" charset="-122"/>
                <a:cs typeface="+mn-cs"/>
              </a:rPr>
              <a:t>4. </a:t>
            </a:r>
            <a:r>
              <a:rPr kumimoji="1" lang="zh-CN" altLang="en-US" sz="2400" b="1" i="0" u="none" strike="noStrike" kern="1200" cap="none" spc="0" normalizeH="0" baseline="0" noProof="0" dirty="0" smtClean="0">
                <a:ln>
                  <a:noFill/>
                </a:ln>
                <a:solidFill>
                  <a:srgbClr val="C00000"/>
                </a:solidFill>
                <a:effectLst/>
                <a:uLnTx/>
                <a:uFillTx/>
                <a:latin typeface="Times New Roman"/>
                <a:ea typeface="楷体_GB2312" pitchFamily="49" charset="-122"/>
                <a:cs typeface="+mn-cs"/>
              </a:rPr>
              <a:t>直接操纵和</a:t>
            </a:r>
            <a:r>
              <a:rPr kumimoji="1" lang="en-US" altLang="zh-CN" sz="2400" b="1" i="0" u="none" strike="noStrike" kern="1200" cap="none" spc="0" normalizeH="0" baseline="0" noProof="0" dirty="0" smtClean="0">
                <a:ln>
                  <a:noFill/>
                </a:ln>
                <a:solidFill>
                  <a:srgbClr val="C00000"/>
                </a:solidFill>
                <a:effectLst/>
                <a:uLnTx/>
                <a:uFillTx/>
                <a:latin typeface="Times New Roman"/>
                <a:ea typeface="楷体_GB2312" pitchFamily="49" charset="-122"/>
                <a:cs typeface="+mn-cs"/>
              </a:rPr>
              <a:t>WIMP</a:t>
            </a:r>
            <a:r>
              <a:rPr kumimoji="1" lang="zh-CN" altLang="en-US" sz="2400" b="1" i="0" u="none" strike="noStrike" kern="1200" cap="none" spc="0" normalizeH="0" baseline="0" noProof="0" dirty="0" smtClean="0">
                <a:ln>
                  <a:noFill/>
                </a:ln>
                <a:solidFill>
                  <a:srgbClr val="C00000"/>
                </a:solidFill>
                <a:effectLst/>
                <a:uLnTx/>
                <a:uFillTx/>
                <a:latin typeface="Times New Roman"/>
                <a:ea typeface="楷体_GB2312" pitchFamily="49" charset="-122"/>
                <a:cs typeface="+mn-cs"/>
              </a:rPr>
              <a:t>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5. </a:t>
            </a: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提示、帮助和出错界面设计</a:t>
            </a:r>
          </a:p>
        </p:txBody>
      </p:sp>
      <p:sp>
        <p:nvSpPr>
          <p:cNvPr id="4"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用户界面设计</a:t>
            </a:r>
            <a:endPar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000" b="0" i="0" u="none" strike="noStrike" kern="1200" cap="none" spc="0" normalizeH="0" baseline="0" noProof="0" dirty="0" smtClean="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用户</a:t>
            </a:r>
            <a:r>
              <a:rPr kumimoji="0" lang="zh-CN" altLang="en-US" sz="3000" b="0" i="0" u="none" strike="noStrike" kern="1200" cap="none" spc="0" normalizeH="0" baseline="0" noProof="0" dirty="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界面形式及设计</a:t>
            </a:r>
            <a:r>
              <a:rPr kumimoji="0" lang="zh-CN" altLang="en-US" sz="3000" b="0" i="0" u="none" strike="noStrike" kern="1200" cap="none" spc="0" normalizeH="0" baseline="0" noProof="0" dirty="0" smtClean="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原则：</a:t>
            </a:r>
            <a:r>
              <a:rPr kumimoji="0" lang="zh-CN" altLang="en-US" sz="3000" b="0" i="0" u="none" strike="noStrike" kern="1200" cap="none" spc="0" normalizeH="0" baseline="0" noProof="0" dirty="0" smtClean="0">
                <a:ln>
                  <a:noFill/>
                </a:ln>
                <a:solidFill>
                  <a:srgbClr val="0000FF"/>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形式与原则</a:t>
            </a:r>
            <a:endParaRPr kumimoji="0" lang="zh-CN" altLang="zh-CN" sz="3000" b="0" i="0" u="none" strike="noStrike" kern="1200" cap="none" spc="0" normalizeH="0" baseline="0" noProof="0" dirty="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141737354"/>
      </p:ext>
    </p:extLst>
  </p:cSld>
  <p:clrMapOvr>
    <a:masterClrMapping/>
  </p:clrMapOvr>
  <p:transition spd="med">
    <p:rand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Rectangle 3"/>
          <p:cNvSpPr>
            <a:spLocks noChangeArrowheads="1"/>
          </p:cNvSpPr>
          <p:nvPr/>
        </p:nvSpPr>
        <p:spPr bwMode="auto">
          <a:xfrm>
            <a:off x="684213" y="1484784"/>
            <a:ext cx="7888287" cy="4968552"/>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1145" name="AutoShape 9"/>
          <p:cNvSpPr>
            <a:spLocks noChangeArrowheads="1"/>
          </p:cNvSpPr>
          <p:nvPr/>
        </p:nvSpPr>
        <p:spPr bwMode="auto">
          <a:xfrm>
            <a:off x="1042988" y="1916584"/>
            <a:ext cx="7489825" cy="719137"/>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95250" indent="-4763"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95250" marR="0" lvl="0" indent="-4763" algn="l" defTabSz="914400" rtl="0" eaLnBrk="1" fontAlgn="base" latinLnBrk="0" hangingPunct="1">
              <a:lnSpc>
                <a:spcPct val="130000"/>
              </a:lnSpc>
              <a:spcBef>
                <a:spcPct val="0"/>
              </a:spcBef>
              <a:spcAft>
                <a:spcPct val="0"/>
              </a:spcAft>
              <a:buClrTx/>
              <a:buSzTx/>
              <a:buFontTx/>
              <a:buNone/>
              <a:tabLst/>
              <a:defRPr/>
            </a:pP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20</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世纪</a:t>
            </a: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80</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年代以来，以直接操纵</a:t>
            </a: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,WIMP</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界面和图形用户界面</a:t>
            </a: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(GUI)</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WYSIWYG</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原理等为特征的技术广泛为许多计算机系统所采用。</a:t>
            </a:r>
          </a:p>
          <a:p>
            <a:pPr marL="95250" marR="0" lvl="0" indent="-4763" algn="l" defTabSz="914400" rtl="0" eaLnBrk="1" fontAlgn="base" latinLnBrk="0" hangingPunct="1">
              <a:lnSpc>
                <a:spcPct val="100000"/>
              </a:lnSpc>
              <a:spcBef>
                <a:spcPct val="0"/>
              </a:spcBef>
              <a:spcAft>
                <a:spcPct val="0"/>
              </a:spcAft>
              <a:buClrTx/>
              <a:buSzTx/>
              <a:buFontTx/>
              <a:buNone/>
              <a:tabLst/>
              <a:defRPr/>
            </a:pPr>
            <a:endParaRPr kumimoji="1" lang="en-US" altLang="zh-CN" sz="1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endParaRPr>
          </a:p>
        </p:txBody>
      </p:sp>
      <p:sp>
        <p:nvSpPr>
          <p:cNvPr id="58376" name="Line 10"/>
          <p:cNvSpPr>
            <a:spLocks noChangeShapeType="1"/>
          </p:cNvSpPr>
          <p:nvPr/>
        </p:nvSpPr>
        <p:spPr bwMode="auto">
          <a:xfrm>
            <a:off x="684213" y="3067521"/>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1149" name="AutoShape 13"/>
          <p:cNvSpPr>
            <a:spLocks noChangeArrowheads="1"/>
          </p:cNvSpPr>
          <p:nvPr/>
        </p:nvSpPr>
        <p:spPr bwMode="auto">
          <a:xfrm>
            <a:off x="1116013" y="3572346"/>
            <a:ext cx="6408737" cy="2232025"/>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95250" indent="-4763">
              <a:defRPr kumimoji="1" sz="2400">
                <a:solidFill>
                  <a:schemeClr val="tx1"/>
                </a:solidFill>
                <a:latin typeface="Times New Roman" pitchFamily="18" charset="0"/>
                <a:ea typeface="宋体" pitchFamily="2" charset="-122"/>
              </a:defRPr>
            </a:lvl1pPr>
            <a:lvl2pPr marL="2424113" indent="-457200">
              <a:defRPr kumimoji="1" sz="2400">
                <a:solidFill>
                  <a:schemeClr val="tx1"/>
                </a:solidFill>
                <a:latin typeface="Times New Roman" pitchFamily="18" charset="0"/>
                <a:ea typeface="宋体" pitchFamily="2" charset="-122"/>
              </a:defRPr>
            </a:lvl2pPr>
            <a:lvl3pPr marL="3060700" indent="-457200">
              <a:defRPr kumimoji="1" sz="2400">
                <a:solidFill>
                  <a:schemeClr val="tx1"/>
                </a:solidFill>
                <a:latin typeface="Times New Roman" pitchFamily="18" charset="0"/>
                <a:ea typeface="宋体" pitchFamily="2" charset="-122"/>
              </a:defRPr>
            </a:lvl3pPr>
            <a:lvl4pPr marL="3697288" indent="-457200">
              <a:defRPr kumimoji="1" sz="2400">
                <a:solidFill>
                  <a:schemeClr val="tx1"/>
                </a:solidFill>
                <a:latin typeface="Times New Roman" pitchFamily="18" charset="0"/>
                <a:ea typeface="宋体" pitchFamily="2" charset="-122"/>
              </a:defRPr>
            </a:lvl4pPr>
            <a:lvl5pPr marL="4333875" indent="-457200">
              <a:defRPr kumimoji="1" sz="2400">
                <a:solidFill>
                  <a:schemeClr val="tx1"/>
                </a:solidFill>
                <a:latin typeface="Times New Roman" pitchFamily="18" charset="0"/>
                <a:ea typeface="宋体" pitchFamily="2" charset="-122"/>
              </a:defRPr>
            </a:lvl5pPr>
            <a:lvl6pPr marL="4791075" indent="-457200" fontAlgn="base">
              <a:spcBef>
                <a:spcPct val="0"/>
              </a:spcBef>
              <a:spcAft>
                <a:spcPct val="0"/>
              </a:spcAft>
              <a:defRPr kumimoji="1" sz="2400">
                <a:solidFill>
                  <a:schemeClr val="tx1"/>
                </a:solidFill>
                <a:latin typeface="Times New Roman" pitchFamily="18" charset="0"/>
                <a:ea typeface="宋体" pitchFamily="2" charset="-122"/>
              </a:defRPr>
            </a:lvl6pPr>
            <a:lvl7pPr marL="5248275" indent="-457200" fontAlgn="base">
              <a:spcBef>
                <a:spcPct val="0"/>
              </a:spcBef>
              <a:spcAft>
                <a:spcPct val="0"/>
              </a:spcAft>
              <a:defRPr kumimoji="1" sz="2400">
                <a:solidFill>
                  <a:schemeClr val="tx1"/>
                </a:solidFill>
                <a:latin typeface="Times New Roman" pitchFamily="18" charset="0"/>
                <a:ea typeface="宋体" pitchFamily="2" charset="-122"/>
              </a:defRPr>
            </a:lvl7pPr>
            <a:lvl8pPr marL="5705475" indent="-457200" fontAlgn="base">
              <a:spcBef>
                <a:spcPct val="0"/>
              </a:spcBef>
              <a:spcAft>
                <a:spcPct val="0"/>
              </a:spcAft>
              <a:defRPr kumimoji="1" sz="2400">
                <a:solidFill>
                  <a:schemeClr val="tx1"/>
                </a:solidFill>
                <a:latin typeface="Times New Roman" pitchFamily="18" charset="0"/>
                <a:ea typeface="宋体" pitchFamily="2" charset="-122"/>
              </a:defRPr>
            </a:lvl8pPr>
            <a:lvl9pPr marL="61626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marL="95250" marR="0" lvl="0" indent="-4763" algn="l" defTabSz="914400" rtl="0" eaLnBrk="1" fontAlgn="base" latinLnBrk="0" hangingPunct="1">
              <a:lnSpc>
                <a:spcPct val="140000"/>
              </a:lnSpc>
              <a:spcBef>
                <a:spcPct val="0"/>
              </a:spcBef>
              <a:spcAft>
                <a:spcPct val="0"/>
              </a:spcAft>
              <a:buClrTx/>
              <a:buSzTx/>
              <a:buFontTx/>
              <a:buNone/>
              <a:tabLst/>
              <a:defRPr/>
            </a:pPr>
            <a:r>
              <a:rPr kumimoji="1" lang="zh-CN" altLang="en-US" sz="1800" b="1" i="0" u="none" strike="noStrike" kern="1200" cap="none" spc="0" normalizeH="0" baseline="0" noProof="0" dirty="0" smtClean="0">
                <a:ln>
                  <a:noFill/>
                </a:ln>
                <a:solidFill>
                  <a:srgbClr val="000000"/>
                </a:solidFill>
                <a:effectLst>
                  <a:outerShdw blurRad="38100" dist="38100" dir="2700000" algn="tl">
                    <a:srgbClr val="C0C0C0"/>
                  </a:outerShdw>
                </a:effectLst>
                <a:uLnTx/>
                <a:uFillTx/>
                <a:latin typeface="Times New Roman"/>
                <a:ea typeface="黑体" pitchFamily="2" charset="-122"/>
                <a:cs typeface="+mn-cs"/>
              </a:rPr>
              <a:t>直接操纵</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Direct Manipulation</a:t>
            </a:r>
          </a:p>
          <a:p>
            <a:pPr marL="95250" marR="0" lvl="0" indent="-4763" algn="l" defTabSz="914400" rtl="0" eaLnBrk="1" fontAlgn="base" latinLnBrk="0" hangingPunct="1">
              <a:lnSpc>
                <a:spcPct val="140000"/>
              </a:lnSpc>
              <a:spcBef>
                <a:spcPct val="0"/>
              </a:spcBef>
              <a:spcAft>
                <a:spcPct val="0"/>
              </a:spcAft>
              <a:buClrTx/>
              <a:buSzTx/>
              <a:buFontTx/>
              <a:buNone/>
              <a:tabLst/>
              <a:defRPr/>
            </a:pPr>
            <a:r>
              <a:rPr kumimoji="1" lang="zh-CN" altLang="en-US" sz="1800" b="1" i="0" u="none" strike="noStrike" kern="1200" cap="none" spc="0" normalizeH="0" baseline="0" noProof="0" dirty="0" smtClean="0">
                <a:ln>
                  <a:noFill/>
                </a:ln>
                <a:solidFill>
                  <a:srgbClr val="000000"/>
                </a:solidFill>
                <a:effectLst>
                  <a:outerShdw blurRad="38100" dist="38100" dir="2700000" algn="tl">
                    <a:srgbClr val="C0C0C0"/>
                  </a:outerShdw>
                </a:effectLst>
                <a:uLnTx/>
                <a:uFillTx/>
                <a:latin typeface="Times New Roman"/>
                <a:ea typeface="黑体" pitchFamily="2" charset="-122"/>
                <a:cs typeface="+mn-cs"/>
              </a:rPr>
              <a:t>所见即所得</a:t>
            </a:r>
            <a:r>
              <a:rPr kumimoji="0"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0"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W</a:t>
            </a: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YSIWYG(What you see is what you get.</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a:t>
            </a:r>
          </a:p>
          <a:p>
            <a:pPr marL="95250" marR="0" lvl="0" indent="-4763" algn="l" defTabSz="914400" rtl="0" eaLnBrk="1" fontAlgn="base" latinLnBrk="0" hangingPunct="1">
              <a:lnSpc>
                <a:spcPct val="140000"/>
              </a:lnSpc>
              <a:spcBef>
                <a:spcPct val="0"/>
              </a:spcBef>
              <a:spcAft>
                <a:spcPct val="0"/>
              </a:spcAft>
              <a:buClrTx/>
              <a:buSzTx/>
              <a:buFontTx/>
              <a:buNone/>
              <a:tabLst/>
              <a:defRPr/>
            </a:pPr>
            <a:r>
              <a:rPr kumimoji="1" lang="en-US" altLang="zh-CN" sz="1800" b="1" i="0" u="none" strike="noStrike" kern="1200" cap="none" spc="0" normalizeH="0" baseline="0" noProof="0" dirty="0" smtClean="0">
                <a:ln>
                  <a:noFill/>
                </a:ln>
                <a:solidFill>
                  <a:srgbClr val="000000"/>
                </a:solidFill>
                <a:effectLst>
                  <a:outerShdw blurRad="38100" dist="38100" dir="2700000" algn="tl">
                    <a:srgbClr val="C0C0C0"/>
                  </a:outerShdw>
                </a:effectLst>
                <a:uLnTx/>
                <a:uFillTx/>
                <a:latin typeface="Times New Roman"/>
                <a:ea typeface="黑体" pitchFamily="2" charset="-122"/>
                <a:cs typeface="+mn-cs"/>
              </a:rPr>
              <a:t>WIMP </a:t>
            </a: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 </a:t>
            </a:r>
            <a:r>
              <a:rPr kumimoji="1" lang="en-US" altLang="zh-CN" sz="1800" b="1" i="0" u="none" strike="noStrike" kern="1200" cap="none" spc="0" normalizeH="0" baseline="0" noProof="0" dirty="0" err="1" smtClean="0">
                <a:ln>
                  <a:noFill/>
                </a:ln>
                <a:solidFill>
                  <a:srgbClr val="0000CC"/>
                </a:solidFill>
                <a:effectLst/>
                <a:uLnTx/>
                <a:uFillTx/>
                <a:latin typeface="Times New Roman"/>
                <a:ea typeface="楷体_GB2312" pitchFamily="49" charset="-122"/>
                <a:cs typeface="+mn-cs"/>
              </a:rPr>
              <a:t>Windows,Icons,Menus,Pointers</a:t>
            </a:r>
            <a:endPar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endParaRPr>
          </a:p>
          <a:p>
            <a:pPr marL="95250" marR="0" lvl="0" indent="-4763" algn="l" defTabSz="914400" rtl="0" eaLnBrk="1" fontAlgn="base" latinLnBrk="0" hangingPunct="1">
              <a:lnSpc>
                <a:spcPct val="140000"/>
              </a:lnSpc>
              <a:spcBef>
                <a:spcPct val="0"/>
              </a:spcBef>
              <a:spcAft>
                <a:spcPct val="0"/>
              </a:spcAft>
              <a:buClrTx/>
              <a:buSzTx/>
              <a:buFontTx/>
              <a:buNone/>
              <a:tabLst/>
              <a:defRPr/>
            </a:pP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窗口，图标，菜单，定位器</a:t>
            </a:r>
          </a:p>
          <a:p>
            <a:pPr marL="95250" marR="0" lvl="0" indent="-4763" algn="l" defTabSz="914400" rtl="0" eaLnBrk="1" fontAlgn="base" latinLnBrk="0" hangingPunct="1">
              <a:lnSpc>
                <a:spcPct val="140000"/>
              </a:lnSpc>
              <a:spcBef>
                <a:spcPct val="0"/>
              </a:spcBef>
              <a:spcAft>
                <a:spcPct val="0"/>
              </a:spcAft>
              <a:buClrTx/>
              <a:buSzTx/>
              <a:buFontTx/>
              <a:buNone/>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en-US" altLang="zh-CN" sz="1800" b="1" i="0" u="none" strike="noStrike" kern="1200" cap="none" spc="0" normalizeH="0" baseline="0" noProof="0" dirty="0" err="1" smtClean="0">
                <a:ln>
                  <a:noFill/>
                </a:ln>
                <a:solidFill>
                  <a:srgbClr val="0000CC"/>
                </a:solidFill>
                <a:effectLst/>
                <a:uLnTx/>
                <a:uFillTx/>
                <a:latin typeface="Times New Roman"/>
                <a:ea typeface="楷体_GB2312" pitchFamily="49" charset="-122"/>
                <a:cs typeface="+mn-cs"/>
              </a:rPr>
              <a:t>Windows,Icons,Mouse,Pull</a:t>
            </a: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-down menu</a:t>
            </a:r>
          </a:p>
          <a:p>
            <a:pPr marL="95250" marR="0" lvl="0" indent="-4763" algn="l" defTabSz="914400" rtl="0" eaLnBrk="1" fontAlgn="base" latinLnBrk="0" hangingPunct="1">
              <a:lnSpc>
                <a:spcPct val="140000"/>
              </a:lnSpc>
              <a:spcBef>
                <a:spcPct val="0"/>
              </a:spcBef>
              <a:spcAft>
                <a:spcPct val="0"/>
              </a:spcAft>
              <a:buClrTx/>
              <a:buSzTx/>
              <a:buFontTx/>
              <a:buNone/>
              <a:tabLst/>
              <a:defRPr/>
            </a:pP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窗口，图标，鼠标器，下拉式菜单</a:t>
            </a:r>
          </a:p>
        </p:txBody>
      </p:sp>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9"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0"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直接操纵和</a:t>
            </a:r>
            <a:r>
              <a:rPr lang="en-US" altLang="zh-CN" sz="2200" b="1" dirty="0">
                <a:solidFill>
                  <a:srgbClr val="660033"/>
                </a:solidFill>
              </a:rPr>
              <a:t>WIMP</a:t>
            </a:r>
            <a:r>
              <a:rPr lang="zh-CN" altLang="en-US" sz="2200" b="1" dirty="0">
                <a:solidFill>
                  <a:srgbClr val="660033"/>
                </a:solidFill>
              </a:rPr>
              <a:t>界面设计</a:t>
            </a:r>
          </a:p>
        </p:txBody>
      </p:sp>
    </p:spTree>
    <p:extLst>
      <p:ext uri="{BB962C8B-B14F-4D97-AF65-F5344CB8AC3E}">
        <p14:creationId xmlns:p14="http://schemas.microsoft.com/office/powerpoint/2010/main" val="281073012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1145"/>
                                        </p:tgtEl>
                                        <p:attrNameLst>
                                          <p:attrName>style.visibility</p:attrName>
                                        </p:attrNameLst>
                                      </p:cBhvr>
                                      <p:to>
                                        <p:strVal val="visible"/>
                                      </p:to>
                                    </p:set>
                                    <p:animEffect transition="in" filter="wipe(up)">
                                      <p:cBhvr>
                                        <p:cTn id="7" dur="2000"/>
                                        <p:tgtEl>
                                          <p:spTgt spid="91145"/>
                                        </p:tgtEl>
                                      </p:cBhvr>
                                    </p:animEffect>
                                  </p:childTnLst>
                                </p:cTn>
                              </p:par>
                            </p:childTnLst>
                          </p:cTn>
                        </p:par>
                        <p:par>
                          <p:cTn id="8" fill="hold" nodeType="afterGroup">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91149"/>
                                        </p:tgtEl>
                                        <p:attrNameLst>
                                          <p:attrName>style.visibility</p:attrName>
                                        </p:attrNameLst>
                                      </p:cBhvr>
                                      <p:to>
                                        <p:strVal val="visible"/>
                                      </p:to>
                                    </p:set>
                                    <p:animEffect transition="in" filter="wipe(up)">
                                      <p:cBhvr>
                                        <p:cTn id="11" dur="2000"/>
                                        <p:tgtEl>
                                          <p:spTgt spid="91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5" grpId="0"/>
      <p:bldP spid="9114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Rectangle 3"/>
          <p:cNvSpPr>
            <a:spLocks noChangeArrowheads="1"/>
          </p:cNvSpPr>
          <p:nvPr/>
        </p:nvSpPr>
        <p:spPr bwMode="auto">
          <a:xfrm>
            <a:off x="684213" y="1485032"/>
            <a:ext cx="7888287" cy="4896296"/>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2165" name="AutoShape 5"/>
          <p:cNvSpPr>
            <a:spLocks noChangeArrowheads="1"/>
          </p:cNvSpPr>
          <p:nvPr/>
        </p:nvSpPr>
        <p:spPr bwMode="auto">
          <a:xfrm>
            <a:off x="827088" y="1557338"/>
            <a:ext cx="3529012" cy="431800"/>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1.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直接操纵界面的特点 </a:t>
            </a:r>
          </a:p>
        </p:txBody>
      </p:sp>
      <p:sp>
        <p:nvSpPr>
          <p:cNvPr id="92166" name="AutoShape 6"/>
          <p:cNvSpPr>
            <a:spLocks noChangeArrowheads="1"/>
          </p:cNvSpPr>
          <p:nvPr/>
        </p:nvSpPr>
        <p:spPr bwMode="auto">
          <a:xfrm>
            <a:off x="1114425" y="1772816"/>
            <a:ext cx="7489825" cy="424815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1" lang="en-US" altLang="zh-CN" sz="1800" b="1" i="0" u="none" strike="noStrike" kern="1200" cap="none" spc="0" normalizeH="0" baseline="0" noProof="0" dirty="0" smtClean="0">
                <a:ln>
                  <a:noFill/>
                </a:ln>
                <a:solidFill>
                  <a:srgbClr val="0000CC"/>
                </a:solidFill>
                <a:effectLst/>
                <a:uLnTx/>
                <a:uFillTx/>
                <a:latin typeface="宋体" panose="02010600030101010101" pitchFamily="2" charset="-122"/>
                <a:ea typeface="宋体" panose="02010600030101010101" pitchFamily="2" charset="-122"/>
                <a:cs typeface="+mn-cs"/>
              </a:rPr>
              <a:t>“</a:t>
            </a:r>
            <a:r>
              <a:rPr kumimoji="1" lang="zh-CN" altLang="en-US" sz="1800" b="1" i="0" u="none" strike="noStrike" kern="1200" cap="none" spc="0" normalizeH="0" baseline="0" noProof="0" dirty="0" smtClean="0">
                <a:ln>
                  <a:noFill/>
                </a:ln>
                <a:solidFill>
                  <a:srgbClr val="0000CC"/>
                </a:solidFill>
                <a:effectLst/>
                <a:uLnTx/>
                <a:uFillTx/>
                <a:latin typeface="宋体" panose="02010600030101010101" pitchFamily="2" charset="-122"/>
                <a:ea typeface="宋体" panose="02010600030101010101" pitchFamily="2" charset="-122"/>
                <a:cs typeface="+mn-cs"/>
              </a:rPr>
              <a:t>直接操纵”界面专门用来代表以图形方式工作的</a:t>
            </a:r>
            <a:r>
              <a:rPr kumimoji="1" lang="zh-CN" altLang="en-US" sz="1800" b="1" i="0" u="none" strike="noStrike" kern="1200" cap="none" spc="0" normalizeH="0" baseline="0" noProof="0" dirty="0" smtClean="0">
                <a:ln>
                  <a:noFill/>
                </a:ln>
                <a:solidFill>
                  <a:srgbClr val="CC0000"/>
                </a:solidFill>
                <a:effectLst/>
                <a:uLnTx/>
                <a:uFillTx/>
                <a:latin typeface="宋体" panose="02010600030101010101" pitchFamily="2" charset="-122"/>
                <a:ea typeface="宋体" panose="02010600030101010101" pitchFamily="2" charset="-122"/>
                <a:cs typeface="+mn-cs"/>
              </a:rPr>
              <a:t>窗口、图标、菜单、按钮、滚动条、对话框</a:t>
            </a:r>
            <a:r>
              <a:rPr kumimoji="1" lang="zh-CN" altLang="en-US" sz="1800" b="1" i="0" u="none" strike="noStrike" kern="1200" cap="none" spc="0" normalizeH="0" baseline="0" noProof="0" dirty="0" smtClean="0">
                <a:ln>
                  <a:noFill/>
                </a:ln>
                <a:solidFill>
                  <a:srgbClr val="0000CC"/>
                </a:solidFill>
                <a:effectLst/>
                <a:uLnTx/>
                <a:uFillTx/>
                <a:latin typeface="宋体" panose="02010600030101010101" pitchFamily="2" charset="-122"/>
                <a:ea typeface="宋体" panose="02010600030101010101" pitchFamily="2" charset="-122"/>
                <a:cs typeface="+mn-cs"/>
              </a:rPr>
              <a:t>等界面部件，也包括</a:t>
            </a:r>
            <a:r>
              <a:rPr kumimoji="1" lang="zh-CN" altLang="en-US" sz="1800" b="1" i="0" u="none" strike="noStrike" kern="1200" cap="none" spc="0" normalizeH="0" baseline="0" noProof="0" dirty="0" smtClean="0">
                <a:ln>
                  <a:noFill/>
                </a:ln>
                <a:solidFill>
                  <a:srgbClr val="CC0000"/>
                </a:solidFill>
                <a:effectLst/>
                <a:uLnTx/>
                <a:uFillTx/>
                <a:latin typeface="宋体" panose="02010600030101010101" pitchFamily="2" charset="-122"/>
                <a:ea typeface="宋体" panose="02010600030101010101" pitchFamily="2" charset="-122"/>
                <a:cs typeface="+mn-cs"/>
              </a:rPr>
              <a:t>定位器图标</a:t>
            </a:r>
            <a:r>
              <a:rPr kumimoji="1" lang="zh-CN" altLang="en-US" sz="1800" b="1" i="0" u="none" strike="noStrike" kern="1200" cap="none" spc="0" normalizeH="0" baseline="0" noProof="0" dirty="0" smtClean="0">
                <a:ln>
                  <a:noFill/>
                </a:ln>
                <a:solidFill>
                  <a:srgbClr val="0000CC"/>
                </a:solidFill>
                <a:effectLst/>
                <a:uLnTx/>
                <a:uFillTx/>
                <a:latin typeface="宋体" panose="02010600030101010101" pitchFamily="2" charset="-122"/>
                <a:ea typeface="宋体" panose="02010600030101010101" pitchFamily="2" charset="-122"/>
                <a:cs typeface="+mn-cs"/>
              </a:rPr>
              <a:t>。其主要特点：</a:t>
            </a:r>
          </a:p>
          <a:p>
            <a:pPr marL="0" marR="0" lvl="0" indent="0" algn="l" defTabSz="914400" rtl="0" eaLnBrk="1" fontAlgn="base" latinLnBrk="0" hangingPunct="1">
              <a:lnSpc>
                <a:spcPct val="150000"/>
              </a:lnSpc>
              <a:spcBef>
                <a:spcPct val="0"/>
              </a:spcBef>
              <a:spcAft>
                <a:spcPct val="0"/>
              </a:spcAft>
              <a:buClrTx/>
              <a:buSzTx/>
              <a:buFontTx/>
              <a:buNone/>
              <a:tabLst/>
              <a:defRPr/>
            </a:pPr>
            <a:endParaRPr kumimoji="1" lang="zh-CN" altLang="en-US" sz="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endParaRPr>
          </a:p>
          <a:p>
            <a:pPr marL="0" marR="0" lvl="0" indent="0" algn="l" defTabSz="914400" rtl="0" eaLnBrk="1" fontAlgn="base" latinLnBrk="0" hangingPunct="1">
              <a:lnSpc>
                <a:spcPct val="150000"/>
              </a:lnSpc>
              <a:spcBef>
                <a:spcPct val="0"/>
              </a:spcBef>
              <a:spcAft>
                <a:spcPct val="0"/>
              </a:spcAft>
              <a:buClr>
                <a:srgbClr val="CC0000"/>
              </a:buClr>
              <a:buSzPct val="65000"/>
              <a:buFont typeface="Wingdings" panose="05000000000000000000" pitchFamily="2" charset="2"/>
              <a:buChar char="l"/>
              <a:tabLst/>
              <a:defRPr/>
            </a:pPr>
            <a:r>
              <a:rPr kumimoji="1" lang="zh-CN" altLang="en-US" sz="1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rPr>
              <a:t> 以物理动作或标记按钮代替复杂的语法</a:t>
            </a:r>
          </a:p>
          <a:p>
            <a:pPr marL="0" marR="0" lvl="0" indent="0" algn="l" defTabSz="914400" rtl="0" eaLnBrk="1" fontAlgn="base" latinLnBrk="0" hangingPunct="1">
              <a:lnSpc>
                <a:spcPct val="150000"/>
              </a:lnSpc>
              <a:spcBef>
                <a:spcPct val="0"/>
              </a:spcBef>
              <a:spcAft>
                <a:spcPct val="0"/>
              </a:spcAft>
              <a:buClr>
                <a:srgbClr val="CC0000"/>
              </a:buClr>
              <a:buSzPct val="65000"/>
              <a:buFont typeface="Wingdings" panose="05000000000000000000" pitchFamily="2" charset="2"/>
              <a:buChar char="l"/>
              <a:tabLst/>
              <a:defRPr/>
            </a:pPr>
            <a:r>
              <a:rPr kumimoji="1" lang="zh-CN" altLang="en-US" sz="1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rPr>
              <a:t> 用指点和选择代替键盘输入</a:t>
            </a:r>
          </a:p>
          <a:p>
            <a:pPr marL="0" marR="0" lvl="0" indent="0" algn="l" defTabSz="914400" rtl="0" eaLnBrk="1" fontAlgn="base" latinLnBrk="0" hangingPunct="1">
              <a:lnSpc>
                <a:spcPct val="150000"/>
              </a:lnSpc>
              <a:spcBef>
                <a:spcPct val="0"/>
              </a:spcBef>
              <a:spcAft>
                <a:spcPct val="0"/>
              </a:spcAft>
              <a:buClr>
                <a:srgbClr val="CC0000"/>
              </a:buClr>
              <a:buSzPct val="65000"/>
              <a:buFont typeface="Wingdings" panose="05000000000000000000" pitchFamily="2" charset="2"/>
              <a:buChar char="l"/>
              <a:tabLst/>
              <a:defRPr/>
            </a:pPr>
            <a:r>
              <a:rPr kumimoji="1" lang="zh-CN" altLang="en-US" sz="1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rPr>
              <a:t> 操作结果立刻可见，具有高度的交互性</a:t>
            </a:r>
          </a:p>
          <a:p>
            <a:pPr marL="0" marR="0" lvl="0" indent="0" algn="l" defTabSz="914400" rtl="0" eaLnBrk="1" fontAlgn="base" latinLnBrk="0" hangingPunct="1">
              <a:lnSpc>
                <a:spcPct val="150000"/>
              </a:lnSpc>
              <a:spcBef>
                <a:spcPct val="0"/>
              </a:spcBef>
              <a:spcAft>
                <a:spcPct val="0"/>
              </a:spcAft>
              <a:buClr>
                <a:srgbClr val="CC0000"/>
              </a:buClr>
              <a:buSzPct val="65000"/>
              <a:buFont typeface="Wingdings" panose="05000000000000000000" pitchFamily="2" charset="2"/>
              <a:buChar char="l"/>
              <a:tabLst/>
              <a:defRPr/>
            </a:pPr>
            <a:r>
              <a:rPr kumimoji="1" lang="zh-CN" altLang="en-US" sz="1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rPr>
              <a:t> 提供了对用户出错的保护机制和强有力的帮助机制，支持逆向操作</a:t>
            </a:r>
          </a:p>
          <a:p>
            <a:pPr marL="0" marR="0" lvl="0" indent="0" algn="l" defTabSz="914400" rtl="0" eaLnBrk="1" fontAlgn="base" latinLnBrk="0" hangingPunct="1">
              <a:lnSpc>
                <a:spcPct val="150000"/>
              </a:lnSpc>
              <a:spcBef>
                <a:spcPct val="0"/>
              </a:spcBef>
              <a:spcAft>
                <a:spcPct val="0"/>
              </a:spcAft>
              <a:buClr>
                <a:srgbClr val="CC0000"/>
              </a:buClr>
              <a:buSzPct val="65000"/>
              <a:buFont typeface="Wingdings" panose="05000000000000000000" pitchFamily="2" charset="2"/>
              <a:buChar char="l"/>
              <a:tabLst/>
              <a:defRPr/>
            </a:pPr>
            <a:r>
              <a:rPr kumimoji="1" lang="zh-CN" altLang="en-US" sz="1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rPr>
              <a:t> 新手通常仅需要经过观看系统运行的演示，就能很快地学会系统的</a:t>
            </a:r>
            <a:br>
              <a:rPr kumimoji="1" lang="zh-CN" altLang="en-US" sz="1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rPr>
            </a:br>
            <a:r>
              <a:rPr kumimoji="1" lang="zh-CN" altLang="en-US" sz="1800" b="1" i="0" u="none" strike="noStrike" kern="1200" cap="none" spc="0" normalizeH="0" baseline="0" noProof="0" dirty="0" smtClean="0">
                <a:ln>
                  <a:noFill/>
                </a:ln>
                <a:solidFill>
                  <a:srgbClr val="0000CC"/>
                </a:solidFill>
                <a:effectLst/>
                <a:uLnTx/>
                <a:uFillTx/>
                <a:latin typeface="楷体_GB2312" pitchFamily="49" charset="-122"/>
                <a:ea typeface="楷体_GB2312" pitchFamily="49" charset="-122"/>
                <a:cs typeface="+mn-cs"/>
              </a:rPr>
              <a:t>  基本功能。</a:t>
            </a:r>
          </a:p>
        </p:txBody>
      </p:sp>
      <p:sp>
        <p:nvSpPr>
          <p:cNvPr id="7"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8"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9"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直接操纵和</a:t>
            </a:r>
            <a:r>
              <a:rPr lang="en-US" altLang="zh-CN" sz="2200" b="1" dirty="0">
                <a:solidFill>
                  <a:srgbClr val="660033"/>
                </a:solidFill>
              </a:rPr>
              <a:t>WIMP</a:t>
            </a:r>
            <a:r>
              <a:rPr lang="zh-CN" altLang="en-US" sz="2200" b="1" dirty="0">
                <a:solidFill>
                  <a:srgbClr val="660033"/>
                </a:solidFill>
              </a:rPr>
              <a:t>界面设计</a:t>
            </a:r>
          </a:p>
        </p:txBody>
      </p:sp>
    </p:spTree>
    <p:extLst>
      <p:ext uri="{BB962C8B-B14F-4D97-AF65-F5344CB8AC3E}">
        <p14:creationId xmlns:p14="http://schemas.microsoft.com/office/powerpoint/2010/main" val="38166267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2165">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92166">
                                            <p:txEl>
                                              <p:pRg st="0" end="0"/>
                                            </p:txEl>
                                          </p:spTgt>
                                        </p:tgtEl>
                                        <p:attrNameLst>
                                          <p:attrName>style.visibility</p:attrName>
                                        </p:attrNameLst>
                                      </p:cBhvr>
                                      <p:to>
                                        <p:strVal val="visible"/>
                                      </p:to>
                                    </p:set>
                                    <p:animEffect transition="in" filter="wipe(up)">
                                      <p:cBhvr>
                                        <p:cTn id="10" dur="2000"/>
                                        <p:tgtEl>
                                          <p:spTgt spid="92166">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92166">
                                            <p:txEl>
                                              <p:pRg st="2" end="2"/>
                                            </p:txEl>
                                          </p:spTgt>
                                        </p:tgtEl>
                                        <p:attrNameLst>
                                          <p:attrName>style.visibility</p:attrName>
                                        </p:attrNameLst>
                                      </p:cBhvr>
                                      <p:to>
                                        <p:strVal val="visible"/>
                                      </p:to>
                                    </p:set>
                                    <p:animEffect transition="in" filter="wipe(up)">
                                      <p:cBhvr>
                                        <p:cTn id="15" dur="2000"/>
                                        <p:tgtEl>
                                          <p:spTgt spid="92166">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92166">
                                            <p:txEl>
                                              <p:pRg st="3" end="3"/>
                                            </p:txEl>
                                          </p:spTgt>
                                        </p:tgtEl>
                                        <p:attrNameLst>
                                          <p:attrName>style.visibility</p:attrName>
                                        </p:attrNameLst>
                                      </p:cBhvr>
                                      <p:to>
                                        <p:strVal val="visible"/>
                                      </p:to>
                                    </p:set>
                                    <p:animEffect transition="in" filter="wipe(up)">
                                      <p:cBhvr>
                                        <p:cTn id="20" dur="2000"/>
                                        <p:tgtEl>
                                          <p:spTgt spid="92166">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92166">
                                            <p:txEl>
                                              <p:pRg st="4" end="4"/>
                                            </p:txEl>
                                          </p:spTgt>
                                        </p:tgtEl>
                                        <p:attrNameLst>
                                          <p:attrName>style.visibility</p:attrName>
                                        </p:attrNameLst>
                                      </p:cBhvr>
                                      <p:to>
                                        <p:strVal val="visible"/>
                                      </p:to>
                                    </p:set>
                                    <p:animEffect transition="in" filter="wipe(up)">
                                      <p:cBhvr>
                                        <p:cTn id="25" dur="2000"/>
                                        <p:tgtEl>
                                          <p:spTgt spid="92166">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92166">
                                            <p:txEl>
                                              <p:pRg st="5" end="5"/>
                                            </p:txEl>
                                          </p:spTgt>
                                        </p:tgtEl>
                                        <p:attrNameLst>
                                          <p:attrName>style.visibility</p:attrName>
                                        </p:attrNameLst>
                                      </p:cBhvr>
                                      <p:to>
                                        <p:strVal val="visible"/>
                                      </p:to>
                                    </p:set>
                                    <p:animEffect transition="in" filter="wipe(up)">
                                      <p:cBhvr>
                                        <p:cTn id="30" dur="2000"/>
                                        <p:tgtEl>
                                          <p:spTgt spid="92166">
                                            <p:txEl>
                                              <p:pRg st="5" end="5"/>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92166">
                                            <p:txEl>
                                              <p:pRg st="6" end="6"/>
                                            </p:txEl>
                                          </p:spTgt>
                                        </p:tgtEl>
                                        <p:attrNameLst>
                                          <p:attrName>style.visibility</p:attrName>
                                        </p:attrNameLst>
                                      </p:cBhvr>
                                      <p:to>
                                        <p:strVal val="visible"/>
                                      </p:to>
                                    </p:set>
                                    <p:animEffect transition="in" filter="wipe(up)">
                                      <p:cBhvr>
                                        <p:cTn id="35" dur="2000"/>
                                        <p:tgtEl>
                                          <p:spTgt spid="9216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5" grpId="0" build="p"/>
      <p:bldP spid="92166"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1" name="Rectangle 3"/>
          <p:cNvSpPr>
            <a:spLocks noChangeArrowheads="1"/>
          </p:cNvSpPr>
          <p:nvPr/>
        </p:nvSpPr>
        <p:spPr bwMode="auto">
          <a:xfrm>
            <a:off x="684213" y="1485032"/>
            <a:ext cx="7888287" cy="496830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5237" name="AutoShape 5"/>
          <p:cNvSpPr>
            <a:spLocks noChangeArrowheads="1"/>
          </p:cNvSpPr>
          <p:nvPr/>
        </p:nvSpPr>
        <p:spPr bwMode="auto">
          <a:xfrm>
            <a:off x="754063" y="1556469"/>
            <a:ext cx="2665412" cy="287338"/>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2.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窗口的构成 </a:t>
            </a:r>
          </a:p>
        </p:txBody>
      </p:sp>
      <p:pic>
        <p:nvPicPr>
          <p:cNvPr id="60424" name="Picture 8" descr="sjs 拷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988269"/>
            <a:ext cx="5905500" cy="4321175"/>
          </a:xfrm>
          <a:prstGeom prst="rect">
            <a:avLst/>
          </a:prstGeom>
          <a:solidFill>
            <a:srgbClr val="FFFFFF">
              <a:alpha val="59999"/>
            </a:srgbClr>
          </a:solidFill>
          <a:ln w="9525">
            <a:solidFill>
              <a:srgbClr val="C0C0C0"/>
            </a:solidFill>
            <a:miter lim="800000"/>
            <a:headEnd/>
            <a:tailEnd/>
          </a:ln>
        </p:spPr>
      </p:pic>
      <p:sp>
        <p:nvSpPr>
          <p:cNvPr id="7"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8"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9"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直接操纵和</a:t>
            </a:r>
            <a:r>
              <a:rPr lang="en-US" altLang="zh-CN" sz="2200" b="1" dirty="0">
                <a:solidFill>
                  <a:srgbClr val="660033"/>
                </a:solidFill>
              </a:rPr>
              <a:t>WIMP</a:t>
            </a:r>
            <a:r>
              <a:rPr lang="zh-CN" altLang="en-US" sz="2200" b="1" dirty="0">
                <a:solidFill>
                  <a:srgbClr val="660033"/>
                </a:solidFill>
              </a:rPr>
              <a:t>界面设计</a:t>
            </a:r>
          </a:p>
        </p:txBody>
      </p:sp>
    </p:spTree>
    <p:extLst>
      <p:ext uri="{BB962C8B-B14F-4D97-AF65-F5344CB8AC3E}">
        <p14:creationId xmlns:p14="http://schemas.microsoft.com/office/powerpoint/2010/main" val="68209055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523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utoShape 4"/>
          <p:cNvSpPr>
            <a:spLocks noChangeArrowheads="1"/>
          </p:cNvSpPr>
          <p:nvPr/>
        </p:nvSpPr>
        <p:spPr bwMode="auto">
          <a:xfrm>
            <a:off x="683568" y="1052736"/>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直接操纵和</a:t>
            </a:r>
            <a:r>
              <a:rPr lang="en-US" altLang="zh-CN" sz="2200" b="1" dirty="0">
                <a:solidFill>
                  <a:srgbClr val="660033"/>
                </a:solidFill>
              </a:rPr>
              <a:t>WIMP</a:t>
            </a:r>
            <a:r>
              <a:rPr lang="zh-CN" altLang="en-US" sz="2200" b="1" dirty="0">
                <a:solidFill>
                  <a:srgbClr val="660033"/>
                </a:solidFill>
              </a:rPr>
              <a:t>界面设计</a:t>
            </a:r>
          </a:p>
        </p:txBody>
      </p:sp>
      <p:sp>
        <p:nvSpPr>
          <p:cNvPr id="61445" name="Rectangle 3"/>
          <p:cNvSpPr>
            <a:spLocks noChangeArrowheads="1"/>
          </p:cNvSpPr>
          <p:nvPr/>
        </p:nvSpPr>
        <p:spPr bwMode="auto">
          <a:xfrm>
            <a:off x="684213" y="1450801"/>
            <a:ext cx="7888287" cy="5040312"/>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0357" name="AutoShape 5"/>
          <p:cNvSpPr>
            <a:spLocks noChangeArrowheads="1"/>
          </p:cNvSpPr>
          <p:nvPr/>
        </p:nvSpPr>
        <p:spPr bwMode="auto">
          <a:xfrm>
            <a:off x="754063" y="1522238"/>
            <a:ext cx="2665412" cy="287338"/>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1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2. </a:t>
            </a:r>
            <a:r>
              <a:rPr kumimoji="1" lang="zh-CN" altLang="en-US" sz="1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窗口的构成 </a:t>
            </a:r>
          </a:p>
        </p:txBody>
      </p:sp>
      <p:pic>
        <p:nvPicPr>
          <p:cNvPr id="61448" name="Picture 7" desc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403176"/>
            <a:ext cx="7007225" cy="503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60" name="Rectangle 8"/>
          <p:cNvSpPr>
            <a:spLocks noChangeArrowheads="1"/>
          </p:cNvSpPr>
          <p:nvPr/>
        </p:nvSpPr>
        <p:spPr bwMode="auto">
          <a:xfrm>
            <a:off x="381000" y="1098376"/>
            <a:ext cx="762000" cy="228600"/>
          </a:xfrm>
          <a:prstGeom prst="rect">
            <a:avLst/>
          </a:prstGeom>
          <a:solidFill>
            <a:srgbClr val="FFFFFF"/>
          </a:solidFill>
          <a:ln w="9525" algn="ctr">
            <a:solidFill>
              <a:srgbClr val="99CC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标题栏</a:t>
            </a:r>
          </a:p>
        </p:txBody>
      </p:sp>
      <p:sp>
        <p:nvSpPr>
          <p:cNvPr id="100361" name="Rectangle 9"/>
          <p:cNvSpPr>
            <a:spLocks noChangeArrowheads="1"/>
          </p:cNvSpPr>
          <p:nvPr/>
        </p:nvSpPr>
        <p:spPr bwMode="auto">
          <a:xfrm>
            <a:off x="228600" y="1555576"/>
            <a:ext cx="762000" cy="228600"/>
          </a:xfrm>
          <a:prstGeom prst="rect">
            <a:avLst/>
          </a:prstGeom>
          <a:solidFill>
            <a:srgbClr val="FFFFFF"/>
          </a:solidFill>
          <a:ln w="9525" algn="ctr">
            <a:solidFill>
              <a:srgbClr val="99CC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菜单栏</a:t>
            </a:r>
          </a:p>
        </p:txBody>
      </p:sp>
      <p:sp>
        <p:nvSpPr>
          <p:cNvPr id="100362" name="Rectangle 10"/>
          <p:cNvSpPr>
            <a:spLocks noChangeArrowheads="1"/>
          </p:cNvSpPr>
          <p:nvPr/>
        </p:nvSpPr>
        <p:spPr bwMode="auto">
          <a:xfrm>
            <a:off x="228600" y="2088976"/>
            <a:ext cx="762000" cy="228600"/>
          </a:xfrm>
          <a:prstGeom prst="rect">
            <a:avLst/>
          </a:prstGeom>
          <a:solidFill>
            <a:srgbClr val="FFFFFF"/>
          </a:solidFill>
          <a:ln w="9525" algn="ctr">
            <a:solidFill>
              <a:srgbClr val="99CC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工具栏</a:t>
            </a:r>
          </a:p>
        </p:txBody>
      </p:sp>
      <p:sp>
        <p:nvSpPr>
          <p:cNvPr id="100363" name="Rectangle 11"/>
          <p:cNvSpPr>
            <a:spLocks noChangeArrowheads="1"/>
          </p:cNvSpPr>
          <p:nvPr/>
        </p:nvSpPr>
        <p:spPr bwMode="auto">
          <a:xfrm>
            <a:off x="228600" y="6203776"/>
            <a:ext cx="762000" cy="228600"/>
          </a:xfrm>
          <a:prstGeom prst="rect">
            <a:avLst/>
          </a:prstGeom>
          <a:solidFill>
            <a:srgbClr val="FFFFFF"/>
          </a:solidFill>
          <a:ln w="9525" algn="ctr">
            <a:solidFill>
              <a:srgbClr val="99CC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状态栏</a:t>
            </a:r>
          </a:p>
        </p:txBody>
      </p:sp>
      <p:sp>
        <p:nvSpPr>
          <p:cNvPr id="100364" name="Rectangle 12"/>
          <p:cNvSpPr>
            <a:spLocks noChangeArrowheads="1"/>
          </p:cNvSpPr>
          <p:nvPr/>
        </p:nvSpPr>
        <p:spPr bwMode="auto">
          <a:xfrm>
            <a:off x="8305800" y="3993976"/>
            <a:ext cx="762000" cy="228600"/>
          </a:xfrm>
          <a:prstGeom prst="rect">
            <a:avLst/>
          </a:prstGeom>
          <a:solidFill>
            <a:srgbClr val="FFFFFF"/>
          </a:solidFill>
          <a:ln w="9525" algn="ctr">
            <a:solidFill>
              <a:srgbClr val="99CC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滚动条</a:t>
            </a:r>
          </a:p>
        </p:txBody>
      </p:sp>
      <p:sp>
        <p:nvSpPr>
          <p:cNvPr id="100365" name="Rectangle 13"/>
          <p:cNvSpPr>
            <a:spLocks noChangeArrowheads="1"/>
          </p:cNvSpPr>
          <p:nvPr/>
        </p:nvSpPr>
        <p:spPr bwMode="auto">
          <a:xfrm>
            <a:off x="8305800" y="3079576"/>
            <a:ext cx="762000" cy="228600"/>
          </a:xfrm>
          <a:prstGeom prst="rect">
            <a:avLst/>
          </a:prstGeom>
          <a:solidFill>
            <a:srgbClr val="FFFFFF"/>
          </a:solidFill>
          <a:ln w="9525" algn="ctr">
            <a:solidFill>
              <a:srgbClr val="99CC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工作区</a:t>
            </a:r>
          </a:p>
        </p:txBody>
      </p:sp>
      <p:sp>
        <p:nvSpPr>
          <p:cNvPr id="100366" name="Rectangle 14"/>
          <p:cNvSpPr>
            <a:spLocks noChangeArrowheads="1"/>
          </p:cNvSpPr>
          <p:nvPr/>
        </p:nvSpPr>
        <p:spPr bwMode="auto">
          <a:xfrm>
            <a:off x="5562600" y="1098376"/>
            <a:ext cx="1066800" cy="228600"/>
          </a:xfrm>
          <a:prstGeom prst="rect">
            <a:avLst/>
          </a:prstGeom>
          <a:solidFill>
            <a:srgbClr val="FFFFFF"/>
          </a:solidFill>
          <a:ln w="9525" algn="ctr">
            <a:solidFill>
              <a:srgbClr val="99CC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最小化按钮</a:t>
            </a:r>
          </a:p>
        </p:txBody>
      </p:sp>
      <p:sp>
        <p:nvSpPr>
          <p:cNvPr id="100367" name="Rectangle 15"/>
          <p:cNvSpPr>
            <a:spLocks noChangeArrowheads="1"/>
          </p:cNvSpPr>
          <p:nvPr/>
        </p:nvSpPr>
        <p:spPr bwMode="auto">
          <a:xfrm>
            <a:off x="6934200" y="945976"/>
            <a:ext cx="1066800" cy="228600"/>
          </a:xfrm>
          <a:prstGeom prst="rect">
            <a:avLst/>
          </a:prstGeom>
          <a:solidFill>
            <a:srgbClr val="FFFFFF"/>
          </a:solidFill>
          <a:ln w="9525" algn="ctr">
            <a:solidFill>
              <a:srgbClr val="99CC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最大化按钮</a:t>
            </a:r>
          </a:p>
        </p:txBody>
      </p:sp>
      <p:sp>
        <p:nvSpPr>
          <p:cNvPr id="100368" name="Rectangle 16"/>
          <p:cNvSpPr>
            <a:spLocks noChangeArrowheads="1"/>
          </p:cNvSpPr>
          <p:nvPr/>
        </p:nvSpPr>
        <p:spPr bwMode="auto">
          <a:xfrm>
            <a:off x="8229600" y="1098376"/>
            <a:ext cx="838200" cy="228600"/>
          </a:xfrm>
          <a:prstGeom prst="rect">
            <a:avLst/>
          </a:prstGeom>
          <a:solidFill>
            <a:srgbClr val="FFFFFF"/>
          </a:solidFill>
          <a:ln w="9525" algn="ctr">
            <a:solidFill>
              <a:srgbClr val="99CC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关闭按钮</a:t>
            </a:r>
          </a:p>
        </p:txBody>
      </p:sp>
      <p:sp>
        <p:nvSpPr>
          <p:cNvPr id="100369" name="Line 17"/>
          <p:cNvSpPr>
            <a:spLocks noChangeShapeType="1"/>
          </p:cNvSpPr>
          <p:nvPr/>
        </p:nvSpPr>
        <p:spPr bwMode="auto">
          <a:xfrm>
            <a:off x="1143000" y="1174576"/>
            <a:ext cx="914400" cy="38100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0370" name="Line 18"/>
          <p:cNvSpPr>
            <a:spLocks noChangeShapeType="1"/>
          </p:cNvSpPr>
          <p:nvPr/>
        </p:nvSpPr>
        <p:spPr bwMode="auto">
          <a:xfrm>
            <a:off x="990600" y="1707976"/>
            <a:ext cx="838200" cy="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0371" name="Line 19"/>
          <p:cNvSpPr>
            <a:spLocks noChangeShapeType="1"/>
          </p:cNvSpPr>
          <p:nvPr/>
        </p:nvSpPr>
        <p:spPr bwMode="auto">
          <a:xfrm flipV="1">
            <a:off x="990600" y="2088976"/>
            <a:ext cx="1143000" cy="92075"/>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0372" name="Line 20"/>
          <p:cNvSpPr>
            <a:spLocks noChangeShapeType="1"/>
          </p:cNvSpPr>
          <p:nvPr/>
        </p:nvSpPr>
        <p:spPr bwMode="auto">
          <a:xfrm flipV="1">
            <a:off x="1019175" y="6279976"/>
            <a:ext cx="1114425" cy="4445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0373" name="Line 21"/>
          <p:cNvSpPr>
            <a:spLocks noChangeShapeType="1"/>
          </p:cNvSpPr>
          <p:nvPr/>
        </p:nvSpPr>
        <p:spPr bwMode="auto">
          <a:xfrm flipH="1">
            <a:off x="7162800" y="4070176"/>
            <a:ext cx="1143000" cy="106680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0374" name="Line 22"/>
          <p:cNvSpPr>
            <a:spLocks noChangeShapeType="1"/>
          </p:cNvSpPr>
          <p:nvPr/>
        </p:nvSpPr>
        <p:spPr bwMode="auto">
          <a:xfrm flipH="1" flipV="1">
            <a:off x="8077200" y="3384376"/>
            <a:ext cx="228600" cy="73025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0375" name="Line 23"/>
          <p:cNvSpPr>
            <a:spLocks noChangeShapeType="1"/>
          </p:cNvSpPr>
          <p:nvPr/>
        </p:nvSpPr>
        <p:spPr bwMode="auto">
          <a:xfrm flipH="1">
            <a:off x="6477000" y="3184351"/>
            <a:ext cx="1828800" cy="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0376" name="Line 24"/>
          <p:cNvSpPr>
            <a:spLocks noChangeShapeType="1"/>
          </p:cNvSpPr>
          <p:nvPr/>
        </p:nvSpPr>
        <p:spPr bwMode="auto">
          <a:xfrm flipH="1">
            <a:off x="8153400" y="1326976"/>
            <a:ext cx="228600" cy="15240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0377" name="Line 25"/>
          <p:cNvSpPr>
            <a:spLocks noChangeShapeType="1"/>
          </p:cNvSpPr>
          <p:nvPr/>
        </p:nvSpPr>
        <p:spPr bwMode="auto">
          <a:xfrm>
            <a:off x="7543800" y="1174576"/>
            <a:ext cx="304800" cy="30480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0378" name="Line 26"/>
          <p:cNvSpPr>
            <a:spLocks noChangeShapeType="1"/>
          </p:cNvSpPr>
          <p:nvPr/>
        </p:nvSpPr>
        <p:spPr bwMode="auto">
          <a:xfrm>
            <a:off x="6629400" y="1250776"/>
            <a:ext cx="1066800" cy="30480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0379" name="Rectangle 27"/>
          <p:cNvSpPr>
            <a:spLocks noChangeArrowheads="1"/>
          </p:cNvSpPr>
          <p:nvPr/>
        </p:nvSpPr>
        <p:spPr bwMode="auto">
          <a:xfrm>
            <a:off x="7086600" y="6584776"/>
            <a:ext cx="1066800" cy="228600"/>
          </a:xfrm>
          <a:prstGeom prst="rect">
            <a:avLst/>
          </a:prstGeom>
          <a:solidFill>
            <a:srgbClr val="FFFFFF"/>
          </a:solidFill>
          <a:ln w="9525">
            <a:solidFill>
              <a:srgbClr val="99CC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窗口边框</a:t>
            </a:r>
          </a:p>
        </p:txBody>
      </p:sp>
      <p:sp>
        <p:nvSpPr>
          <p:cNvPr id="100380" name="Line 28"/>
          <p:cNvSpPr>
            <a:spLocks noChangeShapeType="1"/>
          </p:cNvSpPr>
          <p:nvPr/>
        </p:nvSpPr>
        <p:spPr bwMode="auto">
          <a:xfrm flipH="1" flipV="1">
            <a:off x="6705600" y="6432376"/>
            <a:ext cx="838200" cy="15240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29"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41787117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0357">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8" fill="hold" grpId="0" nodeType="afterEffect">
                                  <p:stCondLst>
                                    <p:cond delay="0"/>
                                  </p:stCondLst>
                                  <p:childTnLst>
                                    <p:set>
                                      <p:cBhvr>
                                        <p:cTn id="9" dur="1" fill="hold">
                                          <p:stCondLst>
                                            <p:cond delay="0"/>
                                          </p:stCondLst>
                                        </p:cTn>
                                        <p:tgtEl>
                                          <p:spTgt spid="100360"/>
                                        </p:tgtEl>
                                        <p:attrNameLst>
                                          <p:attrName>style.visibility</p:attrName>
                                        </p:attrNameLst>
                                      </p:cBhvr>
                                      <p:to>
                                        <p:strVal val="visible"/>
                                      </p:to>
                                    </p:set>
                                    <p:anim calcmode="lin" valueType="num">
                                      <p:cBhvr additive="base">
                                        <p:cTn id="10" dur="1000" fill="hold"/>
                                        <p:tgtEl>
                                          <p:spTgt spid="100360"/>
                                        </p:tgtEl>
                                        <p:attrNameLst>
                                          <p:attrName>ppt_x</p:attrName>
                                        </p:attrNameLst>
                                      </p:cBhvr>
                                      <p:tavLst>
                                        <p:tav tm="0">
                                          <p:val>
                                            <p:strVal val="0-#ppt_w/2"/>
                                          </p:val>
                                        </p:tav>
                                        <p:tav tm="100000">
                                          <p:val>
                                            <p:strVal val="#ppt_x"/>
                                          </p:val>
                                        </p:tav>
                                      </p:tavLst>
                                    </p:anim>
                                    <p:anim calcmode="lin" valueType="num">
                                      <p:cBhvr additive="base">
                                        <p:cTn id="11" dur="1000" fill="hold"/>
                                        <p:tgtEl>
                                          <p:spTgt spid="100360"/>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0369"/>
                                        </p:tgtEl>
                                        <p:attrNameLst>
                                          <p:attrName>style.visibility</p:attrName>
                                        </p:attrNameLst>
                                      </p:cBhvr>
                                      <p:to>
                                        <p:strVal val="visible"/>
                                      </p:to>
                                    </p:set>
                                    <p:animEffect transition="in" filter="wipe(left)">
                                      <p:cBhvr>
                                        <p:cTn id="15" dur="1000"/>
                                        <p:tgtEl>
                                          <p:spTgt spid="100369"/>
                                        </p:tgtEl>
                                      </p:cBhvr>
                                    </p:animEffect>
                                  </p:childTnLst>
                                </p:cTn>
                              </p:par>
                            </p:childTnLst>
                          </p:cTn>
                        </p:par>
                        <p:par>
                          <p:cTn id="16" fill="hold" nodeType="afterGroup">
                            <p:stCondLst>
                              <p:cond delay="2000"/>
                            </p:stCondLst>
                            <p:childTnLst>
                              <p:par>
                                <p:cTn id="17" presetID="2" presetClass="entr" presetSubtype="8" fill="hold" grpId="0" nodeType="afterEffect">
                                  <p:stCondLst>
                                    <p:cond delay="0"/>
                                  </p:stCondLst>
                                  <p:childTnLst>
                                    <p:set>
                                      <p:cBhvr>
                                        <p:cTn id="18" dur="1" fill="hold">
                                          <p:stCondLst>
                                            <p:cond delay="0"/>
                                          </p:stCondLst>
                                        </p:cTn>
                                        <p:tgtEl>
                                          <p:spTgt spid="100361"/>
                                        </p:tgtEl>
                                        <p:attrNameLst>
                                          <p:attrName>style.visibility</p:attrName>
                                        </p:attrNameLst>
                                      </p:cBhvr>
                                      <p:to>
                                        <p:strVal val="visible"/>
                                      </p:to>
                                    </p:set>
                                    <p:anim calcmode="lin" valueType="num">
                                      <p:cBhvr additive="base">
                                        <p:cTn id="19" dur="1000" fill="hold"/>
                                        <p:tgtEl>
                                          <p:spTgt spid="100361"/>
                                        </p:tgtEl>
                                        <p:attrNameLst>
                                          <p:attrName>ppt_x</p:attrName>
                                        </p:attrNameLst>
                                      </p:cBhvr>
                                      <p:tavLst>
                                        <p:tav tm="0">
                                          <p:val>
                                            <p:strVal val="0-#ppt_w/2"/>
                                          </p:val>
                                        </p:tav>
                                        <p:tav tm="100000">
                                          <p:val>
                                            <p:strVal val="#ppt_x"/>
                                          </p:val>
                                        </p:tav>
                                      </p:tavLst>
                                    </p:anim>
                                    <p:anim calcmode="lin" valueType="num">
                                      <p:cBhvr additive="base">
                                        <p:cTn id="20" dur="1000" fill="hold"/>
                                        <p:tgtEl>
                                          <p:spTgt spid="100361"/>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3000"/>
                            </p:stCondLst>
                            <p:childTnLst>
                              <p:par>
                                <p:cTn id="22" presetID="22" presetClass="entr" presetSubtype="8" fill="hold" nodeType="afterEffect">
                                  <p:stCondLst>
                                    <p:cond delay="0"/>
                                  </p:stCondLst>
                                  <p:childTnLst>
                                    <p:set>
                                      <p:cBhvr>
                                        <p:cTn id="23" dur="1" fill="hold">
                                          <p:stCondLst>
                                            <p:cond delay="0"/>
                                          </p:stCondLst>
                                        </p:cTn>
                                        <p:tgtEl>
                                          <p:spTgt spid="100370"/>
                                        </p:tgtEl>
                                        <p:attrNameLst>
                                          <p:attrName>style.visibility</p:attrName>
                                        </p:attrNameLst>
                                      </p:cBhvr>
                                      <p:to>
                                        <p:strVal val="visible"/>
                                      </p:to>
                                    </p:set>
                                    <p:animEffect transition="in" filter="wipe(left)">
                                      <p:cBhvr>
                                        <p:cTn id="24" dur="1000"/>
                                        <p:tgtEl>
                                          <p:spTgt spid="100370"/>
                                        </p:tgtEl>
                                      </p:cBhvr>
                                    </p:animEffect>
                                  </p:childTnLst>
                                </p:cTn>
                              </p:par>
                            </p:childTnLst>
                          </p:cTn>
                        </p:par>
                        <p:par>
                          <p:cTn id="25" fill="hold" nodeType="afterGroup">
                            <p:stCondLst>
                              <p:cond delay="4000"/>
                            </p:stCondLst>
                            <p:childTnLst>
                              <p:par>
                                <p:cTn id="26" presetID="2" presetClass="entr" presetSubtype="8" fill="hold" grpId="0" nodeType="afterEffect">
                                  <p:stCondLst>
                                    <p:cond delay="0"/>
                                  </p:stCondLst>
                                  <p:childTnLst>
                                    <p:set>
                                      <p:cBhvr>
                                        <p:cTn id="27" dur="1" fill="hold">
                                          <p:stCondLst>
                                            <p:cond delay="0"/>
                                          </p:stCondLst>
                                        </p:cTn>
                                        <p:tgtEl>
                                          <p:spTgt spid="100362"/>
                                        </p:tgtEl>
                                        <p:attrNameLst>
                                          <p:attrName>style.visibility</p:attrName>
                                        </p:attrNameLst>
                                      </p:cBhvr>
                                      <p:to>
                                        <p:strVal val="visible"/>
                                      </p:to>
                                    </p:set>
                                    <p:anim calcmode="lin" valueType="num">
                                      <p:cBhvr additive="base">
                                        <p:cTn id="28" dur="1000" fill="hold"/>
                                        <p:tgtEl>
                                          <p:spTgt spid="100362"/>
                                        </p:tgtEl>
                                        <p:attrNameLst>
                                          <p:attrName>ppt_x</p:attrName>
                                        </p:attrNameLst>
                                      </p:cBhvr>
                                      <p:tavLst>
                                        <p:tav tm="0">
                                          <p:val>
                                            <p:strVal val="0-#ppt_w/2"/>
                                          </p:val>
                                        </p:tav>
                                        <p:tav tm="100000">
                                          <p:val>
                                            <p:strVal val="#ppt_x"/>
                                          </p:val>
                                        </p:tav>
                                      </p:tavLst>
                                    </p:anim>
                                    <p:anim calcmode="lin" valueType="num">
                                      <p:cBhvr additive="base">
                                        <p:cTn id="29" dur="1000" fill="hold"/>
                                        <p:tgtEl>
                                          <p:spTgt spid="100362"/>
                                        </p:tgtEl>
                                        <p:attrNameLst>
                                          <p:attrName>ppt_y</p:attrName>
                                        </p:attrNameLst>
                                      </p:cBhvr>
                                      <p:tavLst>
                                        <p:tav tm="0">
                                          <p:val>
                                            <p:strVal val="#ppt_y"/>
                                          </p:val>
                                        </p:tav>
                                        <p:tav tm="100000">
                                          <p:val>
                                            <p:strVal val="#ppt_y"/>
                                          </p:val>
                                        </p:tav>
                                      </p:tavLst>
                                    </p:anim>
                                  </p:childTnLst>
                                </p:cTn>
                              </p:par>
                            </p:childTnLst>
                          </p:cTn>
                        </p:par>
                        <p:par>
                          <p:cTn id="30" fill="hold" nodeType="afterGroup">
                            <p:stCondLst>
                              <p:cond delay="5000"/>
                            </p:stCondLst>
                            <p:childTnLst>
                              <p:par>
                                <p:cTn id="31" presetID="22" presetClass="entr" presetSubtype="8" fill="hold" nodeType="afterEffect">
                                  <p:stCondLst>
                                    <p:cond delay="0"/>
                                  </p:stCondLst>
                                  <p:childTnLst>
                                    <p:set>
                                      <p:cBhvr>
                                        <p:cTn id="32" dur="1" fill="hold">
                                          <p:stCondLst>
                                            <p:cond delay="0"/>
                                          </p:stCondLst>
                                        </p:cTn>
                                        <p:tgtEl>
                                          <p:spTgt spid="100371"/>
                                        </p:tgtEl>
                                        <p:attrNameLst>
                                          <p:attrName>style.visibility</p:attrName>
                                        </p:attrNameLst>
                                      </p:cBhvr>
                                      <p:to>
                                        <p:strVal val="visible"/>
                                      </p:to>
                                    </p:set>
                                    <p:animEffect transition="in" filter="wipe(left)">
                                      <p:cBhvr>
                                        <p:cTn id="33" dur="1000"/>
                                        <p:tgtEl>
                                          <p:spTgt spid="100371"/>
                                        </p:tgtEl>
                                      </p:cBhvr>
                                    </p:animEffect>
                                  </p:childTnLst>
                                </p:cTn>
                              </p:par>
                            </p:childTnLst>
                          </p:cTn>
                        </p:par>
                        <p:par>
                          <p:cTn id="34" fill="hold" nodeType="afterGroup">
                            <p:stCondLst>
                              <p:cond delay="6000"/>
                            </p:stCondLst>
                            <p:childTnLst>
                              <p:par>
                                <p:cTn id="35" presetID="2" presetClass="entr" presetSubtype="8" fill="hold" grpId="0" nodeType="afterEffect">
                                  <p:stCondLst>
                                    <p:cond delay="0"/>
                                  </p:stCondLst>
                                  <p:childTnLst>
                                    <p:set>
                                      <p:cBhvr>
                                        <p:cTn id="36" dur="1" fill="hold">
                                          <p:stCondLst>
                                            <p:cond delay="0"/>
                                          </p:stCondLst>
                                        </p:cTn>
                                        <p:tgtEl>
                                          <p:spTgt spid="100363"/>
                                        </p:tgtEl>
                                        <p:attrNameLst>
                                          <p:attrName>style.visibility</p:attrName>
                                        </p:attrNameLst>
                                      </p:cBhvr>
                                      <p:to>
                                        <p:strVal val="visible"/>
                                      </p:to>
                                    </p:set>
                                    <p:anim calcmode="lin" valueType="num">
                                      <p:cBhvr additive="base">
                                        <p:cTn id="37" dur="1000" fill="hold"/>
                                        <p:tgtEl>
                                          <p:spTgt spid="100363"/>
                                        </p:tgtEl>
                                        <p:attrNameLst>
                                          <p:attrName>ppt_x</p:attrName>
                                        </p:attrNameLst>
                                      </p:cBhvr>
                                      <p:tavLst>
                                        <p:tav tm="0">
                                          <p:val>
                                            <p:strVal val="0-#ppt_w/2"/>
                                          </p:val>
                                        </p:tav>
                                        <p:tav tm="100000">
                                          <p:val>
                                            <p:strVal val="#ppt_x"/>
                                          </p:val>
                                        </p:tav>
                                      </p:tavLst>
                                    </p:anim>
                                    <p:anim calcmode="lin" valueType="num">
                                      <p:cBhvr additive="base">
                                        <p:cTn id="38" dur="1000" fill="hold"/>
                                        <p:tgtEl>
                                          <p:spTgt spid="100363"/>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7000"/>
                            </p:stCondLst>
                            <p:childTnLst>
                              <p:par>
                                <p:cTn id="40" presetID="22" presetClass="entr" presetSubtype="8" fill="hold" nodeType="afterEffect">
                                  <p:stCondLst>
                                    <p:cond delay="0"/>
                                  </p:stCondLst>
                                  <p:childTnLst>
                                    <p:set>
                                      <p:cBhvr>
                                        <p:cTn id="41" dur="1" fill="hold">
                                          <p:stCondLst>
                                            <p:cond delay="0"/>
                                          </p:stCondLst>
                                        </p:cTn>
                                        <p:tgtEl>
                                          <p:spTgt spid="100372"/>
                                        </p:tgtEl>
                                        <p:attrNameLst>
                                          <p:attrName>style.visibility</p:attrName>
                                        </p:attrNameLst>
                                      </p:cBhvr>
                                      <p:to>
                                        <p:strVal val="visible"/>
                                      </p:to>
                                    </p:set>
                                    <p:animEffect transition="in" filter="wipe(left)">
                                      <p:cBhvr>
                                        <p:cTn id="42" dur="1000"/>
                                        <p:tgtEl>
                                          <p:spTgt spid="100372"/>
                                        </p:tgtEl>
                                      </p:cBhvr>
                                    </p:animEffect>
                                  </p:childTnLst>
                                </p:cTn>
                              </p:par>
                            </p:childTnLst>
                          </p:cTn>
                        </p:par>
                        <p:par>
                          <p:cTn id="43" fill="hold" nodeType="afterGroup">
                            <p:stCondLst>
                              <p:cond delay="8000"/>
                            </p:stCondLst>
                            <p:childTnLst>
                              <p:par>
                                <p:cTn id="44" presetID="2" presetClass="entr" presetSubtype="2" fill="hold" grpId="0" nodeType="afterEffect">
                                  <p:stCondLst>
                                    <p:cond delay="0"/>
                                  </p:stCondLst>
                                  <p:childTnLst>
                                    <p:set>
                                      <p:cBhvr>
                                        <p:cTn id="45" dur="1" fill="hold">
                                          <p:stCondLst>
                                            <p:cond delay="0"/>
                                          </p:stCondLst>
                                        </p:cTn>
                                        <p:tgtEl>
                                          <p:spTgt spid="100379"/>
                                        </p:tgtEl>
                                        <p:attrNameLst>
                                          <p:attrName>style.visibility</p:attrName>
                                        </p:attrNameLst>
                                      </p:cBhvr>
                                      <p:to>
                                        <p:strVal val="visible"/>
                                      </p:to>
                                    </p:set>
                                    <p:anim calcmode="lin" valueType="num">
                                      <p:cBhvr additive="base">
                                        <p:cTn id="46" dur="1000" fill="hold"/>
                                        <p:tgtEl>
                                          <p:spTgt spid="100379"/>
                                        </p:tgtEl>
                                        <p:attrNameLst>
                                          <p:attrName>ppt_x</p:attrName>
                                        </p:attrNameLst>
                                      </p:cBhvr>
                                      <p:tavLst>
                                        <p:tav tm="0">
                                          <p:val>
                                            <p:strVal val="1+#ppt_w/2"/>
                                          </p:val>
                                        </p:tav>
                                        <p:tav tm="100000">
                                          <p:val>
                                            <p:strVal val="#ppt_x"/>
                                          </p:val>
                                        </p:tav>
                                      </p:tavLst>
                                    </p:anim>
                                    <p:anim calcmode="lin" valueType="num">
                                      <p:cBhvr additive="base">
                                        <p:cTn id="47" dur="1000" fill="hold"/>
                                        <p:tgtEl>
                                          <p:spTgt spid="100379"/>
                                        </p:tgtEl>
                                        <p:attrNameLst>
                                          <p:attrName>ppt_y</p:attrName>
                                        </p:attrNameLst>
                                      </p:cBhvr>
                                      <p:tavLst>
                                        <p:tav tm="0">
                                          <p:val>
                                            <p:strVal val="#ppt_y"/>
                                          </p:val>
                                        </p:tav>
                                        <p:tav tm="100000">
                                          <p:val>
                                            <p:strVal val="#ppt_y"/>
                                          </p:val>
                                        </p:tav>
                                      </p:tavLst>
                                    </p:anim>
                                  </p:childTnLst>
                                </p:cTn>
                              </p:par>
                            </p:childTnLst>
                          </p:cTn>
                        </p:par>
                        <p:par>
                          <p:cTn id="48" fill="hold" nodeType="afterGroup">
                            <p:stCondLst>
                              <p:cond delay="9000"/>
                            </p:stCondLst>
                            <p:childTnLst>
                              <p:par>
                                <p:cTn id="49" presetID="22" presetClass="entr" presetSubtype="2" fill="hold" nodeType="afterEffect">
                                  <p:stCondLst>
                                    <p:cond delay="0"/>
                                  </p:stCondLst>
                                  <p:childTnLst>
                                    <p:set>
                                      <p:cBhvr>
                                        <p:cTn id="50" dur="1" fill="hold">
                                          <p:stCondLst>
                                            <p:cond delay="0"/>
                                          </p:stCondLst>
                                        </p:cTn>
                                        <p:tgtEl>
                                          <p:spTgt spid="100380"/>
                                        </p:tgtEl>
                                        <p:attrNameLst>
                                          <p:attrName>style.visibility</p:attrName>
                                        </p:attrNameLst>
                                      </p:cBhvr>
                                      <p:to>
                                        <p:strVal val="visible"/>
                                      </p:to>
                                    </p:set>
                                    <p:animEffect transition="in" filter="wipe(right)">
                                      <p:cBhvr>
                                        <p:cTn id="51" dur="1000"/>
                                        <p:tgtEl>
                                          <p:spTgt spid="100380"/>
                                        </p:tgtEl>
                                      </p:cBhvr>
                                    </p:animEffect>
                                  </p:childTnLst>
                                </p:cTn>
                              </p:par>
                            </p:childTnLst>
                          </p:cTn>
                        </p:par>
                        <p:par>
                          <p:cTn id="52" fill="hold" nodeType="afterGroup">
                            <p:stCondLst>
                              <p:cond delay="10000"/>
                            </p:stCondLst>
                            <p:childTnLst>
                              <p:par>
                                <p:cTn id="53" presetID="2" presetClass="entr" presetSubtype="2" fill="hold" grpId="0" nodeType="afterEffect">
                                  <p:stCondLst>
                                    <p:cond delay="0"/>
                                  </p:stCondLst>
                                  <p:childTnLst>
                                    <p:set>
                                      <p:cBhvr>
                                        <p:cTn id="54" dur="1" fill="hold">
                                          <p:stCondLst>
                                            <p:cond delay="0"/>
                                          </p:stCondLst>
                                        </p:cTn>
                                        <p:tgtEl>
                                          <p:spTgt spid="100364"/>
                                        </p:tgtEl>
                                        <p:attrNameLst>
                                          <p:attrName>style.visibility</p:attrName>
                                        </p:attrNameLst>
                                      </p:cBhvr>
                                      <p:to>
                                        <p:strVal val="visible"/>
                                      </p:to>
                                    </p:set>
                                    <p:anim calcmode="lin" valueType="num">
                                      <p:cBhvr additive="base">
                                        <p:cTn id="55" dur="1000" fill="hold"/>
                                        <p:tgtEl>
                                          <p:spTgt spid="100364"/>
                                        </p:tgtEl>
                                        <p:attrNameLst>
                                          <p:attrName>ppt_x</p:attrName>
                                        </p:attrNameLst>
                                      </p:cBhvr>
                                      <p:tavLst>
                                        <p:tav tm="0">
                                          <p:val>
                                            <p:strVal val="1+#ppt_w/2"/>
                                          </p:val>
                                        </p:tav>
                                        <p:tav tm="100000">
                                          <p:val>
                                            <p:strVal val="#ppt_x"/>
                                          </p:val>
                                        </p:tav>
                                      </p:tavLst>
                                    </p:anim>
                                    <p:anim calcmode="lin" valueType="num">
                                      <p:cBhvr additive="base">
                                        <p:cTn id="56" dur="1000" fill="hold"/>
                                        <p:tgtEl>
                                          <p:spTgt spid="100364"/>
                                        </p:tgtEl>
                                        <p:attrNameLst>
                                          <p:attrName>ppt_y</p:attrName>
                                        </p:attrNameLst>
                                      </p:cBhvr>
                                      <p:tavLst>
                                        <p:tav tm="0">
                                          <p:val>
                                            <p:strVal val="#ppt_y"/>
                                          </p:val>
                                        </p:tav>
                                        <p:tav tm="100000">
                                          <p:val>
                                            <p:strVal val="#ppt_y"/>
                                          </p:val>
                                        </p:tav>
                                      </p:tavLst>
                                    </p:anim>
                                  </p:childTnLst>
                                </p:cTn>
                              </p:par>
                            </p:childTnLst>
                          </p:cTn>
                        </p:par>
                        <p:par>
                          <p:cTn id="57" fill="hold" nodeType="afterGroup">
                            <p:stCondLst>
                              <p:cond delay="11000"/>
                            </p:stCondLst>
                            <p:childTnLst>
                              <p:par>
                                <p:cTn id="58" presetID="22" presetClass="entr" presetSubtype="2" fill="hold" nodeType="afterEffect">
                                  <p:stCondLst>
                                    <p:cond delay="0"/>
                                  </p:stCondLst>
                                  <p:childTnLst>
                                    <p:set>
                                      <p:cBhvr>
                                        <p:cTn id="59" dur="1" fill="hold">
                                          <p:stCondLst>
                                            <p:cond delay="0"/>
                                          </p:stCondLst>
                                        </p:cTn>
                                        <p:tgtEl>
                                          <p:spTgt spid="100373"/>
                                        </p:tgtEl>
                                        <p:attrNameLst>
                                          <p:attrName>style.visibility</p:attrName>
                                        </p:attrNameLst>
                                      </p:cBhvr>
                                      <p:to>
                                        <p:strVal val="visible"/>
                                      </p:to>
                                    </p:set>
                                    <p:animEffect transition="in" filter="wipe(right)">
                                      <p:cBhvr>
                                        <p:cTn id="60" dur="1000"/>
                                        <p:tgtEl>
                                          <p:spTgt spid="100373"/>
                                        </p:tgtEl>
                                      </p:cBhvr>
                                    </p:animEffect>
                                  </p:childTnLst>
                                </p:cTn>
                              </p:par>
                            </p:childTnLst>
                          </p:cTn>
                        </p:par>
                        <p:par>
                          <p:cTn id="61" fill="hold" nodeType="afterGroup">
                            <p:stCondLst>
                              <p:cond delay="12000"/>
                            </p:stCondLst>
                            <p:childTnLst>
                              <p:par>
                                <p:cTn id="62" presetID="22" presetClass="entr" presetSubtype="2" fill="hold" nodeType="afterEffect">
                                  <p:stCondLst>
                                    <p:cond delay="0"/>
                                  </p:stCondLst>
                                  <p:childTnLst>
                                    <p:set>
                                      <p:cBhvr>
                                        <p:cTn id="63" dur="1" fill="hold">
                                          <p:stCondLst>
                                            <p:cond delay="0"/>
                                          </p:stCondLst>
                                        </p:cTn>
                                        <p:tgtEl>
                                          <p:spTgt spid="100374"/>
                                        </p:tgtEl>
                                        <p:attrNameLst>
                                          <p:attrName>style.visibility</p:attrName>
                                        </p:attrNameLst>
                                      </p:cBhvr>
                                      <p:to>
                                        <p:strVal val="visible"/>
                                      </p:to>
                                    </p:set>
                                    <p:animEffect transition="in" filter="wipe(right)">
                                      <p:cBhvr>
                                        <p:cTn id="64" dur="1000"/>
                                        <p:tgtEl>
                                          <p:spTgt spid="100374"/>
                                        </p:tgtEl>
                                      </p:cBhvr>
                                    </p:animEffect>
                                  </p:childTnLst>
                                </p:cTn>
                              </p:par>
                            </p:childTnLst>
                          </p:cTn>
                        </p:par>
                        <p:par>
                          <p:cTn id="65" fill="hold" nodeType="afterGroup">
                            <p:stCondLst>
                              <p:cond delay="13000"/>
                            </p:stCondLst>
                            <p:childTnLst>
                              <p:par>
                                <p:cTn id="66" presetID="2" presetClass="entr" presetSubtype="2" fill="hold" grpId="0" nodeType="afterEffect">
                                  <p:stCondLst>
                                    <p:cond delay="0"/>
                                  </p:stCondLst>
                                  <p:childTnLst>
                                    <p:set>
                                      <p:cBhvr>
                                        <p:cTn id="67" dur="1" fill="hold">
                                          <p:stCondLst>
                                            <p:cond delay="0"/>
                                          </p:stCondLst>
                                        </p:cTn>
                                        <p:tgtEl>
                                          <p:spTgt spid="100365"/>
                                        </p:tgtEl>
                                        <p:attrNameLst>
                                          <p:attrName>style.visibility</p:attrName>
                                        </p:attrNameLst>
                                      </p:cBhvr>
                                      <p:to>
                                        <p:strVal val="visible"/>
                                      </p:to>
                                    </p:set>
                                    <p:anim calcmode="lin" valueType="num">
                                      <p:cBhvr additive="base">
                                        <p:cTn id="68" dur="1000" fill="hold"/>
                                        <p:tgtEl>
                                          <p:spTgt spid="100365"/>
                                        </p:tgtEl>
                                        <p:attrNameLst>
                                          <p:attrName>ppt_x</p:attrName>
                                        </p:attrNameLst>
                                      </p:cBhvr>
                                      <p:tavLst>
                                        <p:tav tm="0">
                                          <p:val>
                                            <p:strVal val="1+#ppt_w/2"/>
                                          </p:val>
                                        </p:tav>
                                        <p:tav tm="100000">
                                          <p:val>
                                            <p:strVal val="#ppt_x"/>
                                          </p:val>
                                        </p:tav>
                                      </p:tavLst>
                                    </p:anim>
                                    <p:anim calcmode="lin" valueType="num">
                                      <p:cBhvr additive="base">
                                        <p:cTn id="69" dur="1000" fill="hold"/>
                                        <p:tgtEl>
                                          <p:spTgt spid="100365"/>
                                        </p:tgtEl>
                                        <p:attrNameLst>
                                          <p:attrName>ppt_y</p:attrName>
                                        </p:attrNameLst>
                                      </p:cBhvr>
                                      <p:tavLst>
                                        <p:tav tm="0">
                                          <p:val>
                                            <p:strVal val="#ppt_y"/>
                                          </p:val>
                                        </p:tav>
                                        <p:tav tm="100000">
                                          <p:val>
                                            <p:strVal val="#ppt_y"/>
                                          </p:val>
                                        </p:tav>
                                      </p:tavLst>
                                    </p:anim>
                                  </p:childTnLst>
                                </p:cTn>
                              </p:par>
                            </p:childTnLst>
                          </p:cTn>
                        </p:par>
                        <p:par>
                          <p:cTn id="70" fill="hold" nodeType="afterGroup">
                            <p:stCondLst>
                              <p:cond delay="14000"/>
                            </p:stCondLst>
                            <p:childTnLst>
                              <p:par>
                                <p:cTn id="71" presetID="22" presetClass="entr" presetSubtype="2" fill="hold" nodeType="afterEffect">
                                  <p:stCondLst>
                                    <p:cond delay="0"/>
                                  </p:stCondLst>
                                  <p:childTnLst>
                                    <p:set>
                                      <p:cBhvr>
                                        <p:cTn id="72" dur="1" fill="hold">
                                          <p:stCondLst>
                                            <p:cond delay="0"/>
                                          </p:stCondLst>
                                        </p:cTn>
                                        <p:tgtEl>
                                          <p:spTgt spid="100375"/>
                                        </p:tgtEl>
                                        <p:attrNameLst>
                                          <p:attrName>style.visibility</p:attrName>
                                        </p:attrNameLst>
                                      </p:cBhvr>
                                      <p:to>
                                        <p:strVal val="visible"/>
                                      </p:to>
                                    </p:set>
                                    <p:animEffect transition="in" filter="wipe(right)">
                                      <p:cBhvr>
                                        <p:cTn id="73" dur="1000"/>
                                        <p:tgtEl>
                                          <p:spTgt spid="100375"/>
                                        </p:tgtEl>
                                      </p:cBhvr>
                                    </p:animEffect>
                                  </p:childTnLst>
                                </p:cTn>
                              </p:par>
                            </p:childTnLst>
                          </p:cTn>
                        </p:par>
                        <p:par>
                          <p:cTn id="74" fill="hold" nodeType="afterGroup">
                            <p:stCondLst>
                              <p:cond delay="15000"/>
                            </p:stCondLst>
                            <p:childTnLst>
                              <p:par>
                                <p:cTn id="75" presetID="2" presetClass="entr" presetSubtype="2" fill="hold" grpId="0" nodeType="afterEffect">
                                  <p:stCondLst>
                                    <p:cond delay="0"/>
                                  </p:stCondLst>
                                  <p:childTnLst>
                                    <p:set>
                                      <p:cBhvr>
                                        <p:cTn id="76" dur="1" fill="hold">
                                          <p:stCondLst>
                                            <p:cond delay="0"/>
                                          </p:stCondLst>
                                        </p:cTn>
                                        <p:tgtEl>
                                          <p:spTgt spid="100366"/>
                                        </p:tgtEl>
                                        <p:attrNameLst>
                                          <p:attrName>style.visibility</p:attrName>
                                        </p:attrNameLst>
                                      </p:cBhvr>
                                      <p:to>
                                        <p:strVal val="visible"/>
                                      </p:to>
                                    </p:set>
                                    <p:anim calcmode="lin" valueType="num">
                                      <p:cBhvr additive="base">
                                        <p:cTn id="77" dur="1000" fill="hold"/>
                                        <p:tgtEl>
                                          <p:spTgt spid="100366"/>
                                        </p:tgtEl>
                                        <p:attrNameLst>
                                          <p:attrName>ppt_x</p:attrName>
                                        </p:attrNameLst>
                                      </p:cBhvr>
                                      <p:tavLst>
                                        <p:tav tm="0">
                                          <p:val>
                                            <p:strVal val="1+#ppt_w/2"/>
                                          </p:val>
                                        </p:tav>
                                        <p:tav tm="100000">
                                          <p:val>
                                            <p:strVal val="#ppt_x"/>
                                          </p:val>
                                        </p:tav>
                                      </p:tavLst>
                                    </p:anim>
                                    <p:anim calcmode="lin" valueType="num">
                                      <p:cBhvr additive="base">
                                        <p:cTn id="78" dur="1000" fill="hold"/>
                                        <p:tgtEl>
                                          <p:spTgt spid="100366"/>
                                        </p:tgtEl>
                                        <p:attrNameLst>
                                          <p:attrName>ppt_y</p:attrName>
                                        </p:attrNameLst>
                                      </p:cBhvr>
                                      <p:tavLst>
                                        <p:tav tm="0">
                                          <p:val>
                                            <p:strVal val="#ppt_y"/>
                                          </p:val>
                                        </p:tav>
                                        <p:tav tm="100000">
                                          <p:val>
                                            <p:strVal val="#ppt_y"/>
                                          </p:val>
                                        </p:tav>
                                      </p:tavLst>
                                    </p:anim>
                                  </p:childTnLst>
                                </p:cTn>
                              </p:par>
                            </p:childTnLst>
                          </p:cTn>
                        </p:par>
                        <p:par>
                          <p:cTn id="79" fill="hold" nodeType="afterGroup">
                            <p:stCondLst>
                              <p:cond delay="16000"/>
                            </p:stCondLst>
                            <p:childTnLst>
                              <p:par>
                                <p:cTn id="80" presetID="22" presetClass="entr" presetSubtype="8" fill="hold" nodeType="afterEffect">
                                  <p:stCondLst>
                                    <p:cond delay="0"/>
                                  </p:stCondLst>
                                  <p:childTnLst>
                                    <p:set>
                                      <p:cBhvr>
                                        <p:cTn id="81" dur="1" fill="hold">
                                          <p:stCondLst>
                                            <p:cond delay="0"/>
                                          </p:stCondLst>
                                        </p:cTn>
                                        <p:tgtEl>
                                          <p:spTgt spid="100378"/>
                                        </p:tgtEl>
                                        <p:attrNameLst>
                                          <p:attrName>style.visibility</p:attrName>
                                        </p:attrNameLst>
                                      </p:cBhvr>
                                      <p:to>
                                        <p:strVal val="visible"/>
                                      </p:to>
                                    </p:set>
                                    <p:animEffect transition="in" filter="wipe(left)">
                                      <p:cBhvr>
                                        <p:cTn id="82" dur="1000"/>
                                        <p:tgtEl>
                                          <p:spTgt spid="100378"/>
                                        </p:tgtEl>
                                      </p:cBhvr>
                                    </p:animEffect>
                                  </p:childTnLst>
                                </p:cTn>
                              </p:par>
                            </p:childTnLst>
                          </p:cTn>
                        </p:par>
                        <p:par>
                          <p:cTn id="83" fill="hold" nodeType="afterGroup">
                            <p:stCondLst>
                              <p:cond delay="17000"/>
                            </p:stCondLst>
                            <p:childTnLst>
                              <p:par>
                                <p:cTn id="84" presetID="2" presetClass="entr" presetSubtype="2" fill="hold" grpId="0" nodeType="afterEffect">
                                  <p:stCondLst>
                                    <p:cond delay="0"/>
                                  </p:stCondLst>
                                  <p:childTnLst>
                                    <p:set>
                                      <p:cBhvr>
                                        <p:cTn id="85" dur="1" fill="hold">
                                          <p:stCondLst>
                                            <p:cond delay="0"/>
                                          </p:stCondLst>
                                        </p:cTn>
                                        <p:tgtEl>
                                          <p:spTgt spid="100367"/>
                                        </p:tgtEl>
                                        <p:attrNameLst>
                                          <p:attrName>style.visibility</p:attrName>
                                        </p:attrNameLst>
                                      </p:cBhvr>
                                      <p:to>
                                        <p:strVal val="visible"/>
                                      </p:to>
                                    </p:set>
                                    <p:anim calcmode="lin" valueType="num">
                                      <p:cBhvr additive="base">
                                        <p:cTn id="86" dur="1000" fill="hold"/>
                                        <p:tgtEl>
                                          <p:spTgt spid="100367"/>
                                        </p:tgtEl>
                                        <p:attrNameLst>
                                          <p:attrName>ppt_x</p:attrName>
                                        </p:attrNameLst>
                                      </p:cBhvr>
                                      <p:tavLst>
                                        <p:tav tm="0">
                                          <p:val>
                                            <p:strVal val="1+#ppt_w/2"/>
                                          </p:val>
                                        </p:tav>
                                        <p:tav tm="100000">
                                          <p:val>
                                            <p:strVal val="#ppt_x"/>
                                          </p:val>
                                        </p:tav>
                                      </p:tavLst>
                                    </p:anim>
                                    <p:anim calcmode="lin" valueType="num">
                                      <p:cBhvr additive="base">
                                        <p:cTn id="87" dur="1000" fill="hold"/>
                                        <p:tgtEl>
                                          <p:spTgt spid="100367"/>
                                        </p:tgtEl>
                                        <p:attrNameLst>
                                          <p:attrName>ppt_y</p:attrName>
                                        </p:attrNameLst>
                                      </p:cBhvr>
                                      <p:tavLst>
                                        <p:tav tm="0">
                                          <p:val>
                                            <p:strVal val="#ppt_y"/>
                                          </p:val>
                                        </p:tav>
                                        <p:tav tm="100000">
                                          <p:val>
                                            <p:strVal val="#ppt_y"/>
                                          </p:val>
                                        </p:tav>
                                      </p:tavLst>
                                    </p:anim>
                                  </p:childTnLst>
                                </p:cTn>
                              </p:par>
                            </p:childTnLst>
                          </p:cTn>
                        </p:par>
                        <p:par>
                          <p:cTn id="88" fill="hold" nodeType="afterGroup">
                            <p:stCondLst>
                              <p:cond delay="18000"/>
                            </p:stCondLst>
                            <p:childTnLst>
                              <p:par>
                                <p:cTn id="89" presetID="22" presetClass="entr" presetSubtype="8" fill="hold" nodeType="afterEffect">
                                  <p:stCondLst>
                                    <p:cond delay="0"/>
                                  </p:stCondLst>
                                  <p:childTnLst>
                                    <p:set>
                                      <p:cBhvr>
                                        <p:cTn id="90" dur="1" fill="hold">
                                          <p:stCondLst>
                                            <p:cond delay="0"/>
                                          </p:stCondLst>
                                        </p:cTn>
                                        <p:tgtEl>
                                          <p:spTgt spid="100377"/>
                                        </p:tgtEl>
                                        <p:attrNameLst>
                                          <p:attrName>style.visibility</p:attrName>
                                        </p:attrNameLst>
                                      </p:cBhvr>
                                      <p:to>
                                        <p:strVal val="visible"/>
                                      </p:to>
                                    </p:set>
                                    <p:animEffect transition="in" filter="wipe(left)">
                                      <p:cBhvr>
                                        <p:cTn id="91" dur="1000"/>
                                        <p:tgtEl>
                                          <p:spTgt spid="100377"/>
                                        </p:tgtEl>
                                      </p:cBhvr>
                                    </p:animEffect>
                                  </p:childTnLst>
                                </p:cTn>
                              </p:par>
                            </p:childTnLst>
                          </p:cTn>
                        </p:par>
                        <p:par>
                          <p:cTn id="92" fill="hold" nodeType="afterGroup">
                            <p:stCondLst>
                              <p:cond delay="19000"/>
                            </p:stCondLst>
                            <p:childTnLst>
                              <p:par>
                                <p:cTn id="93" presetID="2" presetClass="entr" presetSubtype="2" fill="hold" grpId="0" nodeType="afterEffect">
                                  <p:stCondLst>
                                    <p:cond delay="0"/>
                                  </p:stCondLst>
                                  <p:childTnLst>
                                    <p:set>
                                      <p:cBhvr>
                                        <p:cTn id="94" dur="1" fill="hold">
                                          <p:stCondLst>
                                            <p:cond delay="0"/>
                                          </p:stCondLst>
                                        </p:cTn>
                                        <p:tgtEl>
                                          <p:spTgt spid="100368"/>
                                        </p:tgtEl>
                                        <p:attrNameLst>
                                          <p:attrName>style.visibility</p:attrName>
                                        </p:attrNameLst>
                                      </p:cBhvr>
                                      <p:to>
                                        <p:strVal val="visible"/>
                                      </p:to>
                                    </p:set>
                                    <p:anim calcmode="lin" valueType="num">
                                      <p:cBhvr additive="base">
                                        <p:cTn id="95" dur="1000" fill="hold"/>
                                        <p:tgtEl>
                                          <p:spTgt spid="100368"/>
                                        </p:tgtEl>
                                        <p:attrNameLst>
                                          <p:attrName>ppt_x</p:attrName>
                                        </p:attrNameLst>
                                      </p:cBhvr>
                                      <p:tavLst>
                                        <p:tav tm="0">
                                          <p:val>
                                            <p:strVal val="1+#ppt_w/2"/>
                                          </p:val>
                                        </p:tav>
                                        <p:tav tm="100000">
                                          <p:val>
                                            <p:strVal val="#ppt_x"/>
                                          </p:val>
                                        </p:tav>
                                      </p:tavLst>
                                    </p:anim>
                                    <p:anim calcmode="lin" valueType="num">
                                      <p:cBhvr additive="base">
                                        <p:cTn id="96" dur="1000" fill="hold"/>
                                        <p:tgtEl>
                                          <p:spTgt spid="100368"/>
                                        </p:tgtEl>
                                        <p:attrNameLst>
                                          <p:attrName>ppt_y</p:attrName>
                                        </p:attrNameLst>
                                      </p:cBhvr>
                                      <p:tavLst>
                                        <p:tav tm="0">
                                          <p:val>
                                            <p:strVal val="#ppt_y"/>
                                          </p:val>
                                        </p:tav>
                                        <p:tav tm="100000">
                                          <p:val>
                                            <p:strVal val="#ppt_y"/>
                                          </p:val>
                                        </p:tav>
                                      </p:tavLst>
                                    </p:anim>
                                  </p:childTnLst>
                                </p:cTn>
                              </p:par>
                            </p:childTnLst>
                          </p:cTn>
                        </p:par>
                        <p:par>
                          <p:cTn id="97" fill="hold" nodeType="afterGroup">
                            <p:stCondLst>
                              <p:cond delay="20000"/>
                            </p:stCondLst>
                            <p:childTnLst>
                              <p:par>
                                <p:cTn id="98" presetID="22" presetClass="entr" presetSubtype="2" fill="hold" nodeType="afterEffect">
                                  <p:stCondLst>
                                    <p:cond delay="0"/>
                                  </p:stCondLst>
                                  <p:childTnLst>
                                    <p:set>
                                      <p:cBhvr>
                                        <p:cTn id="99" dur="1" fill="hold">
                                          <p:stCondLst>
                                            <p:cond delay="0"/>
                                          </p:stCondLst>
                                        </p:cTn>
                                        <p:tgtEl>
                                          <p:spTgt spid="100376"/>
                                        </p:tgtEl>
                                        <p:attrNameLst>
                                          <p:attrName>style.visibility</p:attrName>
                                        </p:attrNameLst>
                                      </p:cBhvr>
                                      <p:to>
                                        <p:strVal val="visible"/>
                                      </p:to>
                                    </p:set>
                                    <p:animEffect transition="in" filter="wipe(right)">
                                      <p:cBhvr>
                                        <p:cTn id="100" dur="1000"/>
                                        <p:tgtEl>
                                          <p:spTgt spid="100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7" grpId="0" build="p"/>
      <p:bldP spid="100360" grpId="0" animBg="1" autoUpdateAnimBg="0"/>
      <p:bldP spid="100361" grpId="0" animBg="1" autoUpdateAnimBg="0"/>
      <p:bldP spid="100362" grpId="0" animBg="1" autoUpdateAnimBg="0"/>
      <p:bldP spid="100363" grpId="0" animBg="1" autoUpdateAnimBg="0"/>
      <p:bldP spid="100364" grpId="0" animBg="1" autoUpdateAnimBg="0"/>
      <p:bldP spid="100365" grpId="0" animBg="1" autoUpdateAnimBg="0"/>
      <p:bldP spid="100366" grpId="0" animBg="1" autoUpdateAnimBg="0"/>
      <p:bldP spid="100367" grpId="0" animBg="1" autoUpdateAnimBg="0"/>
      <p:bldP spid="100368" grpId="0" animBg="1" autoUpdateAnimBg="0"/>
      <p:bldP spid="100379" grpId="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4"/>
          <p:cNvSpPr>
            <a:spLocks noChangeArrowheads="1"/>
          </p:cNvSpPr>
          <p:nvPr/>
        </p:nvSpPr>
        <p:spPr bwMode="auto">
          <a:xfrm>
            <a:off x="683568" y="1052736"/>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直接操纵和</a:t>
            </a:r>
            <a:r>
              <a:rPr lang="en-US" altLang="zh-CN" sz="2200" b="1" dirty="0">
                <a:solidFill>
                  <a:srgbClr val="660033"/>
                </a:solidFill>
              </a:rPr>
              <a:t>WIMP</a:t>
            </a:r>
            <a:r>
              <a:rPr lang="zh-CN" altLang="en-US" sz="2200" b="1" dirty="0">
                <a:solidFill>
                  <a:srgbClr val="660033"/>
                </a:solidFill>
              </a:rPr>
              <a:t>界面设计</a:t>
            </a:r>
          </a:p>
        </p:txBody>
      </p:sp>
      <p:sp>
        <p:nvSpPr>
          <p:cNvPr id="62469" name="Rectangle 3"/>
          <p:cNvSpPr>
            <a:spLocks noChangeArrowheads="1"/>
          </p:cNvSpPr>
          <p:nvPr/>
        </p:nvSpPr>
        <p:spPr bwMode="auto">
          <a:xfrm>
            <a:off x="684213" y="1486743"/>
            <a:ext cx="7888287" cy="4966593"/>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6261" name="AutoShape 5"/>
          <p:cNvSpPr>
            <a:spLocks noChangeArrowheads="1"/>
          </p:cNvSpPr>
          <p:nvPr/>
        </p:nvSpPr>
        <p:spPr bwMode="auto">
          <a:xfrm>
            <a:off x="1258888" y="1847105"/>
            <a:ext cx="7777162" cy="431800"/>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4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CC"/>
                </a:solidFill>
                <a:effectLst/>
                <a:uLnTx/>
                <a:uFillTx/>
                <a:latin typeface="Times New Roman" panose="02020603050405020304" pitchFamily="18" charset="0"/>
                <a:ea typeface="宋体" panose="02010600030101010101" pitchFamily="2" charset="-122"/>
                <a:cs typeface="+mn-cs"/>
              </a:rPr>
              <a:t>按构造方式可以把窗口区分为以下几类：</a:t>
            </a:r>
            <a:endPar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黑体" pitchFamily="2" charset="-122"/>
              <a:ea typeface="黑体" pitchFamily="2" charset="-122"/>
              <a:cs typeface="+mn-cs"/>
            </a:endParaRPr>
          </a:p>
        </p:txBody>
      </p:sp>
      <p:sp>
        <p:nvSpPr>
          <p:cNvPr id="96262" name="AutoShape 6"/>
          <p:cNvSpPr>
            <a:spLocks noChangeArrowheads="1"/>
          </p:cNvSpPr>
          <p:nvPr/>
        </p:nvSpPr>
        <p:spPr bwMode="auto">
          <a:xfrm>
            <a:off x="900113" y="1989980"/>
            <a:ext cx="7489825" cy="4751388"/>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marL="179388"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179388" marR="0" lvl="1" indent="0" algn="l" defTabSz="914400" rtl="0" eaLnBrk="1" fontAlgn="base" latinLnBrk="0" hangingPunct="1">
              <a:lnSpc>
                <a:spcPct val="140000"/>
              </a:lnSpc>
              <a:spcBef>
                <a:spcPct val="0"/>
              </a:spcBef>
              <a:spcAft>
                <a:spcPct val="0"/>
              </a:spcAft>
              <a:buClrTx/>
              <a:buSzTx/>
              <a:buFontTx/>
              <a:buAutoNum type="arabicParenBoth"/>
              <a:tabLst/>
              <a:defRPr/>
            </a:pPr>
            <a:r>
              <a:rPr kumimoji="0" lang="en-US" altLang="zh-CN" sz="1800" b="1" i="0" u="none" strike="noStrike" kern="1200" cap="none" spc="0" normalizeH="0" baseline="0" noProof="0" dirty="0" smtClean="0">
                <a:ln>
                  <a:noFill/>
                </a:ln>
                <a:solidFill>
                  <a:srgbClr val="0000CC"/>
                </a:solidFill>
                <a:effectLst/>
                <a:uLnTx/>
                <a:uFillTx/>
                <a:latin typeface="Times New Roman"/>
                <a:ea typeface="宋体" panose="02010600030101010101" pitchFamily="2" charset="-122"/>
                <a:cs typeface="+mn-cs"/>
              </a:rPr>
              <a:t> </a:t>
            </a:r>
            <a:r>
              <a:rPr kumimoji="0" lang="zh-CN" altLang="en-US" sz="1800" b="1" i="0" u="none" strike="noStrike" kern="1200" cap="none" spc="0" normalizeH="0" baseline="0" noProof="0" dirty="0" smtClean="0">
                <a:ln>
                  <a:noFill/>
                </a:ln>
                <a:solidFill>
                  <a:srgbClr val="0000CC"/>
                </a:solidFill>
                <a:effectLst/>
                <a:uLnTx/>
                <a:uFillTx/>
                <a:latin typeface="Times New Roman"/>
                <a:ea typeface="宋体" panose="02010600030101010101" pitchFamily="2" charset="-122"/>
                <a:cs typeface="+mn-cs"/>
              </a:rPr>
              <a:t>滚</a:t>
            </a:r>
            <a:r>
              <a:rPr kumimoji="1" lang="zh-CN" altLang="en-US" sz="1800" b="1" i="0" u="none" strike="noStrike" kern="1200" cap="none" spc="0" normalizeH="0" baseline="0" noProof="0" dirty="0" smtClean="0">
                <a:ln>
                  <a:noFill/>
                </a:ln>
                <a:solidFill>
                  <a:srgbClr val="0000CC"/>
                </a:solidFill>
                <a:effectLst/>
                <a:uLnTx/>
                <a:uFillTx/>
                <a:latin typeface="Times New Roman"/>
                <a:ea typeface="宋体" panose="02010600030101010101" pitchFamily="2" charset="-122"/>
                <a:cs typeface="+mn-cs"/>
              </a:rPr>
              <a:t>动式窗口 </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最简单的窗口，通过上下翻滚可以看到全部信息</a:t>
            </a:r>
          </a:p>
          <a:p>
            <a:pPr marL="179388" marR="0" lvl="1" indent="0" algn="l" defTabSz="914400" rtl="0" eaLnBrk="1" fontAlgn="base" latinLnBrk="0" hangingPunct="1">
              <a:lnSpc>
                <a:spcPct val="140000"/>
              </a:lnSpc>
              <a:spcBef>
                <a:spcPct val="0"/>
              </a:spcBef>
              <a:spcAft>
                <a:spcPct val="0"/>
              </a:spcAft>
              <a:buClrTx/>
              <a:buSzTx/>
              <a:buFontTx/>
              <a:buAutoNum type="arabicParenBoth"/>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宋体" panose="02010600030101010101" pitchFamily="2" charset="-122"/>
                <a:cs typeface="+mn-cs"/>
              </a:rPr>
              <a:t> 开关式窗口 </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每个时刻仅能显示其中的一个，系统可以通过开关</a:t>
            </a:r>
            <a:b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                               选择当前要显示的窗口</a:t>
            </a:r>
          </a:p>
          <a:p>
            <a:pPr marL="179388" marR="0" lvl="1" indent="0" algn="l" defTabSz="914400" rtl="0" eaLnBrk="1" fontAlgn="base" latinLnBrk="0" hangingPunct="1">
              <a:lnSpc>
                <a:spcPct val="140000"/>
              </a:lnSpc>
              <a:spcBef>
                <a:spcPct val="0"/>
              </a:spcBef>
              <a:spcAft>
                <a:spcPct val="0"/>
              </a:spcAft>
              <a:buClrTx/>
              <a:buSzTx/>
              <a:buFontTx/>
              <a:buAutoNum type="arabicParenBoth"/>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宋体" panose="02010600030101010101" pitchFamily="2" charset="-122"/>
                <a:cs typeface="+mn-cs"/>
              </a:rPr>
              <a:t> 分列式窗口 </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分列式窗口允许对屏幕按水平进行分区</a:t>
            </a:r>
          </a:p>
          <a:p>
            <a:pPr marL="179388" marR="0" lvl="1" indent="0" algn="l" defTabSz="914400" rtl="0" eaLnBrk="1" fontAlgn="base" latinLnBrk="0" hangingPunct="1">
              <a:lnSpc>
                <a:spcPct val="140000"/>
              </a:lnSpc>
              <a:spcBef>
                <a:spcPct val="0"/>
              </a:spcBef>
              <a:spcAft>
                <a:spcPct val="0"/>
              </a:spcAft>
              <a:buClrTx/>
              <a:buSzTx/>
              <a:buFontTx/>
              <a:buAutoNum type="arabicParenBoth"/>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宋体" panose="02010600030101010101" pitchFamily="2" charset="-122"/>
                <a:cs typeface="+mn-cs"/>
              </a:rPr>
              <a:t> 瓦片式窗口 </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在水平方向或垂直方向规则地把屏幕划分成不重叠</a:t>
            </a:r>
            <a:b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                               的子屏幕，每个子屏幕对应一个窗口，瓦片式窗口</a:t>
            </a:r>
            <a:b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                               不会被其他的窗口遮盖</a:t>
            </a:r>
          </a:p>
          <a:p>
            <a:pPr marL="179388" marR="0" lvl="1" indent="0" algn="l" defTabSz="914400" rtl="0" eaLnBrk="1" fontAlgn="base" latinLnBrk="0" hangingPunct="1">
              <a:lnSpc>
                <a:spcPct val="140000"/>
              </a:lnSpc>
              <a:spcBef>
                <a:spcPct val="0"/>
              </a:spcBef>
              <a:spcAft>
                <a:spcPct val="0"/>
              </a:spcAft>
              <a:buClrTx/>
              <a:buSzTx/>
              <a:buFontTx/>
              <a:buAutoNum type="arabicParenBoth"/>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宋体" panose="02010600030101010101" pitchFamily="2" charset="-122"/>
                <a:cs typeface="+mn-cs"/>
              </a:rPr>
              <a:t> 重叠式窗口 </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重叠式窗口可以独立地改变窗口大小，位置，并允</a:t>
            </a:r>
            <a:b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                               许叠放在其他窗口之上</a:t>
            </a:r>
          </a:p>
          <a:p>
            <a:pPr marL="179388" marR="0" lvl="1" indent="0" algn="l" defTabSz="914400" rtl="0" eaLnBrk="1" fontAlgn="base" latinLnBrk="0" hangingPunct="1">
              <a:lnSpc>
                <a:spcPct val="140000"/>
              </a:lnSpc>
              <a:spcBef>
                <a:spcPct val="0"/>
              </a:spcBef>
              <a:spcAft>
                <a:spcPct val="0"/>
              </a:spcAft>
              <a:buClrTx/>
              <a:buSzTx/>
              <a:buFontTx/>
              <a:buAutoNum type="arabicParenBoth"/>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宋体" panose="02010600030101010101" pitchFamily="2" charset="-122"/>
                <a:cs typeface="+mn-cs"/>
              </a:rPr>
              <a:t> 弹出式窗口 </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系统运行时临时生成的，一般用来显示提示性信息</a:t>
            </a:r>
          </a:p>
        </p:txBody>
      </p:sp>
      <p:sp>
        <p:nvSpPr>
          <p:cNvPr id="96265" name="AutoShape 9"/>
          <p:cNvSpPr>
            <a:spLocks noChangeArrowheads="1"/>
          </p:cNvSpPr>
          <p:nvPr/>
        </p:nvSpPr>
        <p:spPr bwMode="auto">
          <a:xfrm>
            <a:off x="754063" y="1558180"/>
            <a:ext cx="2665412" cy="287338"/>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defRPr/>
            </a:pPr>
            <a:r>
              <a:rPr kumimoji="1"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2. </a:t>
            </a:r>
            <a:r>
              <a:rPr kumimoji="1" lang="zh-CN" alt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2" charset="-122"/>
                <a:cs typeface="+mn-cs"/>
              </a:rPr>
              <a:t>窗口的分类 </a:t>
            </a:r>
          </a:p>
        </p:txBody>
      </p:sp>
      <p:sp>
        <p:nvSpPr>
          <p:cNvPr id="96270" name="Oval 14">
            <a:hlinkClick r:id="rId2" action="ppaction://hlinkfile"/>
          </p:cNvPr>
          <p:cNvSpPr>
            <a:spLocks noChangeArrowheads="1"/>
          </p:cNvSpPr>
          <p:nvPr/>
        </p:nvSpPr>
        <p:spPr bwMode="auto">
          <a:xfrm>
            <a:off x="684213" y="2566243"/>
            <a:ext cx="431800" cy="287337"/>
          </a:xfrm>
          <a:prstGeom prst="ellipse">
            <a:avLst/>
          </a:prstGeom>
          <a:gradFill rotWithShape="0">
            <a:gsLst>
              <a:gs pos="0">
                <a:srgbClr val="CCCCFF"/>
              </a:gs>
              <a:gs pos="100000">
                <a:srgbClr val="FFFFFF"/>
              </a:gs>
            </a:gsLst>
            <a:lin ang="5400000" scaled="1"/>
          </a:gradFill>
          <a:ln w="9525">
            <a:solidFill>
              <a:srgbClr val="96969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smtClean="0">
                <a:ln>
                  <a:noFill/>
                </a:ln>
                <a:solidFill>
                  <a:srgbClr val="CC0000"/>
                </a:solidFill>
                <a:effectLst/>
                <a:uLnTx/>
                <a:uFillTx/>
                <a:latin typeface="宋体" panose="02010600030101010101" pitchFamily="2" charset="-122"/>
                <a:ea typeface="宋体" panose="02010600030101010101" pitchFamily="2" charset="-122"/>
                <a:cs typeface="+mn-cs"/>
              </a:rPr>
              <a:t>例</a:t>
            </a:r>
          </a:p>
        </p:txBody>
      </p:sp>
      <p:sp>
        <p:nvSpPr>
          <p:cNvPr id="96271" name="Oval 15">
            <a:hlinkClick r:id="rId3" action="ppaction://hlinkfile"/>
          </p:cNvPr>
          <p:cNvSpPr>
            <a:spLocks noChangeArrowheads="1"/>
          </p:cNvSpPr>
          <p:nvPr/>
        </p:nvSpPr>
        <p:spPr bwMode="auto">
          <a:xfrm>
            <a:off x="684213" y="2926605"/>
            <a:ext cx="431800" cy="287338"/>
          </a:xfrm>
          <a:prstGeom prst="ellipse">
            <a:avLst/>
          </a:prstGeom>
          <a:gradFill rotWithShape="0">
            <a:gsLst>
              <a:gs pos="0">
                <a:srgbClr val="CCCCFF"/>
              </a:gs>
              <a:gs pos="100000">
                <a:srgbClr val="FFFFFF"/>
              </a:gs>
            </a:gsLst>
            <a:lin ang="5400000" scaled="1"/>
          </a:gradFill>
          <a:ln w="9525">
            <a:solidFill>
              <a:srgbClr val="96969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smtClean="0">
                <a:ln>
                  <a:noFill/>
                </a:ln>
                <a:solidFill>
                  <a:srgbClr val="CC0000"/>
                </a:solidFill>
                <a:effectLst/>
                <a:uLnTx/>
                <a:uFillTx/>
                <a:latin typeface="宋体" panose="02010600030101010101" pitchFamily="2" charset="-122"/>
                <a:ea typeface="宋体" panose="02010600030101010101" pitchFamily="2" charset="-122"/>
                <a:cs typeface="+mn-cs"/>
              </a:rPr>
              <a:t>例</a:t>
            </a:r>
          </a:p>
        </p:txBody>
      </p:sp>
      <p:sp>
        <p:nvSpPr>
          <p:cNvPr id="96272" name="Oval 16">
            <a:hlinkClick r:id="rId4" action="ppaction://hlinkfile"/>
          </p:cNvPr>
          <p:cNvSpPr>
            <a:spLocks noChangeArrowheads="1"/>
          </p:cNvSpPr>
          <p:nvPr/>
        </p:nvSpPr>
        <p:spPr bwMode="auto">
          <a:xfrm>
            <a:off x="684213" y="5980955"/>
            <a:ext cx="431800" cy="287338"/>
          </a:xfrm>
          <a:prstGeom prst="ellipse">
            <a:avLst/>
          </a:prstGeom>
          <a:gradFill rotWithShape="0">
            <a:gsLst>
              <a:gs pos="0">
                <a:srgbClr val="CCCCFF"/>
              </a:gs>
              <a:gs pos="100000">
                <a:srgbClr val="FFFFFF"/>
              </a:gs>
            </a:gsLst>
            <a:lin ang="5400000" scaled="1"/>
          </a:gradFill>
          <a:ln w="9525">
            <a:solidFill>
              <a:srgbClr val="96969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smtClean="0">
                <a:ln>
                  <a:noFill/>
                </a:ln>
                <a:solidFill>
                  <a:srgbClr val="CC0000"/>
                </a:solidFill>
                <a:effectLst/>
                <a:uLnTx/>
                <a:uFillTx/>
                <a:latin typeface="宋体" panose="02010600030101010101" pitchFamily="2" charset="-122"/>
                <a:ea typeface="宋体" panose="02010600030101010101" pitchFamily="2" charset="-122"/>
                <a:cs typeface="+mn-cs"/>
              </a:rPr>
              <a:t>例</a:t>
            </a:r>
          </a:p>
        </p:txBody>
      </p:sp>
      <p:sp>
        <p:nvSpPr>
          <p:cNvPr id="96273" name="Oval 17">
            <a:hlinkClick r:id="rId5" action="ppaction://hlinkfile"/>
          </p:cNvPr>
          <p:cNvSpPr>
            <a:spLocks noChangeArrowheads="1"/>
          </p:cNvSpPr>
          <p:nvPr/>
        </p:nvSpPr>
        <p:spPr bwMode="auto">
          <a:xfrm>
            <a:off x="684213" y="4114055"/>
            <a:ext cx="431800" cy="287338"/>
          </a:xfrm>
          <a:prstGeom prst="ellipse">
            <a:avLst/>
          </a:prstGeom>
          <a:gradFill rotWithShape="0">
            <a:gsLst>
              <a:gs pos="0">
                <a:srgbClr val="CCCCFF"/>
              </a:gs>
              <a:gs pos="100000">
                <a:srgbClr val="FFFFFF"/>
              </a:gs>
            </a:gsLst>
            <a:lin ang="5400000" scaled="1"/>
          </a:gradFill>
          <a:ln w="9525">
            <a:solidFill>
              <a:srgbClr val="96969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smtClean="0">
                <a:ln>
                  <a:noFill/>
                </a:ln>
                <a:solidFill>
                  <a:srgbClr val="CC0000"/>
                </a:solidFill>
                <a:effectLst/>
                <a:uLnTx/>
                <a:uFillTx/>
                <a:latin typeface="宋体" panose="02010600030101010101" pitchFamily="2" charset="-122"/>
                <a:ea typeface="宋体" panose="02010600030101010101" pitchFamily="2" charset="-122"/>
                <a:cs typeface="+mn-cs"/>
              </a:rPr>
              <a:t>例</a:t>
            </a:r>
          </a:p>
        </p:txBody>
      </p:sp>
      <p:pic>
        <p:nvPicPr>
          <p:cNvPr id="96266" name="Picture 10" descr="未标题-4 拷贝"/>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8538" y="1270843"/>
            <a:ext cx="5976937"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4"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01918741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6265">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8" fill="hold" grpId="0" nodeType="afterEffect">
                                  <p:stCondLst>
                                    <p:cond delay="0"/>
                                  </p:stCondLst>
                                  <p:childTnLst>
                                    <p:set>
                                      <p:cBhvr>
                                        <p:cTn id="9" dur="1" fill="hold">
                                          <p:stCondLst>
                                            <p:cond delay="0"/>
                                          </p:stCondLst>
                                        </p:cTn>
                                        <p:tgtEl>
                                          <p:spTgt spid="96270"/>
                                        </p:tgtEl>
                                        <p:attrNameLst>
                                          <p:attrName>style.visibility</p:attrName>
                                        </p:attrNameLst>
                                      </p:cBhvr>
                                      <p:to>
                                        <p:strVal val="visible"/>
                                      </p:to>
                                    </p:set>
                                    <p:anim calcmode="lin" valueType="num">
                                      <p:cBhvr additive="base">
                                        <p:cTn id="10" dur="500" fill="hold"/>
                                        <p:tgtEl>
                                          <p:spTgt spid="96270"/>
                                        </p:tgtEl>
                                        <p:attrNameLst>
                                          <p:attrName>ppt_x</p:attrName>
                                        </p:attrNameLst>
                                      </p:cBhvr>
                                      <p:tavLst>
                                        <p:tav tm="0">
                                          <p:val>
                                            <p:strVal val="0-#ppt_w/2"/>
                                          </p:val>
                                        </p:tav>
                                        <p:tav tm="100000">
                                          <p:val>
                                            <p:strVal val="#ppt_x"/>
                                          </p:val>
                                        </p:tav>
                                      </p:tavLst>
                                    </p:anim>
                                    <p:anim calcmode="lin" valueType="num">
                                      <p:cBhvr additive="base">
                                        <p:cTn id="11" dur="500" fill="hold"/>
                                        <p:tgtEl>
                                          <p:spTgt spid="96270"/>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2" presetClass="entr" presetSubtype="8" fill="hold" grpId="0" nodeType="afterEffect">
                                  <p:stCondLst>
                                    <p:cond delay="0"/>
                                  </p:stCondLst>
                                  <p:childTnLst>
                                    <p:set>
                                      <p:cBhvr>
                                        <p:cTn id="14" dur="1" fill="hold">
                                          <p:stCondLst>
                                            <p:cond delay="0"/>
                                          </p:stCondLst>
                                        </p:cTn>
                                        <p:tgtEl>
                                          <p:spTgt spid="96271"/>
                                        </p:tgtEl>
                                        <p:attrNameLst>
                                          <p:attrName>style.visibility</p:attrName>
                                        </p:attrNameLst>
                                      </p:cBhvr>
                                      <p:to>
                                        <p:strVal val="visible"/>
                                      </p:to>
                                    </p:set>
                                    <p:anim calcmode="lin" valueType="num">
                                      <p:cBhvr additive="base">
                                        <p:cTn id="15" dur="500" fill="hold"/>
                                        <p:tgtEl>
                                          <p:spTgt spid="96271"/>
                                        </p:tgtEl>
                                        <p:attrNameLst>
                                          <p:attrName>ppt_x</p:attrName>
                                        </p:attrNameLst>
                                      </p:cBhvr>
                                      <p:tavLst>
                                        <p:tav tm="0">
                                          <p:val>
                                            <p:strVal val="0-#ppt_w/2"/>
                                          </p:val>
                                        </p:tav>
                                        <p:tav tm="100000">
                                          <p:val>
                                            <p:strVal val="#ppt_x"/>
                                          </p:val>
                                        </p:tav>
                                      </p:tavLst>
                                    </p:anim>
                                    <p:anim calcmode="lin" valueType="num">
                                      <p:cBhvr additive="base">
                                        <p:cTn id="16" dur="500" fill="hold"/>
                                        <p:tgtEl>
                                          <p:spTgt spid="96271"/>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000"/>
                            </p:stCondLst>
                            <p:childTnLst>
                              <p:par>
                                <p:cTn id="18" presetID="2" presetClass="entr" presetSubtype="8" fill="hold" grpId="0" nodeType="afterEffect">
                                  <p:stCondLst>
                                    <p:cond delay="0"/>
                                  </p:stCondLst>
                                  <p:childTnLst>
                                    <p:set>
                                      <p:cBhvr>
                                        <p:cTn id="19" dur="1" fill="hold">
                                          <p:stCondLst>
                                            <p:cond delay="0"/>
                                          </p:stCondLst>
                                        </p:cTn>
                                        <p:tgtEl>
                                          <p:spTgt spid="96272"/>
                                        </p:tgtEl>
                                        <p:attrNameLst>
                                          <p:attrName>style.visibility</p:attrName>
                                        </p:attrNameLst>
                                      </p:cBhvr>
                                      <p:to>
                                        <p:strVal val="visible"/>
                                      </p:to>
                                    </p:set>
                                    <p:anim calcmode="lin" valueType="num">
                                      <p:cBhvr additive="base">
                                        <p:cTn id="20" dur="500" fill="hold"/>
                                        <p:tgtEl>
                                          <p:spTgt spid="96272"/>
                                        </p:tgtEl>
                                        <p:attrNameLst>
                                          <p:attrName>ppt_x</p:attrName>
                                        </p:attrNameLst>
                                      </p:cBhvr>
                                      <p:tavLst>
                                        <p:tav tm="0">
                                          <p:val>
                                            <p:strVal val="0-#ppt_w/2"/>
                                          </p:val>
                                        </p:tav>
                                        <p:tav tm="100000">
                                          <p:val>
                                            <p:strVal val="#ppt_x"/>
                                          </p:val>
                                        </p:tav>
                                      </p:tavLst>
                                    </p:anim>
                                    <p:anim calcmode="lin" valueType="num">
                                      <p:cBhvr additive="base">
                                        <p:cTn id="21" dur="500" fill="hold"/>
                                        <p:tgtEl>
                                          <p:spTgt spid="96272"/>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1500"/>
                            </p:stCondLst>
                            <p:childTnLst>
                              <p:par>
                                <p:cTn id="23" presetID="2" presetClass="entr" presetSubtype="8" fill="hold" grpId="0" nodeType="afterEffect">
                                  <p:stCondLst>
                                    <p:cond delay="0"/>
                                  </p:stCondLst>
                                  <p:childTnLst>
                                    <p:set>
                                      <p:cBhvr>
                                        <p:cTn id="24" dur="1" fill="hold">
                                          <p:stCondLst>
                                            <p:cond delay="0"/>
                                          </p:stCondLst>
                                        </p:cTn>
                                        <p:tgtEl>
                                          <p:spTgt spid="96273"/>
                                        </p:tgtEl>
                                        <p:attrNameLst>
                                          <p:attrName>style.visibility</p:attrName>
                                        </p:attrNameLst>
                                      </p:cBhvr>
                                      <p:to>
                                        <p:strVal val="visible"/>
                                      </p:to>
                                    </p:set>
                                    <p:anim calcmode="lin" valueType="num">
                                      <p:cBhvr additive="base">
                                        <p:cTn id="25" dur="500" fill="hold"/>
                                        <p:tgtEl>
                                          <p:spTgt spid="96273"/>
                                        </p:tgtEl>
                                        <p:attrNameLst>
                                          <p:attrName>ppt_x</p:attrName>
                                        </p:attrNameLst>
                                      </p:cBhvr>
                                      <p:tavLst>
                                        <p:tav tm="0">
                                          <p:val>
                                            <p:strVal val="0-#ppt_w/2"/>
                                          </p:val>
                                        </p:tav>
                                        <p:tav tm="100000">
                                          <p:val>
                                            <p:strVal val="#ppt_x"/>
                                          </p:val>
                                        </p:tav>
                                      </p:tavLst>
                                    </p:anim>
                                    <p:anim calcmode="lin" valueType="num">
                                      <p:cBhvr additive="base">
                                        <p:cTn id="26" dur="500" fill="hold"/>
                                        <p:tgtEl>
                                          <p:spTgt spid="96273"/>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2000"/>
                            </p:stCondLst>
                            <p:childTnLst>
                              <p:par>
                                <p:cTn id="28" presetID="1" presetClass="entr" presetSubtype="0" fill="hold" grpId="0" nodeType="afterEffect">
                                  <p:stCondLst>
                                    <p:cond delay="0"/>
                                  </p:stCondLst>
                                  <p:childTnLst>
                                    <p:set>
                                      <p:cBhvr>
                                        <p:cTn id="29" dur="1" fill="hold">
                                          <p:stCondLst>
                                            <p:cond delay="0"/>
                                          </p:stCondLst>
                                        </p:cTn>
                                        <p:tgtEl>
                                          <p:spTgt spid="96261">
                                            <p:txEl>
                                              <p:pRg st="0" end="0"/>
                                            </p:txEl>
                                          </p:spTgt>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96262">
                                            <p:txEl>
                                              <p:pRg st="0" end="0"/>
                                            </p:txEl>
                                          </p:spTgt>
                                        </p:tgtEl>
                                        <p:attrNameLst>
                                          <p:attrName>style.visibility</p:attrName>
                                        </p:attrNameLst>
                                      </p:cBhvr>
                                      <p:to>
                                        <p:strVal val="visible"/>
                                      </p:to>
                                    </p:set>
                                    <p:animEffect transition="in" filter="wipe(left)">
                                      <p:cBhvr>
                                        <p:cTn id="34" dur="2000"/>
                                        <p:tgtEl>
                                          <p:spTgt spid="96262">
                                            <p:txEl>
                                              <p:pRg st="0" end="0"/>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96262">
                                            <p:txEl>
                                              <p:pRg st="1" end="1"/>
                                            </p:txEl>
                                          </p:spTgt>
                                        </p:tgtEl>
                                        <p:attrNameLst>
                                          <p:attrName>style.visibility</p:attrName>
                                        </p:attrNameLst>
                                      </p:cBhvr>
                                      <p:to>
                                        <p:strVal val="visible"/>
                                      </p:to>
                                    </p:set>
                                    <p:animEffect transition="in" filter="wipe(left)">
                                      <p:cBhvr>
                                        <p:cTn id="39" dur="2000"/>
                                        <p:tgtEl>
                                          <p:spTgt spid="96262">
                                            <p:txEl>
                                              <p:pRg st="1" end="1"/>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96262">
                                            <p:txEl>
                                              <p:pRg st="2" end="2"/>
                                            </p:txEl>
                                          </p:spTgt>
                                        </p:tgtEl>
                                        <p:attrNameLst>
                                          <p:attrName>style.visibility</p:attrName>
                                        </p:attrNameLst>
                                      </p:cBhvr>
                                      <p:to>
                                        <p:strVal val="visible"/>
                                      </p:to>
                                    </p:set>
                                    <p:animEffect transition="in" filter="wipe(left)">
                                      <p:cBhvr>
                                        <p:cTn id="44" dur="2000"/>
                                        <p:tgtEl>
                                          <p:spTgt spid="96262">
                                            <p:txEl>
                                              <p:pRg st="2" end="2"/>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96262">
                                            <p:txEl>
                                              <p:pRg st="3" end="3"/>
                                            </p:txEl>
                                          </p:spTgt>
                                        </p:tgtEl>
                                        <p:attrNameLst>
                                          <p:attrName>style.visibility</p:attrName>
                                        </p:attrNameLst>
                                      </p:cBhvr>
                                      <p:to>
                                        <p:strVal val="visible"/>
                                      </p:to>
                                    </p:set>
                                    <p:animEffect transition="in" filter="wipe(left)">
                                      <p:cBhvr>
                                        <p:cTn id="49" dur="2000"/>
                                        <p:tgtEl>
                                          <p:spTgt spid="96262">
                                            <p:txEl>
                                              <p:pRg st="3" end="3"/>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96262">
                                            <p:txEl>
                                              <p:pRg st="4" end="4"/>
                                            </p:txEl>
                                          </p:spTgt>
                                        </p:tgtEl>
                                        <p:attrNameLst>
                                          <p:attrName>style.visibility</p:attrName>
                                        </p:attrNameLst>
                                      </p:cBhvr>
                                      <p:to>
                                        <p:strVal val="visible"/>
                                      </p:to>
                                    </p:set>
                                    <p:animEffect transition="in" filter="wipe(left)">
                                      <p:cBhvr>
                                        <p:cTn id="54" dur="2000"/>
                                        <p:tgtEl>
                                          <p:spTgt spid="96262">
                                            <p:txEl>
                                              <p:pRg st="4" end="4"/>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96262">
                                            <p:txEl>
                                              <p:pRg st="5" end="5"/>
                                            </p:txEl>
                                          </p:spTgt>
                                        </p:tgtEl>
                                        <p:attrNameLst>
                                          <p:attrName>style.visibility</p:attrName>
                                        </p:attrNameLst>
                                      </p:cBhvr>
                                      <p:to>
                                        <p:strVal val="visible"/>
                                      </p:to>
                                    </p:set>
                                    <p:animEffect transition="in" filter="wipe(left)">
                                      <p:cBhvr>
                                        <p:cTn id="59" dur="2000"/>
                                        <p:tgtEl>
                                          <p:spTgt spid="96262">
                                            <p:txEl>
                                              <p:pRg st="5" end="5"/>
                                            </p:txEl>
                                          </p:spTgt>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55" presetClass="entr" presetSubtype="0" fill="hold" nodeType="clickEffect">
                                  <p:stCondLst>
                                    <p:cond delay="0"/>
                                  </p:stCondLst>
                                  <p:childTnLst>
                                    <p:set>
                                      <p:cBhvr>
                                        <p:cTn id="63" dur="1" fill="hold">
                                          <p:stCondLst>
                                            <p:cond delay="0"/>
                                          </p:stCondLst>
                                        </p:cTn>
                                        <p:tgtEl>
                                          <p:spTgt spid="96266"/>
                                        </p:tgtEl>
                                        <p:attrNameLst>
                                          <p:attrName>style.visibility</p:attrName>
                                        </p:attrNameLst>
                                      </p:cBhvr>
                                      <p:to>
                                        <p:strVal val="visible"/>
                                      </p:to>
                                    </p:set>
                                    <p:anim calcmode="lin" valueType="num">
                                      <p:cBhvr>
                                        <p:cTn id="64" dur="2000" fill="hold"/>
                                        <p:tgtEl>
                                          <p:spTgt spid="96266"/>
                                        </p:tgtEl>
                                        <p:attrNameLst>
                                          <p:attrName>ppt_w</p:attrName>
                                        </p:attrNameLst>
                                      </p:cBhvr>
                                      <p:tavLst>
                                        <p:tav tm="0">
                                          <p:val>
                                            <p:strVal val="#ppt_w*0.70"/>
                                          </p:val>
                                        </p:tav>
                                        <p:tav tm="100000">
                                          <p:val>
                                            <p:strVal val="#ppt_w"/>
                                          </p:val>
                                        </p:tav>
                                      </p:tavLst>
                                    </p:anim>
                                    <p:anim calcmode="lin" valueType="num">
                                      <p:cBhvr>
                                        <p:cTn id="65" dur="2000" fill="hold"/>
                                        <p:tgtEl>
                                          <p:spTgt spid="96266"/>
                                        </p:tgtEl>
                                        <p:attrNameLst>
                                          <p:attrName>ppt_h</p:attrName>
                                        </p:attrNameLst>
                                      </p:cBhvr>
                                      <p:tavLst>
                                        <p:tav tm="0">
                                          <p:val>
                                            <p:strVal val="#ppt_h"/>
                                          </p:val>
                                        </p:tav>
                                        <p:tav tm="100000">
                                          <p:val>
                                            <p:strVal val="#ppt_h"/>
                                          </p:val>
                                        </p:tav>
                                      </p:tavLst>
                                    </p:anim>
                                    <p:animEffect transition="in" filter="fade">
                                      <p:cBhvr>
                                        <p:cTn id="66" dur="2000"/>
                                        <p:tgtEl>
                                          <p:spTgt spid="96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1" grpId="0" build="p"/>
      <p:bldP spid="96262" grpId="0" build="p" bldLvl="2"/>
      <p:bldP spid="96265" grpId="0" build="p"/>
      <p:bldP spid="96270" grpId="0" animBg="1" autoUpdateAnimBg="0"/>
      <p:bldP spid="96271" grpId="0" animBg="1" autoUpdateAnimBg="0"/>
      <p:bldP spid="96272" grpId="0" animBg="1" autoUpdateAnimBg="0"/>
      <p:bldP spid="96273" grpId="0" animBg="1"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4"/>
          <p:cNvSpPr>
            <a:spLocks noChangeArrowheads="1"/>
          </p:cNvSpPr>
          <p:nvPr/>
        </p:nvSpPr>
        <p:spPr bwMode="auto">
          <a:xfrm>
            <a:off x="1476375" y="1628775"/>
            <a:ext cx="6192838" cy="4032250"/>
          </a:xfrm>
          <a:prstGeom prst="rect">
            <a:avLst/>
          </a:prstGeom>
          <a:solidFill>
            <a:srgbClr val="FFFFFF">
              <a:alpha val="85097"/>
            </a:srgbClr>
          </a:solidFill>
          <a:ln w="9525">
            <a:solidFill>
              <a:srgbClr val="C0C0C0"/>
            </a:solidFill>
            <a:miter lim="800000"/>
            <a:headEnd/>
            <a:tailEnd/>
          </a:ln>
          <a:effectLst>
            <a:outerShdw dist="107763" dir="2700000" algn="ctr" rotWithShape="0">
              <a:schemeClr val="bg2">
                <a:alpha val="50000"/>
              </a:schemeClr>
            </a:outerShdw>
          </a:effec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CC0000"/>
                </a:solidFill>
                <a:effectLst/>
                <a:uLnTx/>
                <a:uFillTx/>
                <a:latin typeface="Times New Roman"/>
                <a:ea typeface="宋体" panose="02010600030101010101" pitchFamily="2" charset="-122"/>
                <a:cs typeface="+mn-cs"/>
              </a:rPr>
              <a:t>      </a:t>
            </a:r>
            <a:r>
              <a:rPr kumimoji="1" lang="en-US" altLang="zh-CN"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1. </a:t>
            </a: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命令语言界面设计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2. </a:t>
            </a: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菜单界面设计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3. </a:t>
            </a: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数据输入界面设计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4. </a:t>
            </a: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直接操纵和</a:t>
            </a:r>
            <a:r>
              <a:rPr kumimoji="1" lang="en-US" altLang="zh-CN"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WIMP</a:t>
            </a:r>
            <a:r>
              <a:rPr kumimoji="1" lang="zh-CN" altLang="en-US" sz="2400" b="1" i="0" u="none" strike="noStrike" kern="1200" cap="none" spc="0" normalizeH="0" baseline="0" noProof="0" dirty="0" smtClean="0">
                <a:ln>
                  <a:noFill/>
                </a:ln>
                <a:solidFill>
                  <a:srgbClr val="3333CC"/>
                </a:solidFill>
                <a:effectLst/>
                <a:uLnTx/>
                <a:uFillTx/>
                <a:latin typeface="Times New Roman"/>
                <a:ea typeface="楷体_GB2312" pitchFamily="49" charset="-122"/>
                <a:cs typeface="+mn-cs"/>
              </a:rPr>
              <a:t>界面设计</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C00000"/>
                </a:solidFill>
                <a:effectLst/>
                <a:uLnTx/>
                <a:uFillTx/>
                <a:latin typeface="Times New Roman"/>
                <a:ea typeface="楷体_GB2312" pitchFamily="49" charset="-122"/>
                <a:cs typeface="+mn-cs"/>
              </a:rPr>
              <a:t>      </a:t>
            </a:r>
            <a:r>
              <a:rPr kumimoji="1" lang="en-US" altLang="zh-CN" sz="2400" b="1" i="0" u="none" strike="noStrike" kern="1200" cap="none" spc="0" normalizeH="0" baseline="0" noProof="0" dirty="0" smtClean="0">
                <a:ln>
                  <a:noFill/>
                </a:ln>
                <a:solidFill>
                  <a:srgbClr val="C00000"/>
                </a:solidFill>
                <a:effectLst/>
                <a:uLnTx/>
                <a:uFillTx/>
                <a:latin typeface="Times New Roman"/>
                <a:ea typeface="楷体_GB2312" pitchFamily="49" charset="-122"/>
                <a:cs typeface="+mn-cs"/>
              </a:rPr>
              <a:t>5. </a:t>
            </a:r>
            <a:r>
              <a:rPr kumimoji="1" lang="zh-CN" altLang="en-US" sz="2400" b="1" i="0" u="none" strike="noStrike" kern="1200" cap="none" spc="0" normalizeH="0" baseline="0" noProof="0" dirty="0" smtClean="0">
                <a:ln>
                  <a:noFill/>
                </a:ln>
                <a:solidFill>
                  <a:srgbClr val="C00000"/>
                </a:solidFill>
                <a:effectLst/>
                <a:uLnTx/>
                <a:uFillTx/>
                <a:latin typeface="Times New Roman"/>
                <a:ea typeface="楷体_GB2312" pitchFamily="49" charset="-122"/>
                <a:cs typeface="+mn-cs"/>
              </a:rPr>
              <a:t>提示、帮助和出错界面设计</a:t>
            </a:r>
          </a:p>
        </p:txBody>
      </p:sp>
      <p:sp>
        <p:nvSpPr>
          <p:cNvPr id="4"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用户界面设计</a:t>
            </a:r>
            <a:endPar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000" b="0" i="0" u="none" strike="noStrike" kern="1200" cap="none" spc="0" normalizeH="0" baseline="0" noProof="0" dirty="0" smtClean="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用户</a:t>
            </a:r>
            <a:r>
              <a:rPr kumimoji="0" lang="zh-CN" altLang="en-US" sz="3000" b="0" i="0" u="none" strike="noStrike" kern="1200" cap="none" spc="0" normalizeH="0" baseline="0" noProof="0" dirty="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界面形式及设计</a:t>
            </a:r>
            <a:r>
              <a:rPr kumimoji="0" lang="zh-CN" altLang="en-US" sz="3000" b="0" i="0" u="none" strike="noStrike" kern="1200" cap="none" spc="0" normalizeH="0" baseline="0" noProof="0" dirty="0" smtClean="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原则：</a:t>
            </a:r>
            <a:r>
              <a:rPr kumimoji="0" lang="zh-CN" altLang="en-US" sz="3000" b="0" i="0" u="none" strike="noStrike" kern="1200" cap="none" spc="0" normalizeH="0" baseline="0" noProof="0" dirty="0" smtClean="0">
                <a:ln>
                  <a:noFill/>
                </a:ln>
                <a:solidFill>
                  <a:srgbClr val="0000FF"/>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形式与原则</a:t>
            </a:r>
            <a:endParaRPr kumimoji="0" lang="zh-CN" altLang="zh-CN" sz="3000" b="0" i="0" u="none" strike="noStrike" kern="1200" cap="none" spc="0" normalizeH="0" baseline="0" noProof="0" dirty="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153839218"/>
      </p:ext>
    </p:extLst>
  </p:cSld>
  <p:clrMapOvr>
    <a:masterClrMapping/>
  </p:clrMapOvr>
  <p:transition spd="med">
    <p:rand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Rectangle 3"/>
          <p:cNvSpPr>
            <a:spLocks noChangeArrowheads="1"/>
          </p:cNvSpPr>
          <p:nvPr/>
        </p:nvSpPr>
        <p:spPr bwMode="auto">
          <a:xfrm>
            <a:off x="684213" y="1485032"/>
            <a:ext cx="7888287" cy="4896296"/>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7285" name="AutoShape 5"/>
          <p:cNvSpPr>
            <a:spLocks noChangeArrowheads="1"/>
          </p:cNvSpPr>
          <p:nvPr/>
        </p:nvSpPr>
        <p:spPr bwMode="auto">
          <a:xfrm>
            <a:off x="1042988" y="1700932"/>
            <a:ext cx="7273925" cy="1584325"/>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95250" indent="-4763">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95250" marR="0" lvl="0" indent="-4763" algn="l" defTabSz="914400" rtl="0" eaLnBrk="1" fontAlgn="base" latinLnBrk="0" hangingPunct="1">
              <a:lnSpc>
                <a:spcPct val="130000"/>
              </a:lnSpc>
              <a:spcBef>
                <a:spcPct val="0"/>
              </a:spcBef>
              <a:spcAft>
                <a:spcPct val="0"/>
              </a:spcAft>
              <a:buClrTx/>
              <a:buSzTx/>
              <a:buFontTx/>
              <a:buNone/>
              <a:tabLst/>
              <a:defRPr/>
            </a:pPr>
            <a:r>
              <a:rPr kumimoji="1" lang="zh-CN" altLang="en-US" sz="20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在一个交互系统中，由于用户的原因或系统自身的原因，经常</a:t>
            </a:r>
            <a:br>
              <a:rPr kumimoji="1" lang="zh-CN" altLang="en-US" sz="20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br>
            <a:r>
              <a:rPr kumimoji="1" lang="zh-CN" altLang="en-US" sz="20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会发生一些错误操作。一个好的交互系统不可能要求用户不犯</a:t>
            </a:r>
            <a:br>
              <a:rPr kumimoji="1" lang="zh-CN" altLang="en-US" sz="20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br>
            <a:r>
              <a:rPr kumimoji="1" lang="zh-CN" altLang="en-US" sz="20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错误，但应该具有较强的处理各种错误的能力。</a:t>
            </a:r>
          </a:p>
          <a:p>
            <a:pPr marL="95250" marR="0" lvl="0" indent="-4763" algn="l" defTabSz="914400" rtl="0" eaLnBrk="1" fontAlgn="base" latinLnBrk="0" hangingPunct="1">
              <a:lnSpc>
                <a:spcPct val="100000"/>
              </a:lnSpc>
              <a:spcBef>
                <a:spcPct val="0"/>
              </a:spcBef>
              <a:spcAft>
                <a:spcPct val="0"/>
              </a:spcAft>
              <a:buClrTx/>
              <a:buSzTx/>
              <a:buFontTx/>
              <a:buNone/>
              <a:tabLst/>
              <a:defRPr/>
            </a:pPr>
            <a:endParaRPr kumimoji="1" lang="en-US" altLang="zh-CN" sz="20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endParaRPr>
          </a:p>
        </p:txBody>
      </p:sp>
      <p:sp>
        <p:nvSpPr>
          <p:cNvPr id="64520" name="Line 6"/>
          <p:cNvSpPr>
            <a:spLocks noChangeShapeType="1"/>
          </p:cNvSpPr>
          <p:nvPr/>
        </p:nvSpPr>
        <p:spPr bwMode="auto">
          <a:xfrm>
            <a:off x="684213" y="3428132"/>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7287" name="AutoShape 7"/>
          <p:cNvSpPr>
            <a:spLocks noChangeArrowheads="1"/>
          </p:cNvSpPr>
          <p:nvPr/>
        </p:nvSpPr>
        <p:spPr bwMode="auto">
          <a:xfrm>
            <a:off x="2124075" y="3285257"/>
            <a:ext cx="5184775" cy="2520950"/>
          </a:xfrm>
          <a:prstGeom prst="flowChartProcess">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547688" indent="-4572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547688" marR="0" lvl="0" indent="-457200" algn="l" defTabSz="914400" rtl="0" eaLnBrk="1" fontAlgn="base" latinLnBrk="0" hangingPunct="1">
              <a:lnSpc>
                <a:spcPct val="160000"/>
              </a:lnSpc>
              <a:spcBef>
                <a:spcPct val="0"/>
              </a:spcBef>
              <a:spcAft>
                <a:spcPct val="0"/>
              </a:spcAft>
              <a:buClr>
                <a:srgbClr val="CC0000"/>
              </a:buClr>
              <a:buSzPct val="70000"/>
              <a:buFont typeface="Wingdings" panose="05000000000000000000" pitchFamily="2" charset="2"/>
              <a:buChar char="u"/>
              <a:tabLst/>
              <a:defRPr/>
            </a:pPr>
            <a:r>
              <a:rPr kumimoji="1" lang="zh-CN" altLang="en-US" sz="20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出错处理分析</a:t>
            </a:r>
          </a:p>
          <a:p>
            <a:pPr marL="547688" marR="0" lvl="0" indent="-457200" algn="l" defTabSz="914400" rtl="0" eaLnBrk="1" fontAlgn="base" latinLnBrk="0" hangingPunct="1">
              <a:lnSpc>
                <a:spcPct val="160000"/>
              </a:lnSpc>
              <a:spcBef>
                <a:spcPct val="0"/>
              </a:spcBef>
              <a:spcAft>
                <a:spcPct val="0"/>
              </a:spcAft>
              <a:buClr>
                <a:srgbClr val="CC0000"/>
              </a:buClr>
              <a:buSzPct val="70000"/>
              <a:buFont typeface="Wingdings" panose="05000000000000000000" pitchFamily="2" charset="2"/>
              <a:buChar char="u"/>
              <a:tabLst/>
              <a:defRPr/>
            </a:pPr>
            <a:r>
              <a:rPr kumimoji="1" lang="zh-CN" altLang="en-US" sz="20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出错处理的设计</a:t>
            </a:r>
          </a:p>
          <a:p>
            <a:pPr marL="547688" marR="0" lvl="0" indent="-457200" algn="l" defTabSz="914400" rtl="0" eaLnBrk="1" fontAlgn="base" latinLnBrk="0" hangingPunct="1">
              <a:lnSpc>
                <a:spcPct val="160000"/>
              </a:lnSpc>
              <a:spcBef>
                <a:spcPct val="0"/>
              </a:spcBef>
              <a:spcAft>
                <a:spcPct val="0"/>
              </a:spcAft>
              <a:buClr>
                <a:srgbClr val="CC0000"/>
              </a:buClr>
              <a:buSzPct val="70000"/>
              <a:buFont typeface="Wingdings" panose="05000000000000000000" pitchFamily="2" charset="2"/>
              <a:buChar char="u"/>
              <a:tabLst/>
              <a:defRPr/>
            </a:pPr>
            <a:r>
              <a:rPr kumimoji="1" lang="zh-CN" altLang="en-US" sz="20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帮助处理系统的设计</a:t>
            </a:r>
          </a:p>
        </p:txBody>
      </p:sp>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9"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0"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帮助和出错界面设计</a:t>
            </a:r>
          </a:p>
        </p:txBody>
      </p:sp>
    </p:spTree>
    <p:extLst>
      <p:ext uri="{BB962C8B-B14F-4D97-AF65-F5344CB8AC3E}">
        <p14:creationId xmlns:p14="http://schemas.microsoft.com/office/powerpoint/2010/main" val="153949874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7285"/>
                                        </p:tgtEl>
                                        <p:attrNameLst>
                                          <p:attrName>style.visibility</p:attrName>
                                        </p:attrNameLst>
                                      </p:cBhvr>
                                      <p:to>
                                        <p:strVal val="visible"/>
                                      </p:to>
                                    </p:set>
                                    <p:animEffect transition="in" filter="wipe(up)">
                                      <p:cBhvr>
                                        <p:cTn id="7" dur="2000"/>
                                        <p:tgtEl>
                                          <p:spTgt spid="97285"/>
                                        </p:tgtEl>
                                      </p:cBhvr>
                                    </p:animEffect>
                                  </p:childTnLst>
                                </p:cTn>
                              </p:par>
                            </p:childTnLst>
                          </p:cTn>
                        </p:par>
                        <p:par>
                          <p:cTn id="8" fill="hold" nodeType="afterGroup">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97287"/>
                                        </p:tgtEl>
                                        <p:attrNameLst>
                                          <p:attrName>style.visibility</p:attrName>
                                        </p:attrNameLst>
                                      </p:cBhvr>
                                      <p:to>
                                        <p:strVal val="visible"/>
                                      </p:to>
                                    </p:set>
                                    <p:animEffect transition="in" filter="wipe(up)">
                                      <p:cBhvr>
                                        <p:cTn id="11" dur="2000"/>
                                        <p:tgtEl>
                                          <p:spTgt spid="97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5" grpId="0"/>
      <p:bldP spid="9728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AutoShape 2"/>
          <p:cNvSpPr>
            <a:spLocks noChangeArrowheads="1"/>
          </p:cNvSpPr>
          <p:nvPr/>
        </p:nvSpPr>
        <p:spPr bwMode="auto">
          <a:xfrm>
            <a:off x="1403350" y="1557338"/>
            <a:ext cx="6408738" cy="2376487"/>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263525" indent="-263525"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buClr>
                <a:srgbClr val="CC0000"/>
              </a:buClr>
              <a:buSzPct val="75000"/>
              <a:buFont typeface="Wingdings" pitchFamily="2" charset="2"/>
              <a:buNone/>
              <a:defRPr/>
            </a:pPr>
            <a:r>
              <a:rPr lang="en-US" altLang="zh-CN" sz="2200" b="1" dirty="0">
                <a:solidFill>
                  <a:srgbClr val="000000"/>
                </a:solidFill>
                <a:ea typeface="黑体" pitchFamily="2" charset="-122"/>
              </a:rPr>
              <a:t>4. </a:t>
            </a:r>
            <a:r>
              <a:rPr lang="zh-CN" altLang="en-US" sz="2200" b="1" dirty="0">
                <a:solidFill>
                  <a:srgbClr val="000000"/>
                </a:solidFill>
                <a:ea typeface="黑体" pitchFamily="2" charset="-122"/>
              </a:rPr>
              <a:t>用户界面的内容</a:t>
            </a:r>
          </a:p>
          <a:p>
            <a:pPr eaLnBrk="1" hangingPunct="1">
              <a:defRPr/>
            </a:pPr>
            <a:r>
              <a:rPr lang="zh-CN" altLang="en-US" sz="2000" b="1" dirty="0" smtClean="0">
                <a:solidFill>
                  <a:srgbClr val="FF0000"/>
                </a:solidFill>
                <a:latin typeface="楷体_GB2312" pitchFamily="49" charset="-122"/>
                <a:ea typeface="楷体_GB2312" pitchFamily="49" charset="-122"/>
              </a:rPr>
              <a:t>  </a:t>
            </a:r>
            <a:r>
              <a:rPr lang="zh-CN" altLang="en-US" sz="2000" b="1" dirty="0" smtClean="0">
                <a:solidFill>
                  <a:srgbClr val="CC0000"/>
                </a:solidFill>
                <a:latin typeface="楷体_GB2312" pitchFamily="49" charset="-122"/>
                <a:ea typeface="楷体_GB2312" pitchFamily="49" charset="-122"/>
              </a:rPr>
              <a:t>软件用户界面一般包含：</a:t>
            </a:r>
          </a:p>
          <a:p>
            <a:pPr eaLnBrk="1" hangingPunct="1">
              <a:defRPr/>
            </a:pPr>
            <a:r>
              <a:rPr lang="zh-CN" altLang="en-US" sz="2000" b="1" dirty="0" smtClean="0">
                <a:latin typeface="+mn-lt"/>
                <a:ea typeface="楷体_GB2312" pitchFamily="49" charset="-122"/>
              </a:rPr>
              <a:t>  （</a:t>
            </a:r>
            <a:r>
              <a:rPr lang="en-US" altLang="zh-CN" sz="2000" b="1" dirty="0" smtClean="0">
                <a:latin typeface="+mn-lt"/>
                <a:ea typeface="楷体_GB2312" pitchFamily="49" charset="-122"/>
              </a:rPr>
              <a:t>1</a:t>
            </a:r>
            <a:r>
              <a:rPr lang="zh-CN" altLang="en-US" sz="2000" b="1" dirty="0" smtClean="0">
                <a:latin typeface="+mn-lt"/>
                <a:ea typeface="楷体_GB2312" pitchFamily="49" charset="-122"/>
              </a:rPr>
              <a:t>）界面元素的样式、大小、布局</a:t>
            </a:r>
          </a:p>
          <a:p>
            <a:pPr eaLnBrk="1" hangingPunct="1">
              <a:defRPr/>
            </a:pPr>
            <a:r>
              <a:rPr lang="zh-CN" altLang="en-US" sz="2000" b="1" dirty="0" smtClean="0">
                <a:latin typeface="+mn-lt"/>
                <a:ea typeface="楷体_GB2312" pitchFamily="49" charset="-122"/>
              </a:rPr>
              <a:t>  （</a:t>
            </a:r>
            <a:r>
              <a:rPr lang="en-US" altLang="zh-CN" sz="2000" b="1" dirty="0" smtClean="0">
                <a:latin typeface="+mn-lt"/>
                <a:ea typeface="楷体_GB2312" pitchFamily="49" charset="-122"/>
              </a:rPr>
              <a:t>2</a:t>
            </a:r>
            <a:r>
              <a:rPr lang="zh-CN" altLang="en-US" sz="2000" b="1" dirty="0" smtClean="0">
                <a:latin typeface="+mn-lt"/>
                <a:ea typeface="楷体_GB2312" pitchFamily="49" charset="-122"/>
              </a:rPr>
              <a:t>）界面的美观效果（色彩、风格、图像）</a:t>
            </a:r>
          </a:p>
          <a:p>
            <a:pPr eaLnBrk="1" hangingPunct="1">
              <a:defRPr/>
            </a:pPr>
            <a:r>
              <a:rPr lang="zh-CN" altLang="en-US" sz="2000" b="1" dirty="0" smtClean="0">
                <a:latin typeface="+mn-lt"/>
                <a:ea typeface="楷体_GB2312" pitchFamily="49" charset="-122"/>
              </a:rPr>
              <a:t>  （</a:t>
            </a:r>
            <a:r>
              <a:rPr lang="en-US" altLang="zh-CN" sz="2000" b="1" dirty="0" smtClean="0">
                <a:latin typeface="+mn-lt"/>
                <a:ea typeface="楷体_GB2312" pitchFamily="49" charset="-122"/>
              </a:rPr>
              <a:t>3</a:t>
            </a:r>
            <a:r>
              <a:rPr lang="zh-CN" altLang="en-US" sz="2000" b="1" dirty="0" smtClean="0">
                <a:latin typeface="+mn-lt"/>
                <a:ea typeface="楷体_GB2312" pitchFamily="49" charset="-122"/>
              </a:rPr>
              <a:t>）操作序列（或功能）的隐喻</a:t>
            </a:r>
          </a:p>
          <a:p>
            <a:pPr eaLnBrk="1" hangingPunct="1">
              <a:defRPr/>
            </a:pPr>
            <a:r>
              <a:rPr lang="zh-CN" altLang="en-US" sz="2000" b="1" dirty="0" smtClean="0">
                <a:latin typeface="+mn-lt"/>
                <a:ea typeface="楷体_GB2312" pitchFamily="49" charset="-122"/>
              </a:rPr>
              <a:t>  （</a:t>
            </a:r>
            <a:r>
              <a:rPr lang="en-US" altLang="zh-CN" sz="2000" b="1" dirty="0" smtClean="0">
                <a:latin typeface="+mn-lt"/>
                <a:ea typeface="楷体_GB2312" pitchFamily="49" charset="-122"/>
              </a:rPr>
              <a:t>4</a:t>
            </a:r>
            <a:r>
              <a:rPr lang="zh-CN" altLang="en-US" sz="2000" b="1" dirty="0" smtClean="0">
                <a:latin typeface="+mn-lt"/>
                <a:ea typeface="楷体_GB2312" pitchFamily="49" charset="-122"/>
              </a:rPr>
              <a:t>）交互信息（输入、输出、提示）</a:t>
            </a:r>
          </a:p>
        </p:txBody>
      </p:sp>
      <p:sp>
        <p:nvSpPr>
          <p:cNvPr id="10246" name="Rectangle 3"/>
          <p:cNvSpPr>
            <a:spLocks noChangeArrowheads="1"/>
          </p:cNvSpPr>
          <p:nvPr/>
        </p:nvSpPr>
        <p:spPr bwMode="auto">
          <a:xfrm>
            <a:off x="1042988" y="1412875"/>
            <a:ext cx="7272337" cy="4752975"/>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9510" name="AutoShape 6"/>
          <p:cNvSpPr>
            <a:spLocks noChangeArrowheads="1"/>
          </p:cNvSpPr>
          <p:nvPr/>
        </p:nvSpPr>
        <p:spPr bwMode="auto">
          <a:xfrm>
            <a:off x="1403350" y="3686175"/>
            <a:ext cx="6408738" cy="1944688"/>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263525" indent="-263525">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200" b="1">
                <a:solidFill>
                  <a:srgbClr val="000000"/>
                </a:solidFill>
                <a:ea typeface="黑体" panose="02010609060101010101" pitchFamily="49" charset="-122"/>
              </a:rPr>
              <a:t>5. </a:t>
            </a:r>
            <a:r>
              <a:rPr lang="zh-CN" altLang="en-US" sz="2200" b="1">
                <a:solidFill>
                  <a:srgbClr val="000000"/>
                </a:solidFill>
                <a:ea typeface="黑体" panose="02010609060101010101" pitchFamily="49" charset="-122"/>
              </a:rPr>
              <a:t>什么是用户界面设计</a:t>
            </a:r>
          </a:p>
          <a:p>
            <a:pPr eaLnBrk="1" hangingPunct="1"/>
            <a:r>
              <a:rPr lang="zh-CN" altLang="en-US" sz="2000" b="1">
                <a:latin typeface="楷体_GB2312" pitchFamily="49" charset="-122"/>
                <a:ea typeface="楷体_GB2312" pitchFamily="49" charset="-122"/>
              </a:rPr>
              <a:t>  运用</a:t>
            </a:r>
            <a:r>
              <a:rPr lang="zh-CN" altLang="en-US" sz="2000" b="1">
                <a:solidFill>
                  <a:srgbClr val="CC0000"/>
                </a:solidFill>
                <a:latin typeface="楷体_GB2312" pitchFamily="49" charset="-122"/>
                <a:ea typeface="楷体_GB2312" pitchFamily="49" charset="-122"/>
              </a:rPr>
              <a:t>认知心理学</a:t>
            </a:r>
            <a:r>
              <a:rPr lang="zh-CN" altLang="en-US" sz="2000" b="1">
                <a:latin typeface="楷体_GB2312" pitchFamily="49" charset="-122"/>
                <a:ea typeface="楷体_GB2312" pitchFamily="49" charset="-122"/>
              </a:rPr>
              <a:t>、</a:t>
            </a:r>
            <a:r>
              <a:rPr lang="zh-CN" altLang="en-US" sz="2000" b="1">
                <a:solidFill>
                  <a:srgbClr val="CC0000"/>
                </a:solidFill>
                <a:latin typeface="楷体_GB2312" pitchFamily="49" charset="-122"/>
                <a:ea typeface="楷体_GB2312" pitchFamily="49" charset="-122"/>
              </a:rPr>
              <a:t>人机工程学</a:t>
            </a:r>
            <a:r>
              <a:rPr lang="zh-CN" altLang="en-US" sz="2000" b="1">
                <a:latin typeface="楷体_GB2312" pitchFamily="49" charset="-122"/>
                <a:ea typeface="楷体_GB2312" pitchFamily="49" charset="-122"/>
              </a:rPr>
              <a:t>、</a:t>
            </a:r>
            <a:r>
              <a:rPr lang="zh-CN" altLang="en-US" sz="2000" b="1">
                <a:solidFill>
                  <a:srgbClr val="CC0000"/>
                </a:solidFill>
                <a:latin typeface="楷体_GB2312" pitchFamily="49" charset="-122"/>
                <a:ea typeface="楷体_GB2312" pitchFamily="49" charset="-122"/>
              </a:rPr>
              <a:t>语言学</a:t>
            </a:r>
            <a:r>
              <a:rPr lang="zh-CN" altLang="en-US" sz="2000" b="1">
                <a:latin typeface="楷体_GB2312" pitchFamily="49" charset="-122"/>
                <a:ea typeface="楷体_GB2312" pitchFamily="49" charset="-122"/>
              </a:rPr>
              <a:t>等基础知识对用户界面完成</a:t>
            </a:r>
            <a:r>
              <a:rPr lang="zh-CN" altLang="en-US" sz="2000" b="1">
                <a:solidFill>
                  <a:srgbClr val="CC0000"/>
                </a:solidFill>
                <a:latin typeface="楷体_GB2312" pitchFamily="49" charset="-122"/>
                <a:ea typeface="楷体_GB2312" pitchFamily="49" charset="-122"/>
              </a:rPr>
              <a:t>结构设计</a:t>
            </a:r>
            <a:r>
              <a:rPr lang="zh-CN" altLang="en-US" sz="2000" b="1">
                <a:latin typeface="楷体_GB2312" pitchFamily="49" charset="-122"/>
                <a:ea typeface="楷体_GB2312" pitchFamily="49" charset="-122"/>
              </a:rPr>
              <a:t>、</a:t>
            </a:r>
            <a:r>
              <a:rPr lang="zh-CN" altLang="en-US" sz="2000" b="1">
                <a:solidFill>
                  <a:srgbClr val="CC0000"/>
                </a:solidFill>
                <a:latin typeface="楷体_GB2312" pitchFamily="49" charset="-122"/>
                <a:ea typeface="楷体_GB2312" pitchFamily="49" charset="-122"/>
              </a:rPr>
              <a:t>交互设计</a:t>
            </a:r>
            <a:r>
              <a:rPr lang="zh-CN" altLang="en-US" sz="2000" b="1">
                <a:latin typeface="楷体_GB2312" pitchFamily="49" charset="-122"/>
                <a:ea typeface="楷体_GB2312" pitchFamily="49" charset="-122"/>
              </a:rPr>
              <a:t>和</a:t>
            </a:r>
            <a:r>
              <a:rPr lang="zh-CN" altLang="en-US" sz="2000" b="1">
                <a:solidFill>
                  <a:srgbClr val="CC0000"/>
                </a:solidFill>
                <a:latin typeface="楷体_GB2312" pitchFamily="49" charset="-122"/>
                <a:ea typeface="楷体_GB2312" pitchFamily="49" charset="-122"/>
              </a:rPr>
              <a:t>视觉设计</a:t>
            </a:r>
            <a:r>
              <a:rPr lang="zh-CN" altLang="en-US" sz="2000" b="1">
                <a:latin typeface="楷体_GB2312" pitchFamily="49" charset="-122"/>
                <a:ea typeface="楷体_GB2312" pitchFamily="49" charset="-122"/>
              </a:rPr>
              <a:t>，从而使软件达到</a:t>
            </a:r>
            <a:r>
              <a:rPr lang="zh-CN" altLang="en-US" sz="2000" b="1">
                <a:solidFill>
                  <a:srgbClr val="CC0000"/>
                </a:solidFill>
                <a:latin typeface="楷体_GB2312" pitchFamily="49" charset="-122"/>
                <a:ea typeface="楷体_GB2312" pitchFamily="49" charset="-122"/>
              </a:rPr>
              <a:t>易学</a:t>
            </a:r>
            <a:r>
              <a:rPr lang="zh-CN" altLang="en-US" sz="2000" b="1">
                <a:latin typeface="楷体_GB2312" pitchFamily="49" charset="-122"/>
                <a:ea typeface="楷体_GB2312" pitchFamily="49" charset="-122"/>
              </a:rPr>
              <a:t>、</a:t>
            </a:r>
            <a:r>
              <a:rPr lang="zh-CN" altLang="en-US" sz="2000" b="1">
                <a:solidFill>
                  <a:srgbClr val="CC0000"/>
                </a:solidFill>
                <a:latin typeface="楷体_GB2312" pitchFamily="49" charset="-122"/>
                <a:ea typeface="楷体_GB2312" pitchFamily="49" charset="-122"/>
              </a:rPr>
              <a:t>易用</a:t>
            </a:r>
            <a:r>
              <a:rPr lang="zh-CN" altLang="en-US" sz="2000" b="1">
                <a:latin typeface="楷体_GB2312" pitchFamily="49" charset="-122"/>
                <a:ea typeface="楷体_GB2312" pitchFamily="49" charset="-122"/>
              </a:rPr>
              <a:t>、</a:t>
            </a:r>
            <a:r>
              <a:rPr lang="zh-CN" altLang="en-US" sz="2000" b="1">
                <a:solidFill>
                  <a:srgbClr val="CC0000"/>
                </a:solidFill>
                <a:latin typeface="楷体_GB2312" pitchFamily="49" charset="-122"/>
                <a:ea typeface="楷体_GB2312" pitchFamily="49" charset="-122"/>
              </a:rPr>
              <a:t>美观</a:t>
            </a:r>
            <a:r>
              <a:rPr lang="zh-CN" altLang="en-US" sz="2000" b="1">
                <a:latin typeface="楷体_GB2312" pitchFamily="49" charset="-122"/>
                <a:ea typeface="楷体_GB2312" pitchFamily="49" charset="-122"/>
              </a:rPr>
              <a:t>、</a:t>
            </a:r>
            <a:r>
              <a:rPr lang="zh-CN" altLang="en-US" sz="2000" b="1">
                <a:solidFill>
                  <a:srgbClr val="CC0000"/>
                </a:solidFill>
                <a:latin typeface="楷体_GB2312" pitchFamily="49" charset="-122"/>
                <a:ea typeface="楷体_GB2312" pitchFamily="49" charset="-122"/>
              </a:rPr>
              <a:t>高效</a:t>
            </a:r>
            <a:r>
              <a:rPr lang="zh-CN" altLang="en-US" sz="2000" b="1">
                <a:latin typeface="楷体_GB2312" pitchFamily="49" charset="-122"/>
                <a:ea typeface="楷体_GB2312" pitchFamily="49" charset="-122"/>
              </a:rPr>
              <a:t>的目的</a:t>
            </a:r>
          </a:p>
        </p:txBody>
      </p:sp>
      <p:sp>
        <p:nvSpPr>
          <p:cNvPr id="7"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8"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界面设计的基本概念</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19878550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49506"/>
                                        </p:tgtEl>
                                        <p:attrNameLst>
                                          <p:attrName>style.visibility</p:attrName>
                                        </p:attrNameLst>
                                      </p:cBhvr>
                                      <p:to>
                                        <p:strVal val="visible"/>
                                      </p:to>
                                    </p:set>
                                    <p:animEffect transition="in" filter="strips(downRight)">
                                      <p:cBhvr>
                                        <p:cTn id="7" dur="500"/>
                                        <p:tgtEl>
                                          <p:spTgt spid="1495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49510"/>
                                        </p:tgtEl>
                                        <p:attrNameLst>
                                          <p:attrName>style.visibility</p:attrName>
                                        </p:attrNameLst>
                                      </p:cBhvr>
                                      <p:to>
                                        <p:strVal val="visible"/>
                                      </p:to>
                                    </p:set>
                                    <p:animEffect transition="in" filter="strips(downRight)">
                                      <p:cBhvr>
                                        <p:cTn id="12" dur="500"/>
                                        <p:tgtEl>
                                          <p:spTgt spid="149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6" grpId="0"/>
      <p:bldP spid="1495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1" name="Rectangle 3"/>
          <p:cNvSpPr>
            <a:spLocks noChangeArrowheads="1"/>
          </p:cNvSpPr>
          <p:nvPr/>
        </p:nvSpPr>
        <p:spPr bwMode="auto">
          <a:xfrm>
            <a:off x="684213" y="1485032"/>
            <a:ext cx="7888287" cy="496830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8309" name="AutoShape 5"/>
          <p:cNvSpPr>
            <a:spLocks noChangeArrowheads="1"/>
          </p:cNvSpPr>
          <p:nvPr/>
        </p:nvSpPr>
        <p:spPr bwMode="auto">
          <a:xfrm>
            <a:off x="827088" y="1556469"/>
            <a:ext cx="2449512" cy="287338"/>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95250" indent="-4763">
              <a:defRPr kumimoji="1" sz="2400">
                <a:solidFill>
                  <a:schemeClr val="tx1"/>
                </a:solidFill>
                <a:latin typeface="Times New Roman" pitchFamily="18" charset="0"/>
                <a:ea typeface="宋体" pitchFamily="2" charset="-122"/>
              </a:defRPr>
            </a:lvl1pPr>
            <a:lvl2pPr marL="2424113" indent="-457200">
              <a:defRPr kumimoji="1" sz="2400">
                <a:solidFill>
                  <a:schemeClr val="tx1"/>
                </a:solidFill>
                <a:latin typeface="Times New Roman" pitchFamily="18" charset="0"/>
                <a:ea typeface="宋体" pitchFamily="2" charset="-122"/>
              </a:defRPr>
            </a:lvl2pPr>
            <a:lvl3pPr marL="3060700" indent="-457200">
              <a:defRPr kumimoji="1" sz="2400">
                <a:solidFill>
                  <a:schemeClr val="tx1"/>
                </a:solidFill>
                <a:latin typeface="Times New Roman" pitchFamily="18" charset="0"/>
                <a:ea typeface="宋体" pitchFamily="2" charset="-122"/>
              </a:defRPr>
            </a:lvl3pPr>
            <a:lvl4pPr marL="3697288" indent="-457200">
              <a:defRPr kumimoji="1" sz="2400">
                <a:solidFill>
                  <a:schemeClr val="tx1"/>
                </a:solidFill>
                <a:latin typeface="Times New Roman" pitchFamily="18" charset="0"/>
                <a:ea typeface="宋体" pitchFamily="2" charset="-122"/>
              </a:defRPr>
            </a:lvl4pPr>
            <a:lvl5pPr marL="4333875" indent="-457200">
              <a:defRPr kumimoji="1" sz="2400">
                <a:solidFill>
                  <a:schemeClr val="tx1"/>
                </a:solidFill>
                <a:latin typeface="Times New Roman" pitchFamily="18" charset="0"/>
                <a:ea typeface="宋体" pitchFamily="2" charset="-122"/>
              </a:defRPr>
            </a:lvl5pPr>
            <a:lvl6pPr marL="4791075" indent="-457200" fontAlgn="base">
              <a:spcBef>
                <a:spcPct val="0"/>
              </a:spcBef>
              <a:spcAft>
                <a:spcPct val="0"/>
              </a:spcAft>
              <a:defRPr kumimoji="1" sz="2400">
                <a:solidFill>
                  <a:schemeClr val="tx1"/>
                </a:solidFill>
                <a:latin typeface="Times New Roman" pitchFamily="18" charset="0"/>
                <a:ea typeface="宋体" pitchFamily="2" charset="-122"/>
              </a:defRPr>
            </a:lvl6pPr>
            <a:lvl7pPr marL="5248275" indent="-457200" fontAlgn="base">
              <a:spcBef>
                <a:spcPct val="0"/>
              </a:spcBef>
              <a:spcAft>
                <a:spcPct val="0"/>
              </a:spcAft>
              <a:defRPr kumimoji="1" sz="2400">
                <a:solidFill>
                  <a:schemeClr val="tx1"/>
                </a:solidFill>
                <a:latin typeface="Times New Roman" pitchFamily="18" charset="0"/>
                <a:ea typeface="宋体" pitchFamily="2" charset="-122"/>
              </a:defRPr>
            </a:lvl7pPr>
            <a:lvl8pPr marL="5705475" indent="-457200" fontAlgn="base">
              <a:spcBef>
                <a:spcPct val="0"/>
              </a:spcBef>
              <a:spcAft>
                <a:spcPct val="0"/>
              </a:spcAft>
              <a:defRPr kumimoji="1" sz="2400">
                <a:solidFill>
                  <a:schemeClr val="tx1"/>
                </a:solidFill>
                <a:latin typeface="Times New Roman" pitchFamily="18" charset="0"/>
                <a:ea typeface="宋体" pitchFamily="2" charset="-122"/>
              </a:defRPr>
            </a:lvl8pPr>
            <a:lvl9pPr marL="61626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marL="95250" marR="0" lvl="0" indent="-4763" algn="l" defTabSz="914400" rtl="0" eaLnBrk="1" fontAlgn="base" latinLnBrk="0" hangingPunct="1">
              <a:lnSpc>
                <a:spcPct val="130000"/>
              </a:lnSpc>
              <a:spcBef>
                <a:spcPct val="0"/>
              </a:spcBef>
              <a:spcAft>
                <a:spcPct val="0"/>
              </a:spcAft>
              <a:buClrTx/>
              <a:buSzTx/>
              <a:buFontTx/>
              <a:buNone/>
              <a:tabLst/>
              <a:defRPr/>
            </a:pPr>
            <a:r>
              <a:rPr kumimoji="1" lang="en-US" altLang="zh-CN" sz="2000" b="1" i="0" u="none" strike="noStrike" kern="1200" cap="none" spc="0" normalizeH="0" baseline="0" noProof="0" dirty="0" smtClean="0">
                <a:ln>
                  <a:noFill/>
                </a:ln>
                <a:solidFill>
                  <a:srgbClr val="000000"/>
                </a:solidFill>
                <a:effectLst>
                  <a:outerShdw blurRad="38100" dist="38100" dir="2700000" algn="tl">
                    <a:srgbClr val="C0C0C0"/>
                  </a:outerShdw>
                </a:effectLst>
                <a:uLnTx/>
                <a:uFillTx/>
                <a:latin typeface="Times New Roman"/>
                <a:ea typeface="黑体" pitchFamily="2" charset="-122"/>
                <a:cs typeface="+mn-cs"/>
              </a:rPr>
              <a:t>1. </a:t>
            </a:r>
            <a:r>
              <a:rPr kumimoji="1" lang="zh-CN" altLang="en-US" sz="2000" b="1" i="0" u="none" strike="noStrike" kern="1200" cap="none" spc="0" normalizeH="0" baseline="0" noProof="0" dirty="0" smtClean="0">
                <a:ln>
                  <a:noFill/>
                </a:ln>
                <a:solidFill>
                  <a:srgbClr val="000000"/>
                </a:solidFill>
                <a:effectLst>
                  <a:outerShdw blurRad="38100" dist="38100" dir="2700000" algn="tl">
                    <a:srgbClr val="C0C0C0"/>
                  </a:outerShdw>
                </a:effectLst>
                <a:uLnTx/>
                <a:uFillTx/>
                <a:latin typeface="Times New Roman"/>
                <a:ea typeface="黑体" pitchFamily="2" charset="-122"/>
                <a:cs typeface="+mn-cs"/>
              </a:rPr>
              <a:t>出错处理分析</a:t>
            </a:r>
            <a:endParaRPr kumimoji="1" lang="zh-CN" altLang="en-US" sz="20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endParaRPr>
          </a:p>
        </p:txBody>
      </p:sp>
      <p:sp>
        <p:nvSpPr>
          <p:cNvPr id="65544" name="Line 6"/>
          <p:cNvSpPr>
            <a:spLocks noChangeShapeType="1"/>
          </p:cNvSpPr>
          <p:nvPr/>
        </p:nvSpPr>
        <p:spPr bwMode="auto">
          <a:xfrm>
            <a:off x="684213" y="3067769"/>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8311" name="AutoShape 7"/>
          <p:cNvSpPr>
            <a:spLocks noChangeArrowheads="1"/>
          </p:cNvSpPr>
          <p:nvPr/>
        </p:nvSpPr>
        <p:spPr bwMode="auto">
          <a:xfrm>
            <a:off x="1246188" y="3212232"/>
            <a:ext cx="7573962" cy="3167062"/>
          </a:xfrm>
          <a:prstGeom prst="flowChartProcess">
            <a:avLst/>
          </a:prstGeom>
          <a:solidFill>
            <a:srgbClr val="FFFFFF">
              <a:alpha val="36078"/>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547688" indent="-4572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547688" marR="0" lvl="0" indent="-457200" algn="l" defTabSz="914400" rtl="0" eaLnBrk="1" fontAlgn="base" latinLnBrk="0" hangingPunct="1">
              <a:lnSpc>
                <a:spcPct val="120000"/>
              </a:lnSpc>
              <a:spcBef>
                <a:spcPct val="0"/>
              </a:spcBef>
              <a:spcAft>
                <a:spcPct val="0"/>
              </a:spcAft>
              <a:buClrTx/>
              <a:buSzTx/>
              <a:buFontTx/>
              <a:buNone/>
              <a:tabLst/>
              <a:defRPr/>
            </a:pPr>
            <a:r>
              <a:rPr kumimoji="1" lang="zh-CN" altLang="en-US" sz="2000" b="1" i="0" u="none" strike="noStrike" kern="1200" cap="none" spc="0" normalizeH="0" baseline="0" noProof="0" dirty="0" smtClean="0">
                <a:ln>
                  <a:noFill/>
                </a:ln>
                <a:solidFill>
                  <a:srgbClr val="000000"/>
                </a:solidFill>
                <a:effectLst/>
                <a:uLnTx/>
                <a:uFillTx/>
                <a:latin typeface="Times New Roman"/>
                <a:ea typeface="宋体" panose="02010600030101010101" pitchFamily="2" charset="-122"/>
                <a:cs typeface="+mn-cs"/>
              </a:rPr>
              <a:t>输入错误的根源和类型</a:t>
            </a:r>
          </a:p>
          <a:p>
            <a:pPr marL="547688" marR="0" lvl="0" indent="-45720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1</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）感知的误导导致知觉错</a:t>
            </a:r>
          </a:p>
          <a:p>
            <a:pPr marL="547688" marR="0" lvl="0" indent="-45720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          由于用户感觉器官不正确的或不充分的知觉暗示会导致知觉错</a:t>
            </a:r>
          </a:p>
          <a:p>
            <a:pPr marL="547688" marR="0" lvl="0" indent="-45720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          例如</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B</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和</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8</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Z</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和</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2, l</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和</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1</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O</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和</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0</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等发生混淆</a:t>
            </a:r>
          </a:p>
          <a:p>
            <a:pPr marL="547688" marR="0" lvl="0" indent="-457200" algn="l" defTabSz="914400" rtl="0" eaLnBrk="1" fontAlgn="base" latinLnBrk="0" hangingPunct="1">
              <a:lnSpc>
                <a:spcPct val="120000"/>
              </a:lnSpc>
              <a:spcBef>
                <a:spcPct val="0"/>
              </a:spcBef>
              <a:spcAft>
                <a:spcPct val="0"/>
              </a:spcAft>
              <a:buClrTx/>
              <a:buSzTx/>
              <a:buFontTx/>
              <a:buNone/>
              <a:tabLst/>
              <a:defRPr/>
            </a:pPr>
            <a:endParaRPr kumimoji="1" lang="zh-CN" altLang="en-US" sz="2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endParaRPr>
          </a:p>
          <a:p>
            <a:pPr marL="547688" marR="0" lvl="0" indent="-45720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2</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）人的记忆特性导致知觉错</a:t>
            </a:r>
          </a:p>
          <a:p>
            <a:pPr marL="547688" marR="0" lvl="0" indent="-45720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          短时记忆和工作记忆中的信息极易丢失；</a:t>
            </a:r>
            <a:b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b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  人机界面设计的不一致性也会产生认知错误</a:t>
            </a:r>
          </a:p>
          <a:p>
            <a:pPr marL="547688" marR="0" lvl="0" indent="-45720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3</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）响应时间过快或过慢</a:t>
            </a:r>
          </a:p>
          <a:p>
            <a:pPr marL="547688" marR="0" lvl="0" indent="-45720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          系统的响应速度与用户工作的节奏不适应，促使出错率增加</a:t>
            </a:r>
          </a:p>
        </p:txBody>
      </p:sp>
      <p:sp>
        <p:nvSpPr>
          <p:cNvPr id="98312" name="AutoShape 8"/>
          <p:cNvSpPr>
            <a:spLocks noChangeArrowheads="1"/>
          </p:cNvSpPr>
          <p:nvPr/>
        </p:nvSpPr>
        <p:spPr bwMode="auto">
          <a:xfrm>
            <a:off x="1260475" y="1988269"/>
            <a:ext cx="5903913" cy="936625"/>
          </a:xfrm>
          <a:prstGeom prst="flowChartProcess">
            <a:avLst/>
          </a:prstGeom>
          <a:solidFill>
            <a:srgbClr val="FFFFFF">
              <a:alpha val="36078"/>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547688" indent="-4572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547688" marR="0" lvl="0" indent="-45720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smtClean="0">
                <a:ln>
                  <a:noFill/>
                </a:ln>
                <a:solidFill>
                  <a:srgbClr val="000000"/>
                </a:solidFill>
                <a:effectLst/>
                <a:uLnTx/>
                <a:uFillTx/>
                <a:latin typeface="Times New Roman"/>
                <a:ea typeface="宋体" panose="02010600030101010101" pitchFamily="2" charset="-122"/>
                <a:cs typeface="+mn-cs"/>
              </a:rPr>
              <a:t>人</a:t>
            </a:r>
            <a:r>
              <a:rPr kumimoji="1" lang="en-US" altLang="zh-CN" sz="1800" b="1" i="0" u="none" strike="noStrike" kern="1200" cap="none" spc="0" normalizeH="0" baseline="0" noProof="0" dirty="0" smtClean="0">
                <a:ln>
                  <a:noFill/>
                </a:ln>
                <a:solidFill>
                  <a:srgbClr val="000000"/>
                </a:solidFill>
                <a:effectLst/>
                <a:uLnTx/>
                <a:uFillTx/>
                <a:latin typeface="Times New Roman"/>
                <a:ea typeface="宋体" panose="02010600030101010101" pitchFamily="2" charset="-122"/>
                <a:cs typeface="+mn-cs"/>
              </a:rPr>
              <a:t>-</a:t>
            </a:r>
            <a:r>
              <a:rPr kumimoji="1" lang="zh-CN" altLang="en-US" sz="1800" b="1" i="0" u="none" strike="noStrike" kern="1200" cap="none" spc="0" normalizeH="0" baseline="0" noProof="0" dirty="0" smtClean="0">
                <a:ln>
                  <a:noFill/>
                </a:ln>
                <a:solidFill>
                  <a:srgbClr val="000000"/>
                </a:solidFill>
                <a:effectLst/>
                <a:uLnTx/>
                <a:uFillTx/>
                <a:latin typeface="Times New Roman"/>
                <a:ea typeface="宋体" panose="02010600030101010101" pitchFamily="2" charset="-122"/>
                <a:cs typeface="+mn-cs"/>
              </a:rPr>
              <a:t>计算机系统错误的原因和类型</a:t>
            </a:r>
          </a:p>
          <a:p>
            <a:pPr marL="547688" marR="0" lvl="0" indent="-45720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1</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）输入错误  </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用户原因导致的错误</a:t>
            </a:r>
          </a:p>
          <a:p>
            <a:pPr marL="547688" marR="0" lvl="0" indent="-45720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a:t>
            </a: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2</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）计算错误  </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程序</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Bug</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导致的错误</a:t>
            </a:r>
          </a:p>
        </p:txBody>
      </p:sp>
      <p:sp>
        <p:nvSpPr>
          <p:cNvPr id="9"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0"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1"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帮助和出错界面设计</a:t>
            </a:r>
          </a:p>
        </p:txBody>
      </p:sp>
    </p:spTree>
    <p:extLst>
      <p:ext uri="{BB962C8B-B14F-4D97-AF65-F5344CB8AC3E}">
        <p14:creationId xmlns:p14="http://schemas.microsoft.com/office/powerpoint/2010/main" val="249665876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8309"/>
                                        </p:tgtEl>
                                        <p:attrNameLst>
                                          <p:attrName>style.visibility</p:attrName>
                                        </p:attrNameLst>
                                      </p:cBhvr>
                                      <p:to>
                                        <p:strVal val="visible"/>
                                      </p:to>
                                    </p:set>
                                    <p:animEffect transition="in" filter="wipe(up)">
                                      <p:cBhvr>
                                        <p:cTn id="7" dur="2000"/>
                                        <p:tgtEl>
                                          <p:spTgt spid="98309"/>
                                        </p:tgtEl>
                                      </p:cBhvr>
                                    </p:animEffect>
                                  </p:childTnLst>
                                </p:cTn>
                              </p:par>
                            </p:childTnLst>
                          </p:cTn>
                        </p:par>
                        <p:par>
                          <p:cTn id="8" fill="hold" nodeType="afterGroup">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98312"/>
                                        </p:tgtEl>
                                        <p:attrNameLst>
                                          <p:attrName>style.visibility</p:attrName>
                                        </p:attrNameLst>
                                      </p:cBhvr>
                                      <p:to>
                                        <p:strVal val="visible"/>
                                      </p:to>
                                    </p:set>
                                    <p:animEffect transition="in" filter="wipe(up)">
                                      <p:cBhvr>
                                        <p:cTn id="11" dur="2000"/>
                                        <p:tgtEl>
                                          <p:spTgt spid="9831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98311"/>
                                        </p:tgtEl>
                                        <p:attrNameLst>
                                          <p:attrName>style.visibility</p:attrName>
                                        </p:attrNameLst>
                                      </p:cBhvr>
                                      <p:to>
                                        <p:strVal val="visible"/>
                                      </p:to>
                                    </p:set>
                                    <p:animEffect transition="in" filter="wipe(up)">
                                      <p:cBhvr>
                                        <p:cTn id="16" dur="2000"/>
                                        <p:tgtEl>
                                          <p:spTgt spid="98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9" grpId="0"/>
      <p:bldP spid="98311" grpId="0" animBg="1"/>
      <p:bldP spid="9831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5" name="Rectangle 3"/>
          <p:cNvSpPr>
            <a:spLocks noChangeArrowheads="1"/>
          </p:cNvSpPr>
          <p:nvPr/>
        </p:nvSpPr>
        <p:spPr bwMode="auto">
          <a:xfrm>
            <a:off x="684213" y="1485032"/>
            <a:ext cx="7888287" cy="496830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9333" name="AutoShape 5"/>
          <p:cNvSpPr>
            <a:spLocks noChangeArrowheads="1"/>
          </p:cNvSpPr>
          <p:nvPr/>
        </p:nvSpPr>
        <p:spPr bwMode="auto">
          <a:xfrm>
            <a:off x="827088" y="1556469"/>
            <a:ext cx="3384550" cy="287338"/>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95250" indent="-4763">
              <a:defRPr kumimoji="1" sz="2400">
                <a:solidFill>
                  <a:schemeClr val="tx1"/>
                </a:solidFill>
                <a:latin typeface="Times New Roman" pitchFamily="18" charset="0"/>
                <a:ea typeface="宋体" pitchFamily="2" charset="-122"/>
              </a:defRPr>
            </a:lvl1pPr>
            <a:lvl2pPr marL="2424113" indent="-457200">
              <a:defRPr kumimoji="1" sz="2400">
                <a:solidFill>
                  <a:schemeClr val="tx1"/>
                </a:solidFill>
                <a:latin typeface="Times New Roman" pitchFamily="18" charset="0"/>
                <a:ea typeface="宋体" pitchFamily="2" charset="-122"/>
              </a:defRPr>
            </a:lvl2pPr>
            <a:lvl3pPr marL="3060700" indent="-457200">
              <a:defRPr kumimoji="1" sz="2400">
                <a:solidFill>
                  <a:schemeClr val="tx1"/>
                </a:solidFill>
                <a:latin typeface="Times New Roman" pitchFamily="18" charset="0"/>
                <a:ea typeface="宋体" pitchFamily="2" charset="-122"/>
              </a:defRPr>
            </a:lvl3pPr>
            <a:lvl4pPr marL="3697288" indent="-457200">
              <a:defRPr kumimoji="1" sz="2400">
                <a:solidFill>
                  <a:schemeClr val="tx1"/>
                </a:solidFill>
                <a:latin typeface="Times New Roman" pitchFamily="18" charset="0"/>
                <a:ea typeface="宋体" pitchFamily="2" charset="-122"/>
              </a:defRPr>
            </a:lvl4pPr>
            <a:lvl5pPr marL="4333875" indent="-457200">
              <a:defRPr kumimoji="1" sz="2400">
                <a:solidFill>
                  <a:schemeClr val="tx1"/>
                </a:solidFill>
                <a:latin typeface="Times New Roman" pitchFamily="18" charset="0"/>
                <a:ea typeface="宋体" pitchFamily="2" charset="-122"/>
              </a:defRPr>
            </a:lvl5pPr>
            <a:lvl6pPr marL="4791075" indent="-457200" fontAlgn="base">
              <a:spcBef>
                <a:spcPct val="0"/>
              </a:spcBef>
              <a:spcAft>
                <a:spcPct val="0"/>
              </a:spcAft>
              <a:defRPr kumimoji="1" sz="2400">
                <a:solidFill>
                  <a:schemeClr val="tx1"/>
                </a:solidFill>
                <a:latin typeface="Times New Roman" pitchFamily="18" charset="0"/>
                <a:ea typeface="宋体" pitchFamily="2" charset="-122"/>
              </a:defRPr>
            </a:lvl6pPr>
            <a:lvl7pPr marL="5248275" indent="-457200" fontAlgn="base">
              <a:spcBef>
                <a:spcPct val="0"/>
              </a:spcBef>
              <a:spcAft>
                <a:spcPct val="0"/>
              </a:spcAft>
              <a:defRPr kumimoji="1" sz="2400">
                <a:solidFill>
                  <a:schemeClr val="tx1"/>
                </a:solidFill>
                <a:latin typeface="Times New Roman" pitchFamily="18" charset="0"/>
                <a:ea typeface="宋体" pitchFamily="2" charset="-122"/>
              </a:defRPr>
            </a:lvl7pPr>
            <a:lvl8pPr marL="5705475" indent="-457200" fontAlgn="base">
              <a:spcBef>
                <a:spcPct val="0"/>
              </a:spcBef>
              <a:spcAft>
                <a:spcPct val="0"/>
              </a:spcAft>
              <a:defRPr kumimoji="1" sz="2400">
                <a:solidFill>
                  <a:schemeClr val="tx1"/>
                </a:solidFill>
                <a:latin typeface="Times New Roman" pitchFamily="18" charset="0"/>
                <a:ea typeface="宋体" pitchFamily="2" charset="-122"/>
              </a:defRPr>
            </a:lvl8pPr>
            <a:lvl9pPr marL="61626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marL="95250" marR="0" lvl="0" indent="-4763" algn="l" defTabSz="914400" rtl="0" eaLnBrk="1" fontAlgn="base" latinLnBrk="0" hangingPunct="1">
              <a:lnSpc>
                <a:spcPct val="130000"/>
              </a:lnSpc>
              <a:spcBef>
                <a:spcPct val="0"/>
              </a:spcBef>
              <a:spcAft>
                <a:spcPct val="0"/>
              </a:spcAft>
              <a:buClrTx/>
              <a:buSzTx/>
              <a:buFontTx/>
              <a:buNone/>
              <a:tabLst/>
              <a:defRPr/>
            </a:pPr>
            <a:r>
              <a:rPr kumimoji="1" lang="en-US" altLang="zh-CN" sz="2000" b="1" i="0" u="none" strike="noStrike" kern="1200" cap="none" spc="0" normalizeH="0" baseline="0" noProof="0" dirty="0" smtClean="0">
                <a:ln>
                  <a:noFill/>
                </a:ln>
                <a:solidFill>
                  <a:srgbClr val="000000"/>
                </a:solidFill>
                <a:effectLst>
                  <a:outerShdw blurRad="38100" dist="38100" dir="2700000" algn="tl">
                    <a:srgbClr val="C0C0C0"/>
                  </a:outerShdw>
                </a:effectLst>
                <a:uLnTx/>
                <a:uFillTx/>
                <a:latin typeface="Times New Roman"/>
                <a:ea typeface="黑体" pitchFamily="2" charset="-122"/>
                <a:cs typeface="+mn-cs"/>
              </a:rPr>
              <a:t>2. </a:t>
            </a:r>
            <a:r>
              <a:rPr kumimoji="1" lang="zh-CN" altLang="en-US" sz="2000" b="1" i="0" u="none" strike="noStrike" kern="1200" cap="none" spc="0" normalizeH="0" baseline="0" noProof="0" dirty="0" smtClean="0">
                <a:ln>
                  <a:noFill/>
                </a:ln>
                <a:solidFill>
                  <a:srgbClr val="000000"/>
                </a:solidFill>
                <a:effectLst>
                  <a:outerShdw blurRad="38100" dist="38100" dir="2700000" algn="tl">
                    <a:srgbClr val="C0C0C0"/>
                  </a:outerShdw>
                </a:effectLst>
                <a:uLnTx/>
                <a:uFillTx/>
                <a:latin typeface="Times New Roman"/>
                <a:ea typeface="黑体" pitchFamily="2" charset="-122"/>
                <a:cs typeface="+mn-cs"/>
              </a:rPr>
              <a:t>出错处理的设计原则</a:t>
            </a:r>
          </a:p>
        </p:txBody>
      </p:sp>
      <p:sp>
        <p:nvSpPr>
          <p:cNvPr id="99335" name="AutoShape 7"/>
          <p:cNvSpPr>
            <a:spLocks noChangeArrowheads="1"/>
          </p:cNvSpPr>
          <p:nvPr/>
        </p:nvSpPr>
        <p:spPr bwMode="auto">
          <a:xfrm>
            <a:off x="1116013" y="1991444"/>
            <a:ext cx="7429500" cy="2589213"/>
          </a:xfrm>
          <a:prstGeom prst="flowChartProcess">
            <a:avLst/>
          </a:prstGeom>
          <a:solidFill>
            <a:srgbClr val="FFFFFF">
              <a:alpha val="36862"/>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179388">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1" lang="zh-CN"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en-US" altLang="zh-CN" sz="1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a:t>
            </a:r>
            <a:r>
              <a:rPr kumimoji="1" lang="zh-CN"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）错误预防原则</a:t>
            </a:r>
          </a:p>
          <a:p>
            <a:pPr marL="179388" marR="0" lvl="1" indent="0" algn="l" defTabSz="914400" rtl="0" eaLnBrk="1" fontAlgn="base" latinLnBrk="0" hangingPunct="1">
              <a:lnSpc>
                <a:spcPct val="110000"/>
              </a:lnSpc>
              <a:spcBef>
                <a:spcPct val="0"/>
              </a:spcBef>
              <a:spcAft>
                <a:spcPct val="0"/>
              </a:spcAft>
              <a:buClr>
                <a:srgbClr val="CC0000"/>
              </a:buClr>
              <a:buSzPct val="65000"/>
              <a:buFont typeface="Wingdings" panose="05000000000000000000" pitchFamily="2" charset="2"/>
              <a:buChar char="n"/>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尽量避免相似的命令名，动作序列等，以免用户产生混淆</a:t>
            </a:r>
          </a:p>
          <a:p>
            <a:pPr marL="179388" marR="0" lvl="1" indent="0" algn="l" defTabSz="914400" rtl="0" eaLnBrk="1" fontAlgn="base" latinLnBrk="0" hangingPunct="1">
              <a:lnSpc>
                <a:spcPct val="110000"/>
              </a:lnSpc>
              <a:spcBef>
                <a:spcPct val="0"/>
              </a:spcBef>
              <a:spcAft>
                <a:spcPct val="0"/>
              </a:spcAft>
              <a:buClr>
                <a:srgbClr val="CC0000"/>
              </a:buClr>
              <a:buSzPct val="65000"/>
              <a:buFont typeface="Wingdings" panose="05000000000000000000" pitchFamily="2" charset="2"/>
              <a:buChar char="n"/>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建立一致性的原则和模式，有利于减少学习和错误</a:t>
            </a:r>
          </a:p>
          <a:p>
            <a:pPr marL="179388" marR="0" lvl="1" indent="0" algn="l" defTabSz="914400" rtl="0" eaLnBrk="1" fontAlgn="base" latinLnBrk="0" hangingPunct="1">
              <a:lnSpc>
                <a:spcPct val="110000"/>
              </a:lnSpc>
              <a:spcBef>
                <a:spcPct val="0"/>
              </a:spcBef>
              <a:spcAft>
                <a:spcPct val="0"/>
              </a:spcAft>
              <a:buClr>
                <a:srgbClr val="CC0000"/>
              </a:buClr>
              <a:buSzPct val="65000"/>
              <a:buFont typeface="Wingdings" panose="05000000000000000000" pitchFamily="2" charset="2"/>
              <a:buChar char="n"/>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提供上下文和状态信息</a:t>
            </a:r>
          </a:p>
          <a:p>
            <a:pPr marL="179388" marR="0" lvl="1" indent="0" algn="l" defTabSz="914400" rtl="0" eaLnBrk="1" fontAlgn="base" latinLnBrk="0" hangingPunct="1">
              <a:lnSpc>
                <a:spcPct val="110000"/>
              </a:lnSpc>
              <a:spcBef>
                <a:spcPct val="0"/>
              </a:spcBef>
              <a:spcAft>
                <a:spcPct val="0"/>
              </a:spcAft>
              <a:buClr>
                <a:srgbClr val="CC0000"/>
              </a:buClr>
              <a:buSzPct val="65000"/>
              <a:buFont typeface="Wingdings" panose="05000000000000000000" pitchFamily="2" charset="2"/>
              <a:buChar char="n"/>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减少用户的记忆负担</a:t>
            </a:r>
          </a:p>
          <a:p>
            <a:pPr marL="179388" marR="0" lvl="1" indent="0" algn="l" defTabSz="914400" rtl="0" eaLnBrk="1" fontAlgn="base" latinLnBrk="0" hangingPunct="1">
              <a:lnSpc>
                <a:spcPct val="110000"/>
              </a:lnSpc>
              <a:spcBef>
                <a:spcPct val="0"/>
              </a:spcBef>
              <a:spcAft>
                <a:spcPct val="0"/>
              </a:spcAft>
              <a:buClr>
                <a:srgbClr val="CC0000"/>
              </a:buClr>
              <a:buSzPct val="65000"/>
              <a:buFont typeface="Wingdings" panose="05000000000000000000" pitchFamily="2" charset="2"/>
              <a:buChar char="n"/>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降低对人从事活动的技能要求</a:t>
            </a:r>
            <a:b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b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a:t>
            </a:r>
            <a:r>
              <a:rPr kumimoji="1" lang="zh-CN"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楷体_GB2312" pitchFamily="49" charset="-122"/>
                <a:cs typeface="+mn-cs"/>
              </a:rPr>
              <a:t>例如在计算机操作中，减少</a:t>
            </a:r>
            <a:r>
              <a:rPr kumimoji="1" lang="en-US" altLang="zh-CN" sz="1800" b="1" i="0" u="none" strike="noStrike" kern="1200" cap="none" spc="0" normalizeH="0" baseline="0" noProof="0" smtClean="0">
                <a:ln>
                  <a:noFill/>
                </a:ln>
                <a:solidFill>
                  <a:srgbClr val="000000"/>
                </a:solidFill>
                <a:effectLst/>
                <a:uLnTx/>
                <a:uFillTx/>
                <a:latin typeface="Times New Roman" panose="02020603050405020304" pitchFamily="18" charset="0"/>
                <a:ea typeface="楷体_GB2312" pitchFamily="49" charset="-122"/>
                <a:cs typeface="+mn-cs"/>
              </a:rPr>
              <a:t>Shift</a:t>
            </a:r>
            <a:r>
              <a:rPr kumimoji="1" lang="zh-CN"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楷体_GB2312" pitchFamily="49" charset="-122"/>
                <a:cs typeface="+mn-cs"/>
              </a:rPr>
              <a:t>、</a:t>
            </a:r>
            <a:r>
              <a:rPr kumimoji="1" lang="en-US" altLang="zh-CN" sz="1800" b="1" i="0" u="none" strike="noStrike" kern="1200" cap="none" spc="0" normalizeH="0" baseline="0" noProof="0" smtClean="0">
                <a:ln>
                  <a:noFill/>
                </a:ln>
                <a:solidFill>
                  <a:srgbClr val="000000"/>
                </a:solidFill>
                <a:effectLst/>
                <a:uLnTx/>
                <a:uFillTx/>
                <a:latin typeface="Times New Roman" panose="02020603050405020304" pitchFamily="18" charset="0"/>
                <a:ea typeface="楷体_GB2312" pitchFamily="49" charset="-122"/>
                <a:cs typeface="+mn-cs"/>
              </a:rPr>
              <a:t>Ctrl</a:t>
            </a:r>
            <a:r>
              <a:rPr kumimoji="1" lang="zh-CN"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楷体_GB2312" pitchFamily="49" charset="-122"/>
                <a:cs typeface="+mn-cs"/>
              </a:rPr>
              <a:t>等复合键的使用</a:t>
            </a:r>
          </a:p>
          <a:p>
            <a:pPr marL="179388" marR="0" lvl="1" indent="0" algn="l" defTabSz="914400" rtl="0" eaLnBrk="1" fontAlgn="base" latinLnBrk="0" hangingPunct="1">
              <a:lnSpc>
                <a:spcPct val="110000"/>
              </a:lnSpc>
              <a:spcBef>
                <a:spcPct val="0"/>
              </a:spcBef>
              <a:spcAft>
                <a:spcPct val="0"/>
              </a:spcAft>
              <a:buClr>
                <a:srgbClr val="CC0000"/>
              </a:buClr>
              <a:buSzPct val="65000"/>
              <a:buFont typeface="Wingdings" panose="05000000000000000000" pitchFamily="2" charset="2"/>
              <a:buChar char="n"/>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使用大屏幕和清楚可视的反馈</a:t>
            </a:r>
          </a:p>
          <a:p>
            <a:pPr marL="179388" marR="0" lvl="1" indent="0" algn="l" defTabSz="914400" rtl="0" eaLnBrk="1" fontAlgn="base" latinLnBrk="0" hangingPunct="1">
              <a:lnSpc>
                <a:spcPct val="110000"/>
              </a:lnSpc>
              <a:spcBef>
                <a:spcPct val="0"/>
              </a:spcBef>
              <a:spcAft>
                <a:spcPct val="0"/>
              </a:spcAft>
              <a:buClr>
                <a:srgbClr val="CC0000"/>
              </a:buClr>
              <a:buSzPct val="65000"/>
              <a:buFont typeface="Wingdings" panose="05000000000000000000" pitchFamily="2" charset="2"/>
              <a:buChar char="n"/>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减少键盘输入</a:t>
            </a:r>
          </a:p>
        </p:txBody>
      </p:sp>
      <p:sp>
        <p:nvSpPr>
          <p:cNvPr id="99337" name="AutoShape 9"/>
          <p:cNvSpPr>
            <a:spLocks noChangeArrowheads="1"/>
          </p:cNvSpPr>
          <p:nvPr/>
        </p:nvSpPr>
        <p:spPr bwMode="auto">
          <a:xfrm>
            <a:off x="958850" y="4796557"/>
            <a:ext cx="7213600" cy="1581150"/>
          </a:xfrm>
          <a:prstGeom prst="flowChartProcess">
            <a:avLst/>
          </a:prstGeom>
          <a:solidFill>
            <a:srgbClr val="FFFFFF">
              <a:alpha val="36862"/>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358775"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en-US" altLang="zh-CN" sz="1800" b="1" i="0" u="none" strike="noStrike" kern="1200" cap="none" spc="0" normalizeH="0" baseline="0" noProof="0" dirty="0" smtClean="0">
                <a:ln>
                  <a:noFill/>
                </a:ln>
                <a:solidFill>
                  <a:srgbClr val="000000"/>
                </a:solidFill>
                <a:effectLst/>
                <a:uLnTx/>
                <a:uFillTx/>
                <a:latin typeface="Times New Roman"/>
                <a:ea typeface="宋体" panose="02010600030101010101" pitchFamily="2" charset="-122"/>
                <a:cs typeface="+mn-cs"/>
              </a:rPr>
              <a:t>  </a:t>
            </a:r>
            <a:r>
              <a:rPr kumimoji="1" lang="zh-CN" altLang="en-US" sz="1800" b="1" i="0" u="none" strike="noStrike" kern="1200" cap="none" spc="0" normalizeH="0" baseline="0" noProof="0" dirty="0" smtClean="0">
                <a:ln>
                  <a:noFill/>
                </a:ln>
                <a:solidFill>
                  <a:srgbClr val="000000"/>
                </a:solidFill>
                <a:effectLst/>
                <a:uLnTx/>
                <a:uFillTx/>
                <a:latin typeface="Times New Roman"/>
                <a:ea typeface="宋体" panose="02010600030101010101" pitchFamily="2" charset="-122"/>
                <a:cs typeface="+mn-cs"/>
              </a:rPr>
              <a:t>（</a:t>
            </a:r>
            <a:r>
              <a:rPr kumimoji="1" lang="en-US" altLang="zh-CN" sz="1800" b="1" i="0" u="none" strike="noStrike" kern="1200" cap="none" spc="0" normalizeH="0" baseline="0" noProof="0" dirty="0" smtClean="0">
                <a:ln>
                  <a:noFill/>
                </a:ln>
                <a:solidFill>
                  <a:srgbClr val="000000"/>
                </a:solidFill>
                <a:effectLst/>
                <a:uLnTx/>
                <a:uFillTx/>
                <a:latin typeface="Times New Roman"/>
                <a:ea typeface="宋体" panose="02010600030101010101" pitchFamily="2" charset="-122"/>
                <a:cs typeface="+mn-cs"/>
              </a:rPr>
              <a:t>2</a:t>
            </a:r>
            <a:r>
              <a:rPr kumimoji="1" lang="zh-CN" altLang="en-US" sz="1800" b="1" i="0" u="none" strike="noStrike" kern="1200" cap="none" spc="0" normalizeH="0" baseline="0" noProof="0" dirty="0" smtClean="0">
                <a:ln>
                  <a:noFill/>
                </a:ln>
                <a:solidFill>
                  <a:srgbClr val="000000"/>
                </a:solidFill>
                <a:effectLst/>
                <a:uLnTx/>
                <a:uFillTx/>
                <a:latin typeface="Times New Roman"/>
                <a:ea typeface="宋体" panose="02010600030101010101" pitchFamily="2" charset="-122"/>
                <a:cs typeface="+mn-cs"/>
              </a:rPr>
              <a:t>）错误恢复原则</a:t>
            </a:r>
          </a:p>
          <a:p>
            <a:pPr marL="358775" marR="0" lvl="2" indent="0" algn="l" defTabSz="914400" rtl="0" eaLnBrk="1" fontAlgn="base" latinLnBrk="0" hangingPunct="1">
              <a:lnSpc>
                <a:spcPct val="120000"/>
              </a:lnSpc>
              <a:spcBef>
                <a:spcPct val="0"/>
              </a:spcBef>
              <a:spcAft>
                <a:spcPct val="0"/>
              </a:spcAft>
              <a:buClr>
                <a:srgbClr val="CC0000"/>
              </a:buClr>
              <a:buSzPct val="65000"/>
              <a:buFont typeface="Wingdings" panose="05000000000000000000" pitchFamily="2" charset="2"/>
              <a:buChar char="p"/>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提供恢复</a:t>
            </a: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(undo)</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功能</a:t>
            </a:r>
          </a:p>
          <a:p>
            <a:pPr marL="358775" marR="0" lvl="2" indent="0" algn="l" defTabSz="914400" rtl="0" eaLnBrk="1" fontAlgn="base" latinLnBrk="0" hangingPunct="1">
              <a:lnSpc>
                <a:spcPct val="120000"/>
              </a:lnSpc>
              <a:spcBef>
                <a:spcPct val="0"/>
              </a:spcBef>
              <a:spcAft>
                <a:spcPct val="0"/>
              </a:spcAft>
              <a:buClr>
                <a:srgbClr val="CC0000"/>
              </a:buClr>
              <a:buSzPct val="65000"/>
              <a:buFont typeface="Wingdings" panose="05000000000000000000" pitchFamily="2" charset="2"/>
              <a:buChar char="p"/>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在程序运行中提供撤销</a:t>
            </a:r>
            <a:r>
              <a:rPr kumimoji="1" lang="en-US" altLang="zh-CN"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(Cancel)</a:t>
            </a: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功能</a:t>
            </a:r>
          </a:p>
          <a:p>
            <a:pPr marL="358775" marR="0" lvl="2" indent="0" algn="l" defTabSz="914400" rtl="0" eaLnBrk="1" fontAlgn="base" latinLnBrk="0" hangingPunct="1">
              <a:lnSpc>
                <a:spcPct val="120000"/>
              </a:lnSpc>
              <a:spcBef>
                <a:spcPct val="0"/>
              </a:spcBef>
              <a:spcAft>
                <a:spcPct val="0"/>
              </a:spcAft>
              <a:buClr>
                <a:srgbClr val="CC0000"/>
              </a:buClr>
              <a:buSzPct val="65000"/>
              <a:buFont typeface="Wingdings" panose="05000000000000000000" pitchFamily="2" charset="2"/>
              <a:buChar char="p"/>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对重要的有破坏性的命令提供确认措施，以避免破坏性操作</a:t>
            </a:r>
          </a:p>
        </p:txBody>
      </p:sp>
      <p:sp>
        <p:nvSpPr>
          <p:cNvPr id="66570" name="Line 10"/>
          <p:cNvSpPr>
            <a:spLocks noChangeShapeType="1"/>
          </p:cNvSpPr>
          <p:nvPr/>
        </p:nvSpPr>
        <p:spPr bwMode="auto">
          <a:xfrm>
            <a:off x="684213" y="4867994"/>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9341" name="Oval 13">
            <a:hlinkClick r:id="rId2" action="ppaction://hlinkfile"/>
          </p:cNvPr>
          <p:cNvSpPr>
            <a:spLocks noChangeArrowheads="1"/>
          </p:cNvSpPr>
          <p:nvPr/>
        </p:nvSpPr>
        <p:spPr bwMode="auto">
          <a:xfrm>
            <a:off x="7308850" y="5083894"/>
            <a:ext cx="1657350" cy="433388"/>
          </a:xfrm>
          <a:prstGeom prst="ellipse">
            <a:avLst/>
          </a:prstGeom>
          <a:gradFill rotWithShape="0">
            <a:gsLst>
              <a:gs pos="0">
                <a:srgbClr val="CCCCFF"/>
              </a:gs>
              <a:gs pos="100000">
                <a:srgbClr val="FFFFFF"/>
              </a:gs>
            </a:gsLst>
            <a:lin ang="5400000" scaled="1"/>
          </a:gradFill>
          <a:ln w="9525">
            <a:solidFill>
              <a:srgbClr val="96969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800" b="1" i="0" u="none" strike="noStrike" kern="1200" cap="none" spc="0" normalizeH="0" baseline="0" noProof="0" dirty="0" smtClean="0">
                <a:ln>
                  <a:noFill/>
                </a:ln>
                <a:solidFill>
                  <a:srgbClr val="660033"/>
                </a:solidFill>
                <a:effectLst/>
                <a:uLnTx/>
                <a:uFillTx/>
                <a:latin typeface="Times New Roman"/>
                <a:ea typeface="宋体" panose="02010600030101010101" pitchFamily="2" charset="-122"/>
                <a:cs typeface="+mn-cs"/>
              </a:rPr>
              <a:t>UnDo&amp;ReDo</a:t>
            </a:r>
            <a:r>
              <a:rPr kumimoji="1" lang="zh-CN" altLang="en-US" sz="1800" b="1" i="0" u="none" strike="noStrike" kern="1200" cap="none" spc="0" normalizeH="0" baseline="0" noProof="0" dirty="0" smtClean="0">
                <a:ln>
                  <a:noFill/>
                </a:ln>
                <a:solidFill>
                  <a:srgbClr val="660033"/>
                </a:solidFill>
                <a:effectLst/>
                <a:uLnTx/>
                <a:uFillTx/>
                <a:latin typeface="Times New Roman"/>
                <a:ea typeface="宋体" panose="02010600030101010101" pitchFamily="2" charset="-122"/>
                <a:cs typeface="+mn-cs"/>
              </a:rPr>
              <a:t>例</a:t>
            </a:r>
            <a:endParaRPr kumimoji="0" lang="zh-CN" altLang="en-US" sz="1800" b="1" i="0" u="none" strike="noStrike" kern="1200" cap="none" spc="0" normalizeH="0" baseline="0" noProof="0" dirty="0" smtClean="0">
              <a:ln>
                <a:noFill/>
              </a:ln>
              <a:solidFill>
                <a:srgbClr val="660033"/>
              </a:solidFill>
              <a:effectLst/>
              <a:uLnTx/>
              <a:uFillTx/>
              <a:latin typeface="Times New Roman"/>
              <a:ea typeface="宋体" panose="02010600030101010101" pitchFamily="2" charset="-122"/>
              <a:cs typeface="+mn-cs"/>
            </a:endParaRPr>
          </a:p>
        </p:txBody>
      </p:sp>
      <p:sp>
        <p:nvSpPr>
          <p:cNvPr id="10"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1"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2"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帮助和出错界面设计</a:t>
            </a:r>
          </a:p>
        </p:txBody>
      </p:sp>
    </p:spTree>
    <p:extLst>
      <p:ext uri="{BB962C8B-B14F-4D97-AF65-F5344CB8AC3E}">
        <p14:creationId xmlns:p14="http://schemas.microsoft.com/office/powerpoint/2010/main" val="310962053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9333"/>
                                        </p:tgtEl>
                                        <p:attrNameLst>
                                          <p:attrName>style.visibility</p:attrName>
                                        </p:attrNameLst>
                                      </p:cBhvr>
                                      <p:to>
                                        <p:strVal val="visible"/>
                                      </p:to>
                                    </p:set>
                                    <p:animEffect transition="in" filter="wipe(up)">
                                      <p:cBhvr>
                                        <p:cTn id="7" dur="2000"/>
                                        <p:tgtEl>
                                          <p:spTgt spid="99333"/>
                                        </p:tgtEl>
                                      </p:cBhvr>
                                    </p:animEffect>
                                  </p:childTnLst>
                                </p:cTn>
                              </p:par>
                            </p:childTnLst>
                          </p:cTn>
                        </p:par>
                        <p:par>
                          <p:cTn id="8" fill="hold" nodeType="afterGroup">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99335"/>
                                        </p:tgtEl>
                                        <p:attrNameLst>
                                          <p:attrName>style.visibility</p:attrName>
                                        </p:attrNameLst>
                                      </p:cBhvr>
                                      <p:to>
                                        <p:strVal val="visible"/>
                                      </p:to>
                                    </p:set>
                                    <p:animEffect transition="in" filter="wipe(up)">
                                      <p:cBhvr>
                                        <p:cTn id="11" dur="2000"/>
                                        <p:tgtEl>
                                          <p:spTgt spid="9933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99337"/>
                                        </p:tgtEl>
                                        <p:attrNameLst>
                                          <p:attrName>style.visibility</p:attrName>
                                        </p:attrNameLst>
                                      </p:cBhvr>
                                      <p:to>
                                        <p:strVal val="visible"/>
                                      </p:to>
                                    </p:set>
                                    <p:animEffect transition="in" filter="wipe(up)">
                                      <p:cBhvr>
                                        <p:cTn id="16" dur="2000"/>
                                        <p:tgtEl>
                                          <p:spTgt spid="99337"/>
                                        </p:tgtEl>
                                      </p:cBhvr>
                                    </p:animEffect>
                                  </p:childTnLst>
                                </p:cTn>
                              </p:par>
                            </p:childTnLst>
                          </p:cTn>
                        </p:par>
                        <p:par>
                          <p:cTn id="17" fill="hold" nodeType="afterGroup">
                            <p:stCondLst>
                              <p:cond delay="2000"/>
                            </p:stCondLst>
                            <p:childTnLst>
                              <p:par>
                                <p:cTn id="18" presetID="2" presetClass="entr" presetSubtype="2" fill="hold" grpId="0" nodeType="afterEffect">
                                  <p:stCondLst>
                                    <p:cond delay="0"/>
                                  </p:stCondLst>
                                  <p:childTnLst>
                                    <p:set>
                                      <p:cBhvr>
                                        <p:cTn id="19" dur="1" fill="hold">
                                          <p:stCondLst>
                                            <p:cond delay="0"/>
                                          </p:stCondLst>
                                        </p:cTn>
                                        <p:tgtEl>
                                          <p:spTgt spid="99341"/>
                                        </p:tgtEl>
                                        <p:attrNameLst>
                                          <p:attrName>style.visibility</p:attrName>
                                        </p:attrNameLst>
                                      </p:cBhvr>
                                      <p:to>
                                        <p:strVal val="visible"/>
                                      </p:to>
                                    </p:set>
                                    <p:anim calcmode="lin" valueType="num">
                                      <p:cBhvr additive="base">
                                        <p:cTn id="20" dur="500" fill="hold"/>
                                        <p:tgtEl>
                                          <p:spTgt spid="99341"/>
                                        </p:tgtEl>
                                        <p:attrNameLst>
                                          <p:attrName>ppt_x</p:attrName>
                                        </p:attrNameLst>
                                      </p:cBhvr>
                                      <p:tavLst>
                                        <p:tav tm="0">
                                          <p:val>
                                            <p:strVal val="1+#ppt_w/2"/>
                                          </p:val>
                                        </p:tav>
                                        <p:tav tm="100000">
                                          <p:val>
                                            <p:strVal val="#ppt_x"/>
                                          </p:val>
                                        </p:tav>
                                      </p:tavLst>
                                    </p:anim>
                                    <p:anim calcmode="lin" valueType="num">
                                      <p:cBhvr additive="base">
                                        <p:cTn id="21" dur="500" fill="hold"/>
                                        <p:tgtEl>
                                          <p:spTgt spid="993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3" grpId="0"/>
      <p:bldP spid="99335" grpId="0" animBg="1"/>
      <p:bldP spid="99337" grpId="0" animBg="1"/>
      <p:bldP spid="99341" grpId="0" animBg="1"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9" name="Rectangle 3">
            <a:hlinkClick r:id="" action="ppaction://hlinkshowjump?jump=endshow"/>
          </p:cNvPr>
          <p:cNvSpPr>
            <a:spLocks noChangeArrowheads="1"/>
          </p:cNvSpPr>
          <p:nvPr/>
        </p:nvSpPr>
        <p:spPr bwMode="auto">
          <a:xfrm>
            <a:off x="684213" y="1485032"/>
            <a:ext cx="7888287" cy="496830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1381" name="AutoShape 5"/>
          <p:cNvSpPr>
            <a:spLocks noChangeArrowheads="1"/>
          </p:cNvSpPr>
          <p:nvPr/>
        </p:nvSpPr>
        <p:spPr bwMode="auto">
          <a:xfrm>
            <a:off x="827088" y="1556469"/>
            <a:ext cx="3384550" cy="287338"/>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95250" indent="-4763">
              <a:defRPr kumimoji="1" sz="2400">
                <a:solidFill>
                  <a:schemeClr val="tx1"/>
                </a:solidFill>
                <a:latin typeface="Times New Roman" pitchFamily="18" charset="0"/>
                <a:ea typeface="宋体" pitchFamily="2" charset="-122"/>
              </a:defRPr>
            </a:lvl1pPr>
            <a:lvl2pPr marL="2424113" indent="-457200">
              <a:defRPr kumimoji="1" sz="2400">
                <a:solidFill>
                  <a:schemeClr val="tx1"/>
                </a:solidFill>
                <a:latin typeface="Times New Roman" pitchFamily="18" charset="0"/>
                <a:ea typeface="宋体" pitchFamily="2" charset="-122"/>
              </a:defRPr>
            </a:lvl2pPr>
            <a:lvl3pPr marL="3060700" indent="-457200">
              <a:defRPr kumimoji="1" sz="2400">
                <a:solidFill>
                  <a:schemeClr val="tx1"/>
                </a:solidFill>
                <a:latin typeface="Times New Roman" pitchFamily="18" charset="0"/>
                <a:ea typeface="宋体" pitchFamily="2" charset="-122"/>
              </a:defRPr>
            </a:lvl3pPr>
            <a:lvl4pPr marL="3697288" indent="-457200">
              <a:defRPr kumimoji="1" sz="2400">
                <a:solidFill>
                  <a:schemeClr val="tx1"/>
                </a:solidFill>
                <a:latin typeface="Times New Roman" pitchFamily="18" charset="0"/>
                <a:ea typeface="宋体" pitchFamily="2" charset="-122"/>
              </a:defRPr>
            </a:lvl4pPr>
            <a:lvl5pPr marL="4333875" indent="-457200">
              <a:defRPr kumimoji="1" sz="2400">
                <a:solidFill>
                  <a:schemeClr val="tx1"/>
                </a:solidFill>
                <a:latin typeface="Times New Roman" pitchFamily="18" charset="0"/>
                <a:ea typeface="宋体" pitchFamily="2" charset="-122"/>
              </a:defRPr>
            </a:lvl5pPr>
            <a:lvl6pPr marL="4791075" indent="-457200" fontAlgn="base">
              <a:spcBef>
                <a:spcPct val="0"/>
              </a:spcBef>
              <a:spcAft>
                <a:spcPct val="0"/>
              </a:spcAft>
              <a:defRPr kumimoji="1" sz="2400">
                <a:solidFill>
                  <a:schemeClr val="tx1"/>
                </a:solidFill>
                <a:latin typeface="Times New Roman" pitchFamily="18" charset="0"/>
                <a:ea typeface="宋体" pitchFamily="2" charset="-122"/>
              </a:defRPr>
            </a:lvl6pPr>
            <a:lvl7pPr marL="5248275" indent="-457200" fontAlgn="base">
              <a:spcBef>
                <a:spcPct val="0"/>
              </a:spcBef>
              <a:spcAft>
                <a:spcPct val="0"/>
              </a:spcAft>
              <a:defRPr kumimoji="1" sz="2400">
                <a:solidFill>
                  <a:schemeClr val="tx1"/>
                </a:solidFill>
                <a:latin typeface="Times New Roman" pitchFamily="18" charset="0"/>
                <a:ea typeface="宋体" pitchFamily="2" charset="-122"/>
              </a:defRPr>
            </a:lvl7pPr>
            <a:lvl8pPr marL="5705475" indent="-457200" fontAlgn="base">
              <a:spcBef>
                <a:spcPct val="0"/>
              </a:spcBef>
              <a:spcAft>
                <a:spcPct val="0"/>
              </a:spcAft>
              <a:defRPr kumimoji="1" sz="2400">
                <a:solidFill>
                  <a:schemeClr val="tx1"/>
                </a:solidFill>
                <a:latin typeface="Times New Roman" pitchFamily="18" charset="0"/>
                <a:ea typeface="宋体" pitchFamily="2" charset="-122"/>
              </a:defRPr>
            </a:lvl8pPr>
            <a:lvl9pPr marL="61626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marL="95250" marR="0" lvl="0" indent="-4763" algn="l" defTabSz="914400" rtl="0" eaLnBrk="1" fontAlgn="base" latinLnBrk="0" hangingPunct="1">
              <a:lnSpc>
                <a:spcPct val="130000"/>
              </a:lnSpc>
              <a:spcBef>
                <a:spcPct val="0"/>
              </a:spcBef>
              <a:spcAft>
                <a:spcPct val="0"/>
              </a:spcAft>
              <a:buClrTx/>
              <a:buSzTx/>
              <a:buFontTx/>
              <a:buNone/>
              <a:tabLst/>
              <a:defRPr/>
            </a:pPr>
            <a:r>
              <a:rPr kumimoji="1" lang="en-US" altLang="zh-CN" sz="2000" b="1" i="0" u="none" strike="noStrike" kern="1200" cap="none" spc="0" normalizeH="0" baseline="0" noProof="0" dirty="0" smtClean="0">
                <a:ln>
                  <a:noFill/>
                </a:ln>
                <a:solidFill>
                  <a:srgbClr val="000000"/>
                </a:solidFill>
                <a:effectLst>
                  <a:outerShdw blurRad="38100" dist="38100" dir="2700000" algn="tl">
                    <a:srgbClr val="C0C0C0"/>
                  </a:outerShdw>
                </a:effectLst>
                <a:uLnTx/>
                <a:uFillTx/>
                <a:latin typeface="Times New Roman"/>
                <a:ea typeface="黑体" pitchFamily="2" charset="-122"/>
                <a:cs typeface="+mn-cs"/>
              </a:rPr>
              <a:t>3. </a:t>
            </a:r>
            <a:r>
              <a:rPr kumimoji="1" lang="zh-CN" altLang="en-US" sz="2000" b="1" i="0" u="none" strike="noStrike" kern="1200" cap="none" spc="0" normalizeH="0" baseline="0" noProof="0" dirty="0" smtClean="0">
                <a:ln>
                  <a:noFill/>
                </a:ln>
                <a:solidFill>
                  <a:srgbClr val="000000"/>
                </a:solidFill>
                <a:effectLst>
                  <a:outerShdw blurRad="38100" dist="38100" dir="2700000" algn="tl">
                    <a:srgbClr val="C0C0C0"/>
                  </a:outerShdw>
                </a:effectLst>
                <a:uLnTx/>
                <a:uFillTx/>
                <a:latin typeface="Times New Roman"/>
                <a:ea typeface="黑体" pitchFamily="2" charset="-122"/>
                <a:cs typeface="+mn-cs"/>
              </a:rPr>
              <a:t>帮助处理系统的设计原则</a:t>
            </a:r>
          </a:p>
        </p:txBody>
      </p:sp>
      <p:sp>
        <p:nvSpPr>
          <p:cNvPr id="101382" name="AutoShape 6">
            <a:hlinkClick r:id="" action="ppaction://hlinkshowjump?jump=endshow"/>
          </p:cNvPr>
          <p:cNvSpPr>
            <a:spLocks noChangeArrowheads="1"/>
          </p:cNvSpPr>
          <p:nvPr/>
        </p:nvSpPr>
        <p:spPr bwMode="auto">
          <a:xfrm>
            <a:off x="1404938" y="1991444"/>
            <a:ext cx="6911975" cy="1436688"/>
          </a:xfrm>
          <a:prstGeom prst="flowChartProcess">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179388">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zh-CN"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en-US" altLang="zh-CN" sz="1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a:t>
            </a:r>
            <a:r>
              <a:rPr kumimoji="1" lang="zh-CN"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）帮助系统的类型</a:t>
            </a:r>
            <a:endPar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endParaRPr>
          </a:p>
          <a:p>
            <a:pPr marL="179388" marR="0" lvl="1" indent="0" algn="l" defTabSz="914400" rtl="0" eaLnBrk="1" fontAlgn="base" latinLnBrk="0" hangingPunct="1">
              <a:lnSpc>
                <a:spcPct val="120000"/>
              </a:lnSpc>
              <a:spcBef>
                <a:spcPct val="0"/>
              </a:spcBef>
              <a:spcAft>
                <a:spcPct val="0"/>
              </a:spcAft>
              <a:buClr>
                <a:srgbClr val="CC0000"/>
              </a:buClr>
              <a:buSzPct val="65000"/>
              <a:buFont typeface="Wingdings" panose="05000000000000000000" pitchFamily="2" charset="2"/>
              <a:buChar char="n"/>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联机用户手册</a:t>
            </a:r>
          </a:p>
          <a:p>
            <a:pPr marL="179388" marR="0" lvl="1" indent="0" algn="l" defTabSz="914400" rtl="0" eaLnBrk="1" fontAlgn="base" latinLnBrk="0" hangingPunct="1">
              <a:lnSpc>
                <a:spcPct val="120000"/>
              </a:lnSpc>
              <a:spcBef>
                <a:spcPct val="0"/>
              </a:spcBef>
              <a:spcAft>
                <a:spcPct val="0"/>
              </a:spcAft>
              <a:buClr>
                <a:srgbClr val="CC0000"/>
              </a:buClr>
              <a:buSzPct val="65000"/>
              <a:buFont typeface="Wingdings" panose="05000000000000000000" pitchFamily="2" charset="2"/>
              <a:buChar char="n"/>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联机培训           </a:t>
            </a:r>
            <a:r>
              <a:rPr kumimoji="1" lang="zh-CN" altLang="en-US" sz="1800" b="1" i="0" u="none" strike="noStrike" kern="1200" cap="none" spc="0" normalizeH="0" baseline="0" noProof="0" smtClean="0">
                <a:ln>
                  <a:noFill/>
                </a:ln>
                <a:solidFill>
                  <a:srgbClr val="CC0000"/>
                </a:solidFill>
                <a:effectLst/>
                <a:uLnTx/>
                <a:uFillTx/>
                <a:latin typeface="楷体_GB2312" pitchFamily="49" charset="-122"/>
                <a:ea typeface="楷体_GB2312" pitchFamily="49" charset="-122"/>
                <a:cs typeface="+mn-cs"/>
              </a:rPr>
              <a:t>* 均为在线形式</a:t>
            </a:r>
          </a:p>
          <a:p>
            <a:pPr marL="179388" marR="0" lvl="1" indent="0" algn="l" defTabSz="914400" rtl="0" eaLnBrk="1" fontAlgn="base" latinLnBrk="0" hangingPunct="1">
              <a:lnSpc>
                <a:spcPct val="120000"/>
              </a:lnSpc>
              <a:spcBef>
                <a:spcPct val="0"/>
              </a:spcBef>
              <a:spcAft>
                <a:spcPct val="0"/>
              </a:spcAft>
              <a:buClr>
                <a:srgbClr val="CC0000"/>
              </a:buClr>
              <a:buSzPct val="65000"/>
              <a:buFont typeface="Wingdings" panose="05000000000000000000" pitchFamily="2" charset="2"/>
              <a:buChar char="n"/>
              <a:tabLst/>
              <a:defRPr/>
            </a:pPr>
            <a:r>
              <a:rPr kumimoji="1" lang="zh-CN" altLang="en-US" sz="1800" b="1" i="0" u="none" strike="noStrike" kern="1200" cap="none" spc="0" normalizeH="0" baseline="0" noProof="0" smtClean="0">
                <a:ln>
                  <a:noFill/>
                </a:ln>
                <a:solidFill>
                  <a:srgbClr val="0000CC"/>
                </a:solidFill>
                <a:effectLst/>
                <a:uLnTx/>
                <a:uFillTx/>
                <a:latin typeface="楷体_GB2312" pitchFamily="49" charset="-122"/>
                <a:ea typeface="楷体_GB2312" pitchFamily="49" charset="-122"/>
                <a:cs typeface="+mn-cs"/>
              </a:rPr>
              <a:t> 联机演示</a:t>
            </a:r>
          </a:p>
        </p:txBody>
      </p:sp>
      <p:sp>
        <p:nvSpPr>
          <p:cNvPr id="101383" name="AutoShape 7">
            <a:hlinkClick r:id="" action="ppaction://hlinkshowjump?jump=endshow"/>
          </p:cNvPr>
          <p:cNvSpPr>
            <a:spLocks noChangeArrowheads="1"/>
          </p:cNvSpPr>
          <p:nvPr/>
        </p:nvSpPr>
        <p:spPr bwMode="auto">
          <a:xfrm>
            <a:off x="1258888" y="3572594"/>
            <a:ext cx="7561584" cy="2808288"/>
          </a:xfrm>
          <a:prstGeom prst="flowChartProcess">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358775"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en-US" altLang="zh-CN" sz="1800" b="1" i="0" u="none" strike="noStrike" kern="1200" cap="none" spc="0" normalizeH="0" baseline="0" noProof="0" dirty="0" smtClean="0">
                <a:ln>
                  <a:noFill/>
                </a:ln>
                <a:solidFill>
                  <a:srgbClr val="000000"/>
                </a:solidFill>
                <a:effectLst/>
                <a:uLnTx/>
                <a:uFillTx/>
                <a:latin typeface="Times New Roman"/>
                <a:ea typeface="宋体" panose="02010600030101010101" pitchFamily="2" charset="-122"/>
                <a:cs typeface="+mn-cs"/>
              </a:rPr>
              <a:t>  </a:t>
            </a:r>
            <a:r>
              <a:rPr kumimoji="1" lang="zh-CN" altLang="en-US" sz="1800" b="1" i="0" u="none" strike="noStrike" kern="1200" cap="none" spc="0" normalizeH="0" baseline="0" noProof="0" dirty="0" smtClean="0">
                <a:ln>
                  <a:noFill/>
                </a:ln>
                <a:solidFill>
                  <a:srgbClr val="000000"/>
                </a:solidFill>
                <a:effectLst/>
                <a:uLnTx/>
                <a:uFillTx/>
                <a:latin typeface="Times New Roman"/>
                <a:ea typeface="宋体" panose="02010600030101010101" pitchFamily="2" charset="-122"/>
                <a:cs typeface="+mn-cs"/>
              </a:rPr>
              <a:t>（</a:t>
            </a:r>
            <a:r>
              <a:rPr kumimoji="1" lang="en-US" altLang="zh-CN" sz="1800" b="1" i="0" u="none" strike="noStrike" kern="1200" cap="none" spc="0" normalizeH="0" baseline="0" noProof="0" dirty="0" smtClean="0">
                <a:ln>
                  <a:noFill/>
                </a:ln>
                <a:solidFill>
                  <a:srgbClr val="000000"/>
                </a:solidFill>
                <a:effectLst/>
                <a:uLnTx/>
                <a:uFillTx/>
                <a:latin typeface="Times New Roman"/>
                <a:ea typeface="宋体" panose="02010600030101010101" pitchFamily="2" charset="-122"/>
                <a:cs typeface="+mn-cs"/>
              </a:rPr>
              <a:t>2</a:t>
            </a:r>
            <a:r>
              <a:rPr kumimoji="1" lang="zh-CN" altLang="en-US" sz="1800" b="1" i="0" u="none" strike="noStrike" kern="1200" cap="none" spc="0" normalizeH="0" baseline="0" noProof="0" dirty="0" smtClean="0">
                <a:ln>
                  <a:noFill/>
                </a:ln>
                <a:solidFill>
                  <a:srgbClr val="000000"/>
                </a:solidFill>
                <a:effectLst/>
                <a:uLnTx/>
                <a:uFillTx/>
                <a:latin typeface="Times New Roman"/>
                <a:ea typeface="宋体" panose="02010600030101010101" pitchFamily="2" charset="-122"/>
                <a:cs typeface="+mn-cs"/>
              </a:rPr>
              <a:t>）帮助处理设计的基本原则</a:t>
            </a:r>
            <a:endPar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endParaRPr>
          </a:p>
          <a:p>
            <a:pPr marL="358775" marR="0" lvl="2" indent="0" algn="l" defTabSz="914400" rtl="0" eaLnBrk="1" fontAlgn="base" latinLnBrk="0" hangingPunct="1">
              <a:lnSpc>
                <a:spcPct val="120000"/>
              </a:lnSpc>
              <a:spcBef>
                <a:spcPct val="0"/>
              </a:spcBef>
              <a:spcAft>
                <a:spcPct val="0"/>
              </a:spcAft>
              <a:buClr>
                <a:srgbClr val="CC0000"/>
              </a:buClr>
              <a:buSzPct val="65000"/>
              <a:buFont typeface="Wingdings" panose="05000000000000000000" pitchFamily="2" charset="2"/>
              <a:buChar char="p"/>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完整性         </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所有操作都要有帮助说明</a:t>
            </a:r>
          </a:p>
          <a:p>
            <a:pPr marL="358775" marR="0" lvl="2" indent="0" algn="l" defTabSz="914400" rtl="0" eaLnBrk="1" fontAlgn="base" latinLnBrk="0" hangingPunct="1">
              <a:lnSpc>
                <a:spcPct val="120000"/>
              </a:lnSpc>
              <a:spcBef>
                <a:spcPct val="0"/>
              </a:spcBef>
              <a:spcAft>
                <a:spcPct val="0"/>
              </a:spcAft>
              <a:buClr>
                <a:srgbClr val="CC0000"/>
              </a:buClr>
              <a:buSzPct val="65000"/>
              <a:buFont typeface="Wingdings" panose="05000000000000000000" pitchFamily="2" charset="2"/>
              <a:buChar char="p"/>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一致性         </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帮助信息的说法或术语前后一定要一致</a:t>
            </a:r>
          </a:p>
          <a:p>
            <a:pPr marL="358775" marR="0" lvl="2" indent="0" algn="l" defTabSz="914400" rtl="0" eaLnBrk="1" fontAlgn="base" latinLnBrk="0" hangingPunct="1">
              <a:lnSpc>
                <a:spcPct val="120000"/>
              </a:lnSpc>
              <a:spcBef>
                <a:spcPct val="0"/>
              </a:spcBef>
              <a:spcAft>
                <a:spcPct val="0"/>
              </a:spcAft>
              <a:buClr>
                <a:srgbClr val="CC0000"/>
              </a:buClr>
              <a:buSzPct val="65000"/>
              <a:buFont typeface="Wingdings" panose="05000000000000000000" pitchFamily="2" charset="2"/>
              <a:buChar char="p"/>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上下文相关 </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 See also</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 相关内容</a:t>
            </a:r>
          </a:p>
          <a:p>
            <a:pPr marL="358775" marR="0" lvl="2" indent="0" algn="l" defTabSz="914400" rtl="0" eaLnBrk="1" fontAlgn="base" latinLnBrk="0" hangingPunct="1">
              <a:lnSpc>
                <a:spcPct val="120000"/>
              </a:lnSpc>
              <a:spcBef>
                <a:spcPct val="0"/>
              </a:spcBef>
              <a:spcAft>
                <a:spcPct val="0"/>
              </a:spcAft>
              <a:buClr>
                <a:srgbClr val="CC0000"/>
              </a:buClr>
              <a:buSzPct val="65000"/>
              <a:buFont typeface="Wingdings" panose="05000000000000000000" pitchFamily="2" charset="2"/>
              <a:buChar char="p"/>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可理解性     </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不能产生循环说明</a:t>
            </a:r>
          </a:p>
          <a:p>
            <a:pPr marL="358775" marR="0" lvl="2" indent="0" algn="l" defTabSz="914400" rtl="0" eaLnBrk="1" fontAlgn="base" latinLnBrk="0" hangingPunct="1">
              <a:lnSpc>
                <a:spcPct val="120000"/>
              </a:lnSpc>
              <a:spcBef>
                <a:spcPct val="0"/>
              </a:spcBef>
              <a:spcAft>
                <a:spcPct val="0"/>
              </a:spcAft>
              <a:buClr>
                <a:srgbClr val="CC0000"/>
              </a:buClr>
              <a:buSzPct val="65000"/>
              <a:buFont typeface="Wingdings" panose="05000000000000000000" pitchFamily="2" charset="2"/>
              <a:buChar char="p"/>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可维护性     </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必要时可留有维护接口</a:t>
            </a:r>
          </a:p>
          <a:p>
            <a:pPr marL="358775" marR="0" lvl="2" indent="0" algn="l" defTabSz="914400" rtl="0" eaLnBrk="1" fontAlgn="base" latinLnBrk="0" hangingPunct="1">
              <a:lnSpc>
                <a:spcPct val="120000"/>
              </a:lnSpc>
              <a:spcBef>
                <a:spcPct val="0"/>
              </a:spcBef>
              <a:spcAft>
                <a:spcPct val="0"/>
              </a:spcAft>
              <a:buClr>
                <a:srgbClr val="CC0000"/>
              </a:buClr>
              <a:buSzPct val="65000"/>
              <a:buFont typeface="Wingdings" panose="05000000000000000000" pitchFamily="2" charset="2"/>
              <a:buChar char="p"/>
              <a:tabLst/>
              <a:defRPr/>
            </a:pPr>
            <a:r>
              <a:rPr kumimoji="1" lang="zh-CN" altLang="en-US" sz="1800" b="1" i="0" u="none" strike="noStrike" kern="1200" cap="none" spc="0" normalizeH="0" baseline="0" noProof="0" dirty="0" smtClean="0">
                <a:ln>
                  <a:noFill/>
                </a:ln>
                <a:solidFill>
                  <a:srgbClr val="0000CC"/>
                </a:solidFill>
                <a:effectLst/>
                <a:uLnTx/>
                <a:uFillTx/>
                <a:latin typeface="Times New Roman"/>
                <a:ea typeface="楷体_GB2312" pitchFamily="49" charset="-122"/>
                <a:cs typeface="+mn-cs"/>
              </a:rPr>
              <a:t> 方便性         </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 </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接到帮助请求时，迅速给出准确信息</a:t>
            </a:r>
          </a:p>
          <a:p>
            <a:pPr marL="358775" marR="0" lvl="2" indent="0" algn="l" defTabSz="914400" rtl="0" eaLnBrk="1" fontAlgn="base" latinLnBrk="0" hangingPunct="1">
              <a:lnSpc>
                <a:spcPct val="120000"/>
              </a:lnSpc>
              <a:spcBef>
                <a:spcPct val="0"/>
              </a:spcBef>
              <a:spcAft>
                <a:spcPct val="0"/>
              </a:spcAft>
              <a:buClr>
                <a:srgbClr val="CC0000"/>
              </a:buClr>
              <a:buSzPct val="65000"/>
              <a:buFont typeface="Wingdings" panose="05000000000000000000" pitchFamily="2" charset="2"/>
              <a:buNone/>
              <a:tabLst/>
              <a:defRPr/>
            </a:pP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                            如：</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Delphi</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中按</a:t>
            </a:r>
            <a:r>
              <a:rPr kumimoji="1" lang="en-US" altLang="zh-CN"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F1</a:t>
            </a:r>
            <a:r>
              <a:rPr kumimoji="1" lang="zh-CN" altLang="en-US" sz="1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时会给出光标所在词的相关帮助</a:t>
            </a:r>
          </a:p>
        </p:txBody>
      </p:sp>
      <p:sp>
        <p:nvSpPr>
          <p:cNvPr id="67594" name="Line 8"/>
          <p:cNvSpPr>
            <a:spLocks noChangeShapeType="1"/>
          </p:cNvSpPr>
          <p:nvPr/>
        </p:nvSpPr>
        <p:spPr bwMode="auto">
          <a:xfrm>
            <a:off x="684213" y="3428132"/>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2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0"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界面形式及设计</a:t>
            </a:r>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原则：</a:t>
            </a:r>
            <a:r>
              <a:rPr lang="zh-CN" altLang="en-US" dirty="0" smtClean="0">
                <a:solidFill>
                  <a:srgbClr val="0000FF"/>
                </a:solidFill>
                <a:latin typeface="Times New Roman" panose="02020603050405020304" pitchFamily="18" charset="0"/>
                <a:ea typeface="华文新魏" panose="02010800040101010101" pitchFamily="2" charset="-122"/>
                <a:cs typeface="Times New Roman" panose="02020603050405020304" pitchFamily="18" charset="0"/>
              </a:rPr>
              <a:t>形式与原则</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1" name="AutoShape 4"/>
          <p:cNvSpPr>
            <a:spLocks noChangeArrowheads="1"/>
          </p:cNvSpPr>
          <p:nvPr/>
        </p:nvSpPr>
        <p:spPr bwMode="auto">
          <a:xfrm>
            <a:off x="683568" y="1052984"/>
            <a:ext cx="4032250"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buClr>
                <a:srgbClr val="CC0000"/>
              </a:buClr>
              <a:buSzPct val="75000"/>
              <a:defRPr/>
            </a:pPr>
            <a:r>
              <a:rPr lang="zh-CN" altLang="en-US" sz="2200" b="1" dirty="0">
                <a:solidFill>
                  <a:srgbClr val="660033"/>
                </a:solidFill>
              </a:rPr>
              <a:t>帮助和出错界面设计</a:t>
            </a:r>
          </a:p>
        </p:txBody>
      </p:sp>
    </p:spTree>
    <p:extLst>
      <p:ext uri="{BB962C8B-B14F-4D97-AF65-F5344CB8AC3E}">
        <p14:creationId xmlns:p14="http://schemas.microsoft.com/office/powerpoint/2010/main" val="185830444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1381"/>
                                        </p:tgtEl>
                                        <p:attrNameLst>
                                          <p:attrName>style.visibility</p:attrName>
                                        </p:attrNameLst>
                                      </p:cBhvr>
                                      <p:to>
                                        <p:strVal val="visible"/>
                                      </p:to>
                                    </p:set>
                                    <p:animEffect transition="in" filter="wipe(up)">
                                      <p:cBhvr>
                                        <p:cTn id="7" dur="2000"/>
                                        <p:tgtEl>
                                          <p:spTgt spid="101381"/>
                                        </p:tgtEl>
                                      </p:cBhvr>
                                    </p:animEffect>
                                  </p:childTnLst>
                                </p:cTn>
                              </p:par>
                            </p:childTnLst>
                          </p:cTn>
                        </p:par>
                        <p:par>
                          <p:cTn id="8" fill="hold" nodeType="afterGroup">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101382"/>
                                        </p:tgtEl>
                                        <p:attrNameLst>
                                          <p:attrName>style.visibility</p:attrName>
                                        </p:attrNameLst>
                                      </p:cBhvr>
                                      <p:to>
                                        <p:strVal val="visible"/>
                                      </p:to>
                                    </p:set>
                                    <p:animEffect transition="in" filter="wipe(up)">
                                      <p:cBhvr>
                                        <p:cTn id="11" dur="2000"/>
                                        <p:tgtEl>
                                          <p:spTgt spid="10138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01383">
                                            <p:txEl>
                                              <p:pRg st="0" end="0"/>
                                            </p:txEl>
                                          </p:spTgt>
                                        </p:tgtEl>
                                        <p:attrNameLst>
                                          <p:attrName>style.visibility</p:attrName>
                                        </p:attrNameLst>
                                      </p:cBhvr>
                                      <p:to>
                                        <p:strVal val="visible"/>
                                      </p:to>
                                    </p:set>
                                    <p:animEffect transition="in" filter="wipe(up)">
                                      <p:cBhvr>
                                        <p:cTn id="16" dur="2000"/>
                                        <p:tgtEl>
                                          <p:spTgt spid="101383">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01383">
                                            <p:txEl>
                                              <p:pRg st="1" end="1"/>
                                            </p:txEl>
                                          </p:spTgt>
                                        </p:tgtEl>
                                        <p:attrNameLst>
                                          <p:attrName>style.visibility</p:attrName>
                                        </p:attrNameLst>
                                      </p:cBhvr>
                                      <p:to>
                                        <p:strVal val="visible"/>
                                      </p:to>
                                    </p:set>
                                    <p:animEffect transition="in" filter="wipe(up)">
                                      <p:cBhvr>
                                        <p:cTn id="21" dur="2000"/>
                                        <p:tgtEl>
                                          <p:spTgt spid="101383">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01383">
                                            <p:txEl>
                                              <p:pRg st="2" end="2"/>
                                            </p:txEl>
                                          </p:spTgt>
                                        </p:tgtEl>
                                        <p:attrNameLst>
                                          <p:attrName>style.visibility</p:attrName>
                                        </p:attrNameLst>
                                      </p:cBhvr>
                                      <p:to>
                                        <p:strVal val="visible"/>
                                      </p:to>
                                    </p:set>
                                    <p:animEffect transition="in" filter="wipe(up)">
                                      <p:cBhvr>
                                        <p:cTn id="26" dur="2000"/>
                                        <p:tgtEl>
                                          <p:spTgt spid="101383">
                                            <p:txEl>
                                              <p:pRg st="2" end="2"/>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01383">
                                            <p:txEl>
                                              <p:pRg st="3" end="3"/>
                                            </p:txEl>
                                          </p:spTgt>
                                        </p:tgtEl>
                                        <p:attrNameLst>
                                          <p:attrName>style.visibility</p:attrName>
                                        </p:attrNameLst>
                                      </p:cBhvr>
                                      <p:to>
                                        <p:strVal val="visible"/>
                                      </p:to>
                                    </p:set>
                                    <p:animEffect transition="in" filter="wipe(up)">
                                      <p:cBhvr>
                                        <p:cTn id="31" dur="2000"/>
                                        <p:tgtEl>
                                          <p:spTgt spid="101383">
                                            <p:txEl>
                                              <p:pRg st="3" end="3"/>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01383">
                                            <p:txEl>
                                              <p:pRg st="4" end="4"/>
                                            </p:txEl>
                                          </p:spTgt>
                                        </p:tgtEl>
                                        <p:attrNameLst>
                                          <p:attrName>style.visibility</p:attrName>
                                        </p:attrNameLst>
                                      </p:cBhvr>
                                      <p:to>
                                        <p:strVal val="visible"/>
                                      </p:to>
                                    </p:set>
                                    <p:animEffect transition="in" filter="wipe(up)">
                                      <p:cBhvr>
                                        <p:cTn id="36" dur="2000"/>
                                        <p:tgtEl>
                                          <p:spTgt spid="101383">
                                            <p:txEl>
                                              <p:pRg st="4" end="4"/>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01383">
                                            <p:txEl>
                                              <p:pRg st="5" end="5"/>
                                            </p:txEl>
                                          </p:spTgt>
                                        </p:tgtEl>
                                        <p:attrNameLst>
                                          <p:attrName>style.visibility</p:attrName>
                                        </p:attrNameLst>
                                      </p:cBhvr>
                                      <p:to>
                                        <p:strVal val="visible"/>
                                      </p:to>
                                    </p:set>
                                    <p:animEffect transition="in" filter="wipe(up)">
                                      <p:cBhvr>
                                        <p:cTn id="41" dur="2000"/>
                                        <p:tgtEl>
                                          <p:spTgt spid="101383">
                                            <p:txEl>
                                              <p:pRg st="5" end="5"/>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01383">
                                            <p:txEl>
                                              <p:pRg st="6" end="6"/>
                                            </p:txEl>
                                          </p:spTgt>
                                        </p:tgtEl>
                                        <p:attrNameLst>
                                          <p:attrName>style.visibility</p:attrName>
                                        </p:attrNameLst>
                                      </p:cBhvr>
                                      <p:to>
                                        <p:strVal val="visible"/>
                                      </p:to>
                                    </p:set>
                                    <p:animEffect transition="in" filter="wipe(up)">
                                      <p:cBhvr>
                                        <p:cTn id="46" dur="2000"/>
                                        <p:tgtEl>
                                          <p:spTgt spid="101383">
                                            <p:txEl>
                                              <p:pRg st="6" end="6"/>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101383">
                                            <p:txEl>
                                              <p:pRg st="7" end="7"/>
                                            </p:txEl>
                                          </p:spTgt>
                                        </p:tgtEl>
                                        <p:attrNameLst>
                                          <p:attrName>style.visibility</p:attrName>
                                        </p:attrNameLst>
                                      </p:cBhvr>
                                      <p:to>
                                        <p:strVal val="visible"/>
                                      </p:to>
                                    </p:set>
                                    <p:animEffect transition="in" filter="wipe(up)">
                                      <p:cBhvr>
                                        <p:cTn id="51" dur="2000"/>
                                        <p:tgtEl>
                                          <p:spTgt spid="10138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1" grpId="0"/>
      <p:bldP spid="101382" grpId="0"/>
      <p:bldP spid="101383" grpId="0" build="p" bldLvl="3"/>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用户界面设计</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6"/>
          <p:cNvSpPr txBox="1">
            <a:spLocks noChangeArrowheads="1"/>
          </p:cNvSpPr>
          <p:nvPr/>
        </p:nvSpPr>
        <p:spPr>
          <a:xfrm>
            <a:off x="1691680" y="1484313"/>
            <a:ext cx="5832647" cy="4536975"/>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zh-CN" altLang="en-US" sz="24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主要内容</a:t>
            </a:r>
            <a:endParaRPr kumimoji="0" lang="en-US" altLang="zh-CN" sz="24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1</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用户界面设计的基本概念</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2.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用户</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界面形式及设计</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原则</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3. </a:t>
            </a:r>
            <a:r>
              <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WIMP</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用户界面</a:t>
            </a:r>
            <a:r>
              <a:rPr kumimoji="0" lang="zh-CN" altLang="en-US" sz="20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设计</a:t>
            </a:r>
            <a:endParaRPr kumimoji="0" lang="en-US" altLang="zh-CN" sz="20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4.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网页界面设计</a:t>
            </a: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5.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缺省</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设计</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问题</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6.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输入</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验证设计问题 </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7.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系统响应及信息反馈问题</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a:t>
            </a: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p:txBody>
      </p:sp>
    </p:spTree>
    <p:extLst>
      <p:ext uri="{BB962C8B-B14F-4D97-AF65-F5344CB8AC3E}">
        <p14:creationId xmlns:p14="http://schemas.microsoft.com/office/powerpoint/2010/main" val="4036863688"/>
      </p:ext>
    </p:extLst>
  </p:cSld>
  <p:clrMapOvr>
    <a:masterClrMapping/>
  </p:clrMapOvr>
  <p:transition spd="med">
    <p:random/>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日期占位符 3"/>
          <p:cNvSpPr>
            <a:spLocks noGrp="1"/>
          </p:cNvSpPr>
          <p:nvPr>
            <p:ph type="dt" sz="quarter" idx="4294967295"/>
          </p:nvPr>
        </p:nvSpPr>
        <p:spPr>
          <a:xfrm>
            <a:off x="762000" y="6553200"/>
            <a:ext cx="1905000" cy="304800"/>
          </a:xfrm>
          <a:prstGeom prst="rect">
            <a:avLst/>
          </a:prstGeom>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7F06272C-B714-4E80-ADC8-5F1893B00138}" type="datetime5">
              <a:rPr lang="zh-CN" altLang="en-US" sz="1400">
                <a:solidFill>
                  <a:srgbClr val="CC0000"/>
                </a:solidFill>
                <a:ea typeface="楷体_GB2312" pitchFamily="49" charset="-122"/>
              </a:rPr>
              <a:pPr eaLnBrk="1" hangingPunct="1"/>
              <a:t>2020/12/14</a:t>
            </a:fld>
            <a:endParaRPr lang="en-US" altLang="zh-CN" sz="1400">
              <a:solidFill>
                <a:srgbClr val="CC0000"/>
              </a:solidFill>
              <a:ea typeface="楷体_GB2312" pitchFamily="49" charset="-122"/>
            </a:endParaRPr>
          </a:p>
        </p:txBody>
      </p:sp>
      <p:sp>
        <p:nvSpPr>
          <p:cNvPr id="2051" name="页脚占位符 4"/>
          <p:cNvSpPr>
            <a:spLocks noGrp="1"/>
          </p:cNvSpPr>
          <p:nvPr>
            <p:ph type="ftr" sz="quarter" idx="4294967295"/>
          </p:nvPr>
        </p:nvSpPr>
        <p:spPr>
          <a:xfrm>
            <a:off x="3276600" y="6553200"/>
            <a:ext cx="2895600" cy="304800"/>
          </a:xfrm>
          <a:prstGeom prst="rect">
            <a:avLst/>
          </a:prstGeom>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a:solidFill>
                  <a:srgbClr val="0000FF"/>
                </a:solidFill>
              </a:rPr>
              <a:t>哈工大软件学院</a:t>
            </a:r>
          </a:p>
        </p:txBody>
      </p:sp>
      <p:sp>
        <p:nvSpPr>
          <p:cNvPr id="2052" name="灯片编号占位符 5"/>
          <p:cNvSpPr>
            <a:spLocks noGrp="1"/>
          </p:cNvSpPr>
          <p:nvPr>
            <p:ph type="sldNum" sz="quarter" idx="4294967295"/>
          </p:nvPr>
        </p:nvSpPr>
        <p:spPr>
          <a:xfrm>
            <a:off x="6732588" y="6553200"/>
            <a:ext cx="1905000" cy="304800"/>
          </a:xfrm>
          <a:prstGeom prst="rect">
            <a:avLst/>
          </a:prstGeom>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ACE53F51-0AB4-481B-96D7-90278ED4B785}" type="slidenum">
              <a:rPr lang="en-US" altLang="zh-CN" sz="1400">
                <a:solidFill>
                  <a:srgbClr val="FFCCCC"/>
                </a:solidFill>
              </a:rPr>
              <a:pPr eaLnBrk="1" hangingPunct="1"/>
              <a:t>74</a:t>
            </a:fld>
            <a:endParaRPr lang="en-US" altLang="zh-CN" sz="1400">
              <a:solidFill>
                <a:srgbClr val="FFCCCC"/>
              </a:solidFill>
            </a:endParaRPr>
          </a:p>
        </p:txBody>
      </p:sp>
      <p:sp>
        <p:nvSpPr>
          <p:cNvPr id="2056" name="Rectangle 8"/>
          <p:cNvSpPr>
            <a:spLocks noChangeArrowheads="1"/>
          </p:cNvSpPr>
          <p:nvPr/>
        </p:nvSpPr>
        <p:spPr bwMode="auto">
          <a:xfrm>
            <a:off x="2771775" y="1268413"/>
            <a:ext cx="3887788" cy="4537075"/>
          </a:xfrm>
          <a:prstGeom prst="rect">
            <a:avLst/>
          </a:prstGeom>
          <a:noFill/>
          <a:ln>
            <a:noFill/>
          </a:ln>
          <a:effectLst/>
          <a:extLst>
            <a:ext uri="{909E8E84-426E-40DD-AFC4-6F175D3DCCD1}">
              <a14:hiddenFill xmlns:a14="http://schemas.microsoft.com/office/drawing/2010/main">
                <a:solidFill>
                  <a:srgbClr val="FFFFCC">
                    <a:alpha val="5019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smtClean="0"/>
              <a:t>1.  </a:t>
            </a:r>
            <a:r>
              <a:rPr lang="zh-CN" altLang="en-US" b="1" dirty="0"/>
              <a:t>窗口设计</a:t>
            </a:r>
          </a:p>
          <a:p>
            <a:pPr eaLnBrk="1" hangingPunct="1">
              <a:lnSpc>
                <a:spcPct val="120000"/>
              </a:lnSpc>
            </a:pPr>
            <a:r>
              <a:rPr lang="en-US" altLang="zh-CN" b="1" dirty="0" smtClean="0"/>
              <a:t>2.  </a:t>
            </a:r>
            <a:r>
              <a:rPr lang="zh-CN" altLang="en-US" b="1" dirty="0"/>
              <a:t>菜单设计</a:t>
            </a:r>
          </a:p>
          <a:p>
            <a:pPr eaLnBrk="1" hangingPunct="1">
              <a:lnSpc>
                <a:spcPct val="120000"/>
              </a:lnSpc>
            </a:pPr>
            <a:r>
              <a:rPr lang="en-US" altLang="zh-CN" b="1" dirty="0" smtClean="0"/>
              <a:t>3.  </a:t>
            </a:r>
            <a:r>
              <a:rPr lang="zh-CN" altLang="en-US" b="1" dirty="0"/>
              <a:t>填表输入界面设计</a:t>
            </a:r>
          </a:p>
          <a:p>
            <a:pPr eaLnBrk="1" hangingPunct="1">
              <a:lnSpc>
                <a:spcPct val="120000"/>
              </a:lnSpc>
            </a:pPr>
            <a:r>
              <a:rPr lang="en-US" altLang="zh-CN" b="1" dirty="0" smtClean="0"/>
              <a:t>4.  </a:t>
            </a:r>
            <a:r>
              <a:rPr lang="zh-CN" altLang="en-US" b="1" dirty="0"/>
              <a:t>操作控制元素设计</a:t>
            </a:r>
            <a:br>
              <a:rPr lang="zh-CN" altLang="en-US" b="1" dirty="0"/>
            </a:br>
            <a:r>
              <a:rPr lang="en-US" altLang="zh-CN" b="1" dirty="0" smtClean="0"/>
              <a:t>5.  </a:t>
            </a:r>
            <a:r>
              <a:rPr lang="zh-CN" altLang="en-US" b="1" dirty="0"/>
              <a:t>声音输出界面设计</a:t>
            </a:r>
          </a:p>
          <a:p>
            <a:pPr eaLnBrk="1" hangingPunct="1">
              <a:lnSpc>
                <a:spcPct val="120000"/>
              </a:lnSpc>
            </a:pPr>
            <a:r>
              <a:rPr lang="en-US" altLang="zh-CN" b="1" dirty="0" smtClean="0"/>
              <a:t>6.  </a:t>
            </a:r>
            <a:r>
              <a:rPr lang="zh-CN" altLang="en-US" b="1" dirty="0"/>
              <a:t>图标设计</a:t>
            </a:r>
          </a:p>
          <a:p>
            <a:pPr eaLnBrk="1" hangingPunct="1">
              <a:lnSpc>
                <a:spcPct val="120000"/>
              </a:lnSpc>
            </a:pPr>
            <a:r>
              <a:rPr lang="en-US" altLang="zh-CN" b="1" dirty="0" smtClean="0"/>
              <a:t>7.  </a:t>
            </a:r>
            <a:r>
              <a:rPr lang="zh-CN" altLang="en-US" b="1" dirty="0"/>
              <a:t>个性化界面设计</a:t>
            </a:r>
          </a:p>
          <a:p>
            <a:pPr eaLnBrk="1" hangingPunct="1">
              <a:lnSpc>
                <a:spcPct val="120000"/>
              </a:lnSpc>
            </a:pPr>
            <a:r>
              <a:rPr lang="en-US" altLang="zh-CN" b="1" dirty="0" smtClean="0"/>
              <a:t>8.  </a:t>
            </a:r>
            <a:r>
              <a:rPr lang="en-US" altLang="zh-CN" b="1" dirty="0" err="1"/>
              <a:t>UnDo</a:t>
            </a:r>
            <a:r>
              <a:rPr lang="en-US" altLang="zh-CN" b="1" dirty="0"/>
              <a:t>/</a:t>
            </a:r>
            <a:r>
              <a:rPr lang="en-US" altLang="zh-CN" b="1" dirty="0" err="1"/>
              <a:t>ReDo</a:t>
            </a:r>
            <a:r>
              <a:rPr lang="zh-CN" altLang="en-US" b="1" dirty="0"/>
              <a:t>设计</a:t>
            </a:r>
          </a:p>
        </p:txBody>
      </p:sp>
      <p:sp>
        <p:nvSpPr>
          <p:cNvPr id="2055" name="Rectangle 14"/>
          <p:cNvSpPr>
            <a:spLocks noChangeArrowheads="1"/>
          </p:cNvSpPr>
          <p:nvPr/>
        </p:nvSpPr>
        <p:spPr bwMode="auto">
          <a:xfrm>
            <a:off x="1116013" y="1196975"/>
            <a:ext cx="7129462" cy="4895850"/>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9"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WIMP</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用户界面设计</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95930523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56"/>
                                        </p:tgtEl>
                                        <p:attrNameLst>
                                          <p:attrName>style.visibility</p:attrName>
                                        </p:attrNameLst>
                                      </p:cBhvr>
                                      <p:to>
                                        <p:strVal val="visible"/>
                                      </p:to>
                                    </p:set>
                                    <p:animEffect transition="in" filter="fade">
                                      <p:cBhvr>
                                        <p:cTn id="7" dur="10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ChangeArrowheads="1"/>
          </p:cNvSpPr>
          <p:nvPr/>
        </p:nvSpPr>
        <p:spPr bwMode="auto">
          <a:xfrm>
            <a:off x="684213" y="1485032"/>
            <a:ext cx="7888287" cy="4896296"/>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26" name="AutoShape 3"/>
          <p:cNvSpPr>
            <a:spLocks noChangeArrowheads="1"/>
          </p:cNvSpPr>
          <p:nvPr/>
        </p:nvSpPr>
        <p:spPr bwMode="auto">
          <a:xfrm>
            <a:off x="611560" y="1053232"/>
            <a:ext cx="5688013"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CC0000"/>
              </a:buClr>
              <a:buSzPct val="75000"/>
              <a:buFont typeface="Wingdings" panose="05000000000000000000" pitchFamily="2" charset="2"/>
              <a:buNone/>
            </a:pPr>
            <a:r>
              <a:rPr lang="zh-CN" altLang="en-US" b="1" dirty="0" smtClean="0">
                <a:solidFill>
                  <a:srgbClr val="CC0000"/>
                </a:solidFill>
              </a:rPr>
              <a:t>窗口</a:t>
            </a:r>
            <a:r>
              <a:rPr lang="zh-CN" altLang="en-US" b="1" dirty="0">
                <a:solidFill>
                  <a:srgbClr val="CC0000"/>
                </a:solidFill>
              </a:rPr>
              <a:t>设计</a:t>
            </a:r>
          </a:p>
        </p:txBody>
      </p:sp>
      <p:sp>
        <p:nvSpPr>
          <p:cNvPr id="147462" name="AutoShape 6"/>
          <p:cNvSpPr>
            <a:spLocks noChangeArrowheads="1"/>
          </p:cNvSpPr>
          <p:nvPr/>
        </p:nvSpPr>
        <p:spPr bwMode="auto">
          <a:xfrm>
            <a:off x="2555875" y="1627907"/>
            <a:ext cx="3311525" cy="4537075"/>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95250" indent="-4763"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a:t>1.   </a:t>
            </a:r>
            <a:r>
              <a:rPr lang="zh-CN" altLang="en-US" b="1"/>
              <a:t>标题、图标</a:t>
            </a:r>
          </a:p>
          <a:p>
            <a:pPr eaLnBrk="1" hangingPunct="1">
              <a:lnSpc>
                <a:spcPct val="120000"/>
              </a:lnSpc>
            </a:pPr>
            <a:r>
              <a:rPr lang="en-US" altLang="zh-CN" b="1"/>
              <a:t>2.   </a:t>
            </a:r>
            <a:r>
              <a:rPr lang="zh-CN" altLang="en-US" b="1"/>
              <a:t>可缩放</a:t>
            </a:r>
          </a:p>
          <a:p>
            <a:pPr eaLnBrk="1" hangingPunct="1">
              <a:lnSpc>
                <a:spcPct val="120000"/>
              </a:lnSpc>
            </a:pPr>
            <a:r>
              <a:rPr lang="en-US" altLang="zh-CN" b="1"/>
              <a:t>3.   </a:t>
            </a:r>
            <a:r>
              <a:rPr lang="zh-CN" altLang="en-US" b="1"/>
              <a:t>可最大化、最小化</a:t>
            </a:r>
          </a:p>
          <a:p>
            <a:pPr eaLnBrk="1" hangingPunct="1">
              <a:lnSpc>
                <a:spcPct val="120000"/>
              </a:lnSpc>
            </a:pPr>
            <a:r>
              <a:rPr lang="en-US" altLang="zh-CN" b="1"/>
              <a:t>4.   </a:t>
            </a:r>
            <a:r>
              <a:rPr lang="zh-CN" altLang="en-US" b="1"/>
              <a:t>可移动</a:t>
            </a:r>
          </a:p>
          <a:p>
            <a:pPr eaLnBrk="1" hangingPunct="1">
              <a:lnSpc>
                <a:spcPct val="120000"/>
              </a:lnSpc>
            </a:pPr>
            <a:r>
              <a:rPr lang="en-US" altLang="zh-CN" b="1"/>
              <a:t>5.   </a:t>
            </a:r>
            <a:r>
              <a:rPr lang="zh-CN" altLang="en-US" b="1"/>
              <a:t>有滚动条</a:t>
            </a:r>
          </a:p>
          <a:p>
            <a:pPr eaLnBrk="1" hangingPunct="1">
              <a:lnSpc>
                <a:spcPct val="120000"/>
              </a:lnSpc>
            </a:pPr>
            <a:r>
              <a:rPr lang="en-US" altLang="zh-CN" b="1"/>
              <a:t>6.   </a:t>
            </a:r>
            <a:r>
              <a:rPr lang="zh-CN" altLang="en-US" b="1"/>
              <a:t>边框风格</a:t>
            </a:r>
          </a:p>
          <a:p>
            <a:pPr eaLnBrk="1" hangingPunct="1">
              <a:lnSpc>
                <a:spcPct val="120000"/>
              </a:lnSpc>
            </a:pPr>
            <a:r>
              <a:rPr lang="en-US" altLang="zh-CN" b="1"/>
              <a:t>7.   </a:t>
            </a:r>
            <a:r>
              <a:rPr lang="zh-CN" altLang="en-US" b="1"/>
              <a:t>光标风格</a:t>
            </a:r>
          </a:p>
          <a:p>
            <a:pPr eaLnBrk="1" hangingPunct="1">
              <a:lnSpc>
                <a:spcPct val="120000"/>
              </a:lnSpc>
            </a:pPr>
            <a:r>
              <a:rPr lang="en-US" altLang="zh-CN" b="1"/>
              <a:t>8.   </a:t>
            </a:r>
            <a:r>
              <a:rPr lang="zh-CN" altLang="en-US" b="1"/>
              <a:t>背景图案</a:t>
            </a:r>
          </a:p>
        </p:txBody>
      </p:sp>
      <p:sp>
        <p:nvSpPr>
          <p:cNvPr id="147464" name="Rectangle 8">
            <a:hlinkClick r:id="rId2" action="ppaction://hlinkfile"/>
          </p:cNvPr>
          <p:cNvSpPr>
            <a:spLocks noChangeArrowheads="1"/>
          </p:cNvSpPr>
          <p:nvPr/>
        </p:nvSpPr>
        <p:spPr bwMode="auto">
          <a:xfrm>
            <a:off x="6011863" y="4867994"/>
            <a:ext cx="2305050" cy="504825"/>
          </a:xfrm>
          <a:prstGeom prst="rect">
            <a:avLst/>
          </a:prstGeom>
          <a:solidFill>
            <a:schemeClr val="hlink"/>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solidFill>
                  <a:srgbClr val="CC0000"/>
                </a:solidFill>
                <a:ea typeface="楷体_GB2312" pitchFamily="49" charset="-122"/>
              </a:rPr>
              <a:t>底层编写窗口例</a:t>
            </a:r>
          </a:p>
        </p:txBody>
      </p:sp>
      <p:pic>
        <p:nvPicPr>
          <p:cNvPr id="147466" name="Picture 10" descr="未标题-1 拷贝">
            <a:hlinkClick r:id="rId3"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863" y="2794719"/>
            <a:ext cx="230505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2"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WIMP</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用户界面设计</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49590692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7462"/>
                                        </p:tgtEl>
                                        <p:attrNameLst>
                                          <p:attrName>style.visibility</p:attrName>
                                        </p:attrNameLst>
                                      </p:cBhvr>
                                      <p:to>
                                        <p:strVal val="visible"/>
                                      </p:to>
                                    </p:set>
                                    <p:animEffect transition="in" filter="wipe(up)">
                                      <p:cBhvr>
                                        <p:cTn id="7" dur="2000"/>
                                        <p:tgtEl>
                                          <p:spTgt spid="147462"/>
                                        </p:tgtEl>
                                      </p:cBhvr>
                                    </p:animEffect>
                                  </p:childTnLst>
                                </p:cTn>
                              </p:par>
                            </p:childTnLst>
                          </p:cTn>
                        </p:par>
                        <p:par>
                          <p:cTn id="8" fill="hold" nodeType="afterGroup">
                            <p:stCondLst>
                              <p:cond delay="2000"/>
                            </p:stCondLst>
                            <p:childTnLst>
                              <p:par>
                                <p:cTn id="9" presetID="53" presetClass="entr" presetSubtype="0" fill="hold" grpId="0" nodeType="afterEffect">
                                  <p:stCondLst>
                                    <p:cond delay="0"/>
                                  </p:stCondLst>
                                  <p:childTnLst>
                                    <p:set>
                                      <p:cBhvr>
                                        <p:cTn id="10" dur="1" fill="hold">
                                          <p:stCondLst>
                                            <p:cond delay="0"/>
                                          </p:stCondLst>
                                        </p:cTn>
                                        <p:tgtEl>
                                          <p:spTgt spid="147464"/>
                                        </p:tgtEl>
                                        <p:attrNameLst>
                                          <p:attrName>style.visibility</p:attrName>
                                        </p:attrNameLst>
                                      </p:cBhvr>
                                      <p:to>
                                        <p:strVal val="visible"/>
                                      </p:to>
                                    </p:set>
                                    <p:anim calcmode="lin" valueType="num">
                                      <p:cBhvr>
                                        <p:cTn id="11" dur="500" fill="hold"/>
                                        <p:tgtEl>
                                          <p:spTgt spid="147464"/>
                                        </p:tgtEl>
                                        <p:attrNameLst>
                                          <p:attrName>ppt_w</p:attrName>
                                        </p:attrNameLst>
                                      </p:cBhvr>
                                      <p:tavLst>
                                        <p:tav tm="0">
                                          <p:val>
                                            <p:fltVal val="0"/>
                                          </p:val>
                                        </p:tav>
                                        <p:tav tm="100000">
                                          <p:val>
                                            <p:strVal val="#ppt_w"/>
                                          </p:val>
                                        </p:tav>
                                      </p:tavLst>
                                    </p:anim>
                                    <p:anim calcmode="lin" valueType="num">
                                      <p:cBhvr>
                                        <p:cTn id="12" dur="500" fill="hold"/>
                                        <p:tgtEl>
                                          <p:spTgt spid="147464"/>
                                        </p:tgtEl>
                                        <p:attrNameLst>
                                          <p:attrName>ppt_h</p:attrName>
                                        </p:attrNameLst>
                                      </p:cBhvr>
                                      <p:tavLst>
                                        <p:tav tm="0">
                                          <p:val>
                                            <p:fltVal val="0"/>
                                          </p:val>
                                        </p:tav>
                                        <p:tav tm="100000">
                                          <p:val>
                                            <p:strVal val="#ppt_h"/>
                                          </p:val>
                                        </p:tav>
                                      </p:tavLst>
                                    </p:anim>
                                    <p:animEffect transition="in" filter="fade">
                                      <p:cBhvr>
                                        <p:cTn id="13" dur="500"/>
                                        <p:tgtEl>
                                          <p:spTgt spid="147464"/>
                                        </p:tgtEl>
                                      </p:cBhvr>
                                    </p:animEffect>
                                  </p:childTnLst>
                                </p:cTn>
                              </p:par>
                            </p:childTnLst>
                          </p:cTn>
                        </p:par>
                        <p:par>
                          <p:cTn id="14" fill="hold" nodeType="afterGroup">
                            <p:stCondLst>
                              <p:cond delay="2500"/>
                            </p:stCondLst>
                            <p:childTnLst>
                              <p:par>
                                <p:cTn id="15" presetID="53" presetClass="entr" presetSubtype="0" fill="hold" nodeType="afterEffect">
                                  <p:stCondLst>
                                    <p:cond delay="0"/>
                                  </p:stCondLst>
                                  <p:childTnLst>
                                    <p:set>
                                      <p:cBhvr>
                                        <p:cTn id="16" dur="1" fill="hold">
                                          <p:stCondLst>
                                            <p:cond delay="0"/>
                                          </p:stCondLst>
                                        </p:cTn>
                                        <p:tgtEl>
                                          <p:spTgt spid="147466"/>
                                        </p:tgtEl>
                                        <p:attrNameLst>
                                          <p:attrName>style.visibility</p:attrName>
                                        </p:attrNameLst>
                                      </p:cBhvr>
                                      <p:to>
                                        <p:strVal val="visible"/>
                                      </p:to>
                                    </p:set>
                                    <p:anim calcmode="lin" valueType="num">
                                      <p:cBhvr>
                                        <p:cTn id="17" dur="500" fill="hold"/>
                                        <p:tgtEl>
                                          <p:spTgt spid="147466"/>
                                        </p:tgtEl>
                                        <p:attrNameLst>
                                          <p:attrName>ppt_w</p:attrName>
                                        </p:attrNameLst>
                                      </p:cBhvr>
                                      <p:tavLst>
                                        <p:tav tm="0">
                                          <p:val>
                                            <p:fltVal val="0"/>
                                          </p:val>
                                        </p:tav>
                                        <p:tav tm="100000">
                                          <p:val>
                                            <p:strVal val="#ppt_w"/>
                                          </p:val>
                                        </p:tav>
                                      </p:tavLst>
                                    </p:anim>
                                    <p:anim calcmode="lin" valueType="num">
                                      <p:cBhvr>
                                        <p:cTn id="18" dur="500" fill="hold"/>
                                        <p:tgtEl>
                                          <p:spTgt spid="147466"/>
                                        </p:tgtEl>
                                        <p:attrNameLst>
                                          <p:attrName>ppt_h</p:attrName>
                                        </p:attrNameLst>
                                      </p:cBhvr>
                                      <p:tavLst>
                                        <p:tav tm="0">
                                          <p:val>
                                            <p:fltVal val="0"/>
                                          </p:val>
                                        </p:tav>
                                        <p:tav tm="100000">
                                          <p:val>
                                            <p:strVal val="#ppt_h"/>
                                          </p:val>
                                        </p:tav>
                                      </p:tavLst>
                                    </p:anim>
                                    <p:animEffect transition="in" filter="fade">
                                      <p:cBhvr>
                                        <p:cTn id="19" dur="500"/>
                                        <p:tgtEl>
                                          <p:spTgt spid="147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2" grpId="0"/>
      <p:bldP spid="14746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p:cNvSpPr>
            <a:spLocks noChangeArrowheads="1"/>
          </p:cNvSpPr>
          <p:nvPr/>
        </p:nvSpPr>
        <p:spPr bwMode="auto">
          <a:xfrm>
            <a:off x="684213" y="1485032"/>
            <a:ext cx="7888287" cy="496830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174" name="AutoShape 3"/>
          <p:cNvSpPr>
            <a:spLocks noChangeArrowheads="1"/>
          </p:cNvSpPr>
          <p:nvPr/>
        </p:nvSpPr>
        <p:spPr bwMode="auto">
          <a:xfrm>
            <a:off x="611560" y="1053232"/>
            <a:ext cx="5688013"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CC0000"/>
              </a:buClr>
              <a:buSzPct val="75000"/>
              <a:buFont typeface="Wingdings" panose="05000000000000000000" pitchFamily="2" charset="2"/>
              <a:buNone/>
            </a:pPr>
            <a:r>
              <a:rPr lang="zh-CN" altLang="en-US" b="1" dirty="0" smtClean="0">
                <a:solidFill>
                  <a:srgbClr val="CC0000"/>
                </a:solidFill>
              </a:rPr>
              <a:t>菜单</a:t>
            </a:r>
            <a:r>
              <a:rPr lang="zh-CN" altLang="en-US" b="1" dirty="0">
                <a:solidFill>
                  <a:srgbClr val="CC0000"/>
                </a:solidFill>
              </a:rPr>
              <a:t>设计</a:t>
            </a:r>
          </a:p>
        </p:txBody>
      </p:sp>
      <p:sp>
        <p:nvSpPr>
          <p:cNvPr id="156676" name="AutoShape 4"/>
          <p:cNvSpPr>
            <a:spLocks noChangeArrowheads="1"/>
          </p:cNvSpPr>
          <p:nvPr/>
        </p:nvSpPr>
        <p:spPr bwMode="auto">
          <a:xfrm>
            <a:off x="1258888" y="1916832"/>
            <a:ext cx="3311525" cy="4176712"/>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547688" indent="-4572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a:t>1.  </a:t>
            </a:r>
            <a:r>
              <a:rPr lang="zh-CN" altLang="en-US" b="1"/>
              <a:t>下拉式菜单</a:t>
            </a:r>
          </a:p>
          <a:p>
            <a:pPr eaLnBrk="1" hangingPunct="1">
              <a:lnSpc>
                <a:spcPct val="120000"/>
              </a:lnSpc>
            </a:pPr>
            <a:r>
              <a:rPr lang="en-US" altLang="zh-CN" b="1"/>
              <a:t>2.   </a:t>
            </a:r>
            <a:r>
              <a:rPr lang="zh-CN" altLang="en-US" b="1"/>
              <a:t>弹出式菜单</a:t>
            </a:r>
          </a:p>
          <a:p>
            <a:pPr eaLnBrk="1" hangingPunct="1">
              <a:lnSpc>
                <a:spcPct val="120000"/>
              </a:lnSpc>
            </a:pPr>
            <a:r>
              <a:rPr lang="en-US" altLang="zh-CN" b="1"/>
              <a:t>3.   </a:t>
            </a:r>
            <a:r>
              <a:rPr lang="zh-CN" altLang="en-US" b="1"/>
              <a:t>线形菜单</a:t>
            </a:r>
          </a:p>
          <a:p>
            <a:pPr eaLnBrk="1" hangingPunct="1">
              <a:lnSpc>
                <a:spcPct val="120000"/>
              </a:lnSpc>
            </a:pPr>
            <a:r>
              <a:rPr lang="en-US" altLang="zh-CN" b="1"/>
              <a:t>4.   </a:t>
            </a:r>
            <a:r>
              <a:rPr lang="zh-CN" altLang="en-US" b="1"/>
              <a:t>快捷方式</a:t>
            </a:r>
          </a:p>
          <a:p>
            <a:pPr eaLnBrk="1" hangingPunct="1">
              <a:lnSpc>
                <a:spcPct val="120000"/>
              </a:lnSpc>
              <a:buFontTx/>
              <a:buAutoNum type="arabicPeriod" startAt="5"/>
            </a:pPr>
            <a:r>
              <a:rPr lang="zh-CN" altLang="en-US" b="1"/>
              <a:t>动态菜单项</a:t>
            </a:r>
          </a:p>
          <a:p>
            <a:pPr eaLnBrk="1" hangingPunct="1">
              <a:lnSpc>
                <a:spcPct val="120000"/>
              </a:lnSpc>
            </a:pPr>
            <a:r>
              <a:rPr lang="zh-CN" altLang="en-US" b="1">
                <a:solidFill>
                  <a:srgbClr val="CC0000"/>
                </a:solidFill>
              </a:rPr>
              <a:t>   </a:t>
            </a:r>
            <a:r>
              <a:rPr lang="zh-CN" altLang="en-US" sz="1800" b="1">
                <a:solidFill>
                  <a:srgbClr val="CC0000"/>
                </a:solidFill>
              </a:rPr>
              <a:t>（</a:t>
            </a:r>
            <a:r>
              <a:rPr lang="en-US" altLang="zh-CN" sz="1800" b="1">
                <a:solidFill>
                  <a:srgbClr val="CC0000"/>
                </a:solidFill>
              </a:rPr>
              <a:t>1</a:t>
            </a:r>
            <a:r>
              <a:rPr lang="zh-CN" altLang="en-US" sz="1800" b="1">
                <a:solidFill>
                  <a:srgbClr val="CC0000"/>
                </a:solidFill>
              </a:rPr>
              <a:t>）灰显菜单项</a:t>
            </a:r>
          </a:p>
          <a:p>
            <a:pPr eaLnBrk="1" hangingPunct="1">
              <a:lnSpc>
                <a:spcPct val="120000"/>
              </a:lnSpc>
            </a:pPr>
            <a:r>
              <a:rPr lang="zh-CN" altLang="en-US" sz="1800" b="1">
                <a:solidFill>
                  <a:srgbClr val="CC0000"/>
                </a:solidFill>
              </a:rPr>
              <a:t>    （</a:t>
            </a:r>
            <a:r>
              <a:rPr lang="en-US" altLang="zh-CN" sz="1800" b="1">
                <a:solidFill>
                  <a:srgbClr val="CC0000"/>
                </a:solidFill>
              </a:rPr>
              <a:t>2</a:t>
            </a:r>
            <a:r>
              <a:rPr lang="zh-CN" altLang="en-US" sz="1800" b="1">
                <a:solidFill>
                  <a:srgbClr val="CC0000"/>
                </a:solidFill>
              </a:rPr>
              <a:t>）隐藏菜单项</a:t>
            </a:r>
          </a:p>
          <a:p>
            <a:pPr eaLnBrk="1" hangingPunct="1">
              <a:lnSpc>
                <a:spcPct val="120000"/>
              </a:lnSpc>
            </a:pPr>
            <a:r>
              <a:rPr lang="zh-CN" altLang="en-US" sz="1800" b="1">
                <a:solidFill>
                  <a:srgbClr val="CC0000"/>
                </a:solidFill>
              </a:rPr>
              <a:t>    （</a:t>
            </a:r>
            <a:r>
              <a:rPr lang="en-US" altLang="zh-CN" sz="1800" b="1">
                <a:solidFill>
                  <a:srgbClr val="CC0000"/>
                </a:solidFill>
              </a:rPr>
              <a:t>3</a:t>
            </a:r>
            <a:r>
              <a:rPr lang="zh-CN" altLang="en-US" sz="1800" b="1">
                <a:solidFill>
                  <a:srgbClr val="CC0000"/>
                </a:solidFill>
              </a:rPr>
              <a:t>）位置可变菜单项</a:t>
            </a:r>
          </a:p>
          <a:p>
            <a:pPr eaLnBrk="1" hangingPunct="1">
              <a:lnSpc>
                <a:spcPct val="120000"/>
              </a:lnSpc>
            </a:pPr>
            <a:r>
              <a:rPr lang="zh-CN" altLang="en-US" sz="1800" b="1">
                <a:solidFill>
                  <a:srgbClr val="CC0000"/>
                </a:solidFill>
              </a:rPr>
              <a:t>    （</a:t>
            </a:r>
            <a:r>
              <a:rPr lang="en-US" altLang="zh-CN" sz="1800" b="1">
                <a:solidFill>
                  <a:srgbClr val="CC0000"/>
                </a:solidFill>
              </a:rPr>
              <a:t>4</a:t>
            </a:r>
            <a:r>
              <a:rPr lang="zh-CN" altLang="en-US" sz="1800" b="1">
                <a:solidFill>
                  <a:srgbClr val="CC0000"/>
                </a:solidFill>
              </a:rPr>
              <a:t>）内容可变菜单项</a:t>
            </a:r>
          </a:p>
          <a:p>
            <a:pPr eaLnBrk="1" hangingPunct="1">
              <a:lnSpc>
                <a:spcPct val="120000"/>
              </a:lnSpc>
            </a:pPr>
            <a:r>
              <a:rPr lang="en-US" altLang="zh-CN" b="1"/>
              <a:t>6.   </a:t>
            </a:r>
            <a:r>
              <a:rPr lang="zh-CN" altLang="en-US" b="1"/>
              <a:t>菜单项图标</a:t>
            </a:r>
          </a:p>
        </p:txBody>
      </p:sp>
      <p:pic>
        <p:nvPicPr>
          <p:cNvPr id="156678" name="Picture 6" descr="未标题-1 拷贝">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924894"/>
            <a:ext cx="3786188" cy="268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1"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WIMP</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用户界面设计</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22859662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6676"/>
                                        </p:tgtEl>
                                        <p:attrNameLst>
                                          <p:attrName>style.visibility</p:attrName>
                                        </p:attrNameLst>
                                      </p:cBhvr>
                                      <p:to>
                                        <p:strVal val="visible"/>
                                      </p:to>
                                    </p:set>
                                    <p:animEffect transition="in" filter="wipe(up)">
                                      <p:cBhvr>
                                        <p:cTn id="7" dur="2000"/>
                                        <p:tgtEl>
                                          <p:spTgt spid="156676"/>
                                        </p:tgtEl>
                                      </p:cBhvr>
                                    </p:animEffect>
                                  </p:childTnLst>
                                </p:cTn>
                              </p:par>
                            </p:childTnLst>
                          </p:cTn>
                        </p:par>
                        <p:par>
                          <p:cTn id="8" fill="hold" nodeType="afterGroup">
                            <p:stCondLst>
                              <p:cond delay="2000"/>
                            </p:stCondLst>
                            <p:childTnLst>
                              <p:par>
                                <p:cTn id="9" presetID="10" presetClass="entr" presetSubtype="0" fill="hold" nodeType="afterEffect">
                                  <p:stCondLst>
                                    <p:cond delay="0"/>
                                  </p:stCondLst>
                                  <p:childTnLst>
                                    <p:set>
                                      <p:cBhvr>
                                        <p:cTn id="10" dur="1" fill="hold">
                                          <p:stCondLst>
                                            <p:cond delay="0"/>
                                          </p:stCondLst>
                                        </p:cTn>
                                        <p:tgtEl>
                                          <p:spTgt spid="156678"/>
                                        </p:tgtEl>
                                        <p:attrNameLst>
                                          <p:attrName>style.visibility</p:attrName>
                                        </p:attrNameLst>
                                      </p:cBhvr>
                                      <p:to>
                                        <p:strVal val="visible"/>
                                      </p:to>
                                    </p:set>
                                    <p:animEffect transition="in" filter="fade">
                                      <p:cBhvr>
                                        <p:cTn id="11" dur="1000"/>
                                        <p:tgtEl>
                                          <p:spTgt spid="156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2"/>
          <p:cNvSpPr>
            <a:spLocks noChangeArrowheads="1"/>
          </p:cNvSpPr>
          <p:nvPr/>
        </p:nvSpPr>
        <p:spPr bwMode="auto">
          <a:xfrm>
            <a:off x="684213" y="1485156"/>
            <a:ext cx="7888287" cy="5112196"/>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222" name="AutoShape 3"/>
          <p:cNvSpPr>
            <a:spLocks noChangeArrowheads="1"/>
          </p:cNvSpPr>
          <p:nvPr/>
        </p:nvSpPr>
        <p:spPr bwMode="auto">
          <a:xfrm>
            <a:off x="611560" y="1053356"/>
            <a:ext cx="5688013"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CC0000"/>
              </a:buClr>
              <a:buSzPct val="75000"/>
              <a:buFont typeface="Wingdings" panose="05000000000000000000" pitchFamily="2" charset="2"/>
              <a:buNone/>
            </a:pPr>
            <a:r>
              <a:rPr lang="zh-CN" altLang="en-US" b="1" dirty="0" smtClean="0">
                <a:solidFill>
                  <a:srgbClr val="CC0000"/>
                </a:solidFill>
              </a:rPr>
              <a:t>填表</a:t>
            </a:r>
            <a:r>
              <a:rPr lang="zh-CN" altLang="en-US" b="1" dirty="0">
                <a:solidFill>
                  <a:srgbClr val="CC0000"/>
                </a:solidFill>
              </a:rPr>
              <a:t>输入界面设计</a:t>
            </a:r>
          </a:p>
        </p:txBody>
      </p:sp>
      <p:sp>
        <p:nvSpPr>
          <p:cNvPr id="157700" name="AutoShape 4"/>
          <p:cNvSpPr>
            <a:spLocks noChangeArrowheads="1"/>
          </p:cNvSpPr>
          <p:nvPr/>
        </p:nvSpPr>
        <p:spPr bwMode="auto">
          <a:xfrm>
            <a:off x="1258888" y="1510184"/>
            <a:ext cx="4679950" cy="4968875"/>
          </a:xfrm>
          <a:prstGeom prst="flowChartProcess">
            <a:avLst/>
          </a:prstGeom>
          <a:solidFill>
            <a:srgbClr val="FFFFFF">
              <a:alpha val="81175"/>
            </a:srgbClr>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tabLst>
                <a:tab pos="1609725" algn="l"/>
              </a:tabLst>
              <a:defRPr kumimoji="1" sz="2400">
                <a:solidFill>
                  <a:schemeClr val="tx1"/>
                </a:solidFill>
                <a:latin typeface="Times New Roman" panose="02020603050405020304" pitchFamily="18" charset="0"/>
                <a:ea typeface="宋体" panose="02010600030101010101" pitchFamily="2" charset="-122"/>
              </a:defRPr>
            </a:lvl1pPr>
            <a:lvl2pPr marL="720725" indent="-269875" eaLnBrk="0" hangingPunct="0">
              <a:tabLst>
                <a:tab pos="1609725" algn="l"/>
              </a:tabLst>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tabLst>
                <a:tab pos="1609725" algn="l"/>
              </a:tabLst>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tabLst>
                <a:tab pos="1609725" algn="l"/>
              </a:tabLst>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tabLst>
                <a:tab pos="1609725" algn="l"/>
              </a:tabLst>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tabLst>
                <a:tab pos="1609725" algn="l"/>
              </a:tabLs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tabLst>
                <a:tab pos="1609725" algn="l"/>
              </a:tabLs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tabLst>
                <a:tab pos="1609725" algn="l"/>
              </a:tabLs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tabLst>
                <a:tab pos="1609725" algn="l"/>
              </a:tabLs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CC0000"/>
              </a:buClr>
              <a:buSzPct val="90000"/>
              <a:buFont typeface="Wingdings" panose="05000000000000000000" pitchFamily="2" charset="2"/>
              <a:buNone/>
            </a:pPr>
            <a:r>
              <a:rPr lang="en-US" altLang="zh-CN" b="1"/>
              <a:t> 1. </a:t>
            </a:r>
            <a:r>
              <a:rPr lang="zh-CN" altLang="en-US" b="1"/>
              <a:t>提示：</a:t>
            </a:r>
          </a:p>
          <a:p>
            <a:pPr lvl="1" eaLnBrk="1" hangingPunct="1">
              <a:buClr>
                <a:srgbClr val="CC0000"/>
              </a:buClr>
              <a:buSzPct val="90000"/>
              <a:buFont typeface="Wingdings" panose="05000000000000000000" pitchFamily="2" charset="2"/>
              <a:buChar char="l"/>
            </a:pPr>
            <a:r>
              <a:rPr lang="zh-CN" altLang="en-US" sz="1800" b="1">
                <a:solidFill>
                  <a:srgbClr val="0033CC"/>
                </a:solidFill>
              </a:rPr>
              <a:t>标签、提示信息</a:t>
            </a:r>
          </a:p>
          <a:p>
            <a:pPr eaLnBrk="1" hangingPunct="1">
              <a:buClr>
                <a:srgbClr val="CC0000"/>
              </a:buClr>
              <a:buSzPct val="90000"/>
              <a:buFont typeface="Wingdings" panose="05000000000000000000" pitchFamily="2" charset="2"/>
              <a:buNone/>
            </a:pPr>
            <a:r>
              <a:rPr lang="zh-CN" altLang="en-US" b="1"/>
              <a:t> </a:t>
            </a:r>
            <a:r>
              <a:rPr lang="en-US" altLang="zh-CN" b="1"/>
              <a:t>2. </a:t>
            </a:r>
            <a:r>
              <a:rPr lang="zh-CN" altLang="en-US" b="1"/>
              <a:t>输入与编辑：</a:t>
            </a:r>
          </a:p>
          <a:p>
            <a:pPr lvl="1" eaLnBrk="1" hangingPunct="1">
              <a:buClr>
                <a:srgbClr val="CC0000"/>
              </a:buClr>
              <a:buSzPct val="90000"/>
              <a:buFont typeface="Wingdings" panose="05000000000000000000" pitchFamily="2" charset="2"/>
              <a:buChar char="l"/>
            </a:pPr>
            <a:r>
              <a:rPr lang="zh-CN" altLang="en-US" sz="1800" b="1">
                <a:solidFill>
                  <a:srgbClr val="0033CC"/>
                </a:solidFill>
              </a:rPr>
              <a:t>编辑框、</a:t>
            </a:r>
            <a:r>
              <a:rPr lang="zh-CN" altLang="en-US" sz="1800" b="1">
                <a:solidFill>
                  <a:srgbClr val="CC0000"/>
                </a:solidFill>
              </a:rPr>
              <a:t>缺省值</a:t>
            </a:r>
            <a:r>
              <a:rPr lang="zh-CN" altLang="en-US" sz="1800" b="1">
                <a:solidFill>
                  <a:srgbClr val="0033CC"/>
                </a:solidFill>
              </a:rPr>
              <a:t>、</a:t>
            </a:r>
            <a:r>
              <a:rPr lang="zh-CN" altLang="en-US" sz="1800" b="1">
                <a:solidFill>
                  <a:srgbClr val="CC0000"/>
                </a:solidFill>
              </a:rPr>
              <a:t>信息验证</a:t>
            </a:r>
            <a:r>
              <a:rPr lang="zh-CN" altLang="en-US" sz="1800" b="1">
                <a:solidFill>
                  <a:srgbClr val="0033CC"/>
                </a:solidFill>
              </a:rPr>
              <a:t>；</a:t>
            </a:r>
          </a:p>
          <a:p>
            <a:pPr lvl="1" eaLnBrk="1" hangingPunct="1">
              <a:buClr>
                <a:srgbClr val="CC0000"/>
              </a:buClr>
              <a:buSzPct val="90000"/>
              <a:buFont typeface="Wingdings" panose="05000000000000000000" pitchFamily="2" charset="2"/>
              <a:buChar char="l"/>
            </a:pPr>
            <a:r>
              <a:rPr lang="zh-CN" altLang="en-US" sz="1800" b="1">
                <a:solidFill>
                  <a:srgbClr val="0033CC"/>
                </a:solidFill>
              </a:rPr>
              <a:t>字体、字型、颜色；</a:t>
            </a:r>
          </a:p>
          <a:p>
            <a:pPr lvl="1" eaLnBrk="1" hangingPunct="1">
              <a:buClr>
                <a:srgbClr val="CC0000"/>
              </a:buClr>
              <a:buSzPct val="90000"/>
              <a:buFont typeface="Wingdings" panose="05000000000000000000" pitchFamily="2" charset="2"/>
              <a:buChar char="l"/>
            </a:pPr>
            <a:r>
              <a:rPr lang="zh-CN" altLang="en-US" sz="1800" b="1">
                <a:solidFill>
                  <a:srgbClr val="0033CC"/>
                </a:solidFill>
              </a:rPr>
              <a:t>编辑框确认及跳转</a:t>
            </a:r>
          </a:p>
          <a:p>
            <a:pPr lvl="1" eaLnBrk="1" hangingPunct="1">
              <a:buClr>
                <a:srgbClr val="CC0000"/>
              </a:buClr>
              <a:buSzPct val="90000"/>
              <a:buFont typeface="Wingdings" panose="05000000000000000000" pitchFamily="2" charset="2"/>
              <a:buChar char="l"/>
            </a:pPr>
            <a:r>
              <a:rPr lang="zh-CN" altLang="en-US" sz="1800" b="1">
                <a:solidFill>
                  <a:srgbClr val="0033CC"/>
                </a:solidFill>
              </a:rPr>
              <a:t>密码编辑</a:t>
            </a:r>
            <a:r>
              <a:rPr lang="en-US" altLang="zh-CN" sz="1800" b="1">
                <a:solidFill>
                  <a:srgbClr val="0033CC"/>
                </a:solidFill>
              </a:rPr>
              <a:t>; </a:t>
            </a:r>
            <a:r>
              <a:rPr lang="zh-CN" altLang="en-US" sz="1800" b="1">
                <a:solidFill>
                  <a:srgbClr val="0033CC"/>
                </a:solidFill>
              </a:rPr>
              <a:t>按钮</a:t>
            </a:r>
          </a:p>
          <a:p>
            <a:pPr eaLnBrk="1" hangingPunct="1">
              <a:buClr>
                <a:srgbClr val="CC0000"/>
              </a:buClr>
              <a:buSzPct val="90000"/>
              <a:buFont typeface="Wingdings" panose="05000000000000000000" pitchFamily="2" charset="2"/>
              <a:buNone/>
            </a:pPr>
            <a:r>
              <a:rPr lang="zh-CN" altLang="en-US" b="1"/>
              <a:t> </a:t>
            </a:r>
            <a:r>
              <a:rPr lang="en-US" altLang="zh-CN" b="1"/>
              <a:t>3. </a:t>
            </a:r>
            <a:r>
              <a:rPr lang="zh-CN" altLang="en-US" b="1"/>
              <a:t>选择：</a:t>
            </a:r>
            <a:endParaRPr lang="zh-CN" altLang="en-US" sz="1800" b="1">
              <a:solidFill>
                <a:srgbClr val="0033CC"/>
              </a:solidFill>
            </a:endParaRPr>
          </a:p>
          <a:p>
            <a:pPr lvl="1" eaLnBrk="1" hangingPunct="1">
              <a:buClr>
                <a:srgbClr val="CC0000"/>
              </a:buClr>
              <a:buSzPct val="90000"/>
              <a:buFont typeface="Wingdings" panose="05000000000000000000" pitchFamily="2" charset="2"/>
              <a:buChar char="l"/>
            </a:pPr>
            <a:r>
              <a:rPr lang="zh-CN" altLang="en-US" sz="1800" b="1">
                <a:solidFill>
                  <a:srgbClr val="0033CC"/>
                </a:solidFill>
              </a:rPr>
              <a:t>单选框（</a:t>
            </a:r>
            <a:r>
              <a:rPr lang="en-US" altLang="zh-CN" sz="1800" b="1">
                <a:solidFill>
                  <a:srgbClr val="0033CC"/>
                </a:solidFill>
              </a:rPr>
              <a:t>RadioButton</a:t>
            </a:r>
            <a:r>
              <a:rPr lang="zh-CN" altLang="en-US" sz="1800" b="1">
                <a:solidFill>
                  <a:srgbClr val="0033CC"/>
                </a:solidFill>
              </a:rPr>
              <a:t>）</a:t>
            </a:r>
            <a:r>
              <a:rPr lang="en-US" altLang="zh-CN" sz="1800" b="1">
                <a:solidFill>
                  <a:srgbClr val="0033CC"/>
                </a:solidFill>
              </a:rPr>
              <a:t>; </a:t>
            </a:r>
          </a:p>
          <a:p>
            <a:pPr lvl="1" eaLnBrk="1" hangingPunct="1">
              <a:buClr>
                <a:srgbClr val="CC0000"/>
              </a:buClr>
              <a:buSzPct val="90000"/>
              <a:buFont typeface="Wingdings" panose="05000000000000000000" pitchFamily="2" charset="2"/>
              <a:buChar char="l"/>
            </a:pPr>
            <a:r>
              <a:rPr lang="zh-CN" altLang="en-US" sz="1800" b="1">
                <a:solidFill>
                  <a:srgbClr val="0033CC"/>
                </a:solidFill>
              </a:rPr>
              <a:t>多选框（</a:t>
            </a:r>
            <a:r>
              <a:rPr lang="en-US" altLang="zh-CN" sz="1800" b="1">
                <a:solidFill>
                  <a:srgbClr val="0033CC"/>
                </a:solidFill>
              </a:rPr>
              <a:t>CheckBox</a:t>
            </a:r>
            <a:r>
              <a:rPr lang="zh-CN" altLang="en-US" sz="1800" b="1">
                <a:solidFill>
                  <a:srgbClr val="0033CC"/>
                </a:solidFill>
              </a:rPr>
              <a:t>）</a:t>
            </a:r>
            <a:r>
              <a:rPr lang="en-US" altLang="zh-CN" sz="1800" b="1">
                <a:solidFill>
                  <a:srgbClr val="0033CC"/>
                </a:solidFill>
              </a:rPr>
              <a:t>;</a:t>
            </a:r>
          </a:p>
          <a:p>
            <a:pPr lvl="1" eaLnBrk="1" hangingPunct="1">
              <a:buClr>
                <a:srgbClr val="CC0000"/>
              </a:buClr>
              <a:buSzPct val="90000"/>
              <a:buFont typeface="Wingdings" panose="05000000000000000000" pitchFamily="2" charset="2"/>
              <a:buChar char="l"/>
            </a:pPr>
            <a:r>
              <a:rPr lang="zh-CN" altLang="en-US" sz="1800" b="1">
                <a:solidFill>
                  <a:srgbClr val="0033CC"/>
                </a:solidFill>
              </a:rPr>
              <a:t>组合框（</a:t>
            </a:r>
            <a:r>
              <a:rPr lang="en-US" altLang="zh-CN" sz="1800" b="1">
                <a:solidFill>
                  <a:srgbClr val="0033CC"/>
                </a:solidFill>
              </a:rPr>
              <a:t>ComboBox</a:t>
            </a:r>
            <a:r>
              <a:rPr lang="zh-CN" altLang="en-US" sz="1800" b="1">
                <a:solidFill>
                  <a:srgbClr val="0033CC"/>
                </a:solidFill>
              </a:rPr>
              <a:t>）</a:t>
            </a:r>
            <a:r>
              <a:rPr lang="en-US" altLang="zh-CN" sz="1800" b="1">
                <a:solidFill>
                  <a:srgbClr val="0033CC"/>
                </a:solidFill>
              </a:rPr>
              <a:t>;</a:t>
            </a:r>
          </a:p>
          <a:p>
            <a:pPr lvl="1" eaLnBrk="1" hangingPunct="1">
              <a:buClr>
                <a:srgbClr val="CC0000"/>
              </a:buClr>
              <a:buSzPct val="90000"/>
              <a:buFont typeface="Wingdings" panose="05000000000000000000" pitchFamily="2" charset="2"/>
              <a:buChar char="l"/>
            </a:pPr>
            <a:r>
              <a:rPr lang="zh-CN" altLang="en-US" sz="1800" b="1">
                <a:solidFill>
                  <a:srgbClr val="0033CC"/>
                </a:solidFill>
              </a:rPr>
              <a:t>列表框（</a:t>
            </a:r>
            <a:r>
              <a:rPr lang="en-US" altLang="zh-CN" sz="1800" b="1">
                <a:solidFill>
                  <a:srgbClr val="0033CC"/>
                </a:solidFill>
              </a:rPr>
              <a:t>ListBox</a:t>
            </a:r>
            <a:r>
              <a:rPr lang="zh-CN" altLang="en-US" sz="1800" b="1">
                <a:solidFill>
                  <a:srgbClr val="0033CC"/>
                </a:solidFill>
              </a:rPr>
              <a:t>）</a:t>
            </a:r>
          </a:p>
          <a:p>
            <a:pPr eaLnBrk="1" hangingPunct="1">
              <a:buClr>
                <a:srgbClr val="CC0000"/>
              </a:buClr>
              <a:buSzPct val="90000"/>
              <a:buFont typeface="Wingdings" panose="05000000000000000000" pitchFamily="2" charset="2"/>
              <a:buNone/>
            </a:pPr>
            <a:r>
              <a:rPr lang="zh-CN" altLang="en-US" b="1"/>
              <a:t> </a:t>
            </a:r>
            <a:r>
              <a:rPr lang="en-US" altLang="zh-CN" b="1"/>
              <a:t>4.  </a:t>
            </a:r>
            <a:r>
              <a:rPr lang="zh-CN" altLang="en-US" b="1"/>
              <a:t>帮助功能</a:t>
            </a:r>
            <a:r>
              <a:rPr lang="en-US" altLang="zh-CN" b="1"/>
              <a:t>:</a:t>
            </a:r>
            <a:endParaRPr lang="en-US" altLang="zh-CN" sz="1800" b="1">
              <a:solidFill>
                <a:srgbClr val="0033CC"/>
              </a:solidFill>
            </a:endParaRPr>
          </a:p>
          <a:p>
            <a:pPr lvl="1" eaLnBrk="1" hangingPunct="1">
              <a:buClr>
                <a:srgbClr val="CC0000"/>
              </a:buClr>
              <a:buSzPct val="90000"/>
              <a:buFont typeface="Wingdings" panose="05000000000000000000" pitchFamily="2" charset="2"/>
              <a:buChar char="l"/>
            </a:pPr>
            <a:r>
              <a:rPr lang="zh-CN" altLang="en-US" sz="1800" b="1">
                <a:solidFill>
                  <a:srgbClr val="0033CC"/>
                </a:solidFill>
              </a:rPr>
              <a:t>全局完整帮助（多见于菜单中）</a:t>
            </a:r>
            <a:r>
              <a:rPr lang="en-US" altLang="zh-CN" sz="1800" b="1">
                <a:solidFill>
                  <a:srgbClr val="0033CC"/>
                </a:solidFill>
              </a:rPr>
              <a:t>;</a:t>
            </a:r>
          </a:p>
          <a:p>
            <a:pPr lvl="1" eaLnBrk="1" hangingPunct="1">
              <a:buClr>
                <a:srgbClr val="CC0000"/>
              </a:buClr>
              <a:buSzPct val="90000"/>
              <a:buFont typeface="Wingdings" panose="05000000000000000000" pitchFamily="2" charset="2"/>
              <a:buChar char="l"/>
            </a:pPr>
            <a:r>
              <a:rPr lang="en-US" altLang="zh-CN" sz="1800" b="1">
                <a:solidFill>
                  <a:srgbClr val="0033CC"/>
                </a:solidFill>
              </a:rPr>
              <a:t>F1</a:t>
            </a:r>
            <a:r>
              <a:rPr lang="zh-CN" altLang="en-US" sz="1800" b="1">
                <a:solidFill>
                  <a:srgbClr val="0033CC"/>
                </a:solidFill>
              </a:rPr>
              <a:t>局部帮助</a:t>
            </a:r>
          </a:p>
          <a:p>
            <a:pPr lvl="1" eaLnBrk="1" hangingPunct="1">
              <a:buClr>
                <a:srgbClr val="CC0000"/>
              </a:buClr>
              <a:buSzPct val="90000"/>
              <a:buFont typeface="Wingdings" panose="05000000000000000000" pitchFamily="2" charset="2"/>
              <a:buChar char="l"/>
            </a:pPr>
            <a:r>
              <a:rPr lang="en-US" altLang="zh-CN" sz="1800" b="1">
                <a:solidFill>
                  <a:srgbClr val="0033CC"/>
                </a:solidFill>
              </a:rPr>
              <a:t>Hint</a:t>
            </a:r>
            <a:r>
              <a:rPr lang="zh-CN" altLang="en-US" sz="1800" b="1">
                <a:solidFill>
                  <a:srgbClr val="0033CC"/>
                </a:solidFill>
              </a:rPr>
              <a:t>（隐式）帮助</a:t>
            </a:r>
          </a:p>
        </p:txBody>
      </p:sp>
      <p:pic>
        <p:nvPicPr>
          <p:cNvPr id="157703" name="Picture 7" descr="未标题-1 拷贝">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25" y="2844056"/>
            <a:ext cx="1655763"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4" name="Picture 8" descr="未标题-1 拷贝">
            <a:hlinkClick r:id="rId4" action="ppaction://hlinkfil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1275" y="4174381"/>
            <a:ext cx="1636713" cy="102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Picture 9" descr="未标题-1 拷贝">
            <a:hlinkClick r:id="rId6" action="ppaction://hlinkfile"/>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2225" y="5269756"/>
            <a:ext cx="1654175"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6" name="Picture 10" descr="未标题-1 拷贝">
            <a:hlinkClick r:id="rId8" action="ppaction://hlinkfile"/>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72225" y="1556593"/>
            <a:ext cx="1655763"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4"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WIMP</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用户界面设计</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98792079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7700"/>
                                        </p:tgtEl>
                                        <p:attrNameLst>
                                          <p:attrName>style.visibility</p:attrName>
                                        </p:attrNameLst>
                                      </p:cBhvr>
                                      <p:to>
                                        <p:strVal val="visible"/>
                                      </p:to>
                                    </p:set>
                                    <p:animEffect transition="in" filter="wipe(up)">
                                      <p:cBhvr>
                                        <p:cTn id="7" dur="2000"/>
                                        <p:tgtEl>
                                          <p:spTgt spid="157700"/>
                                        </p:tgtEl>
                                      </p:cBhvr>
                                    </p:animEffect>
                                  </p:childTnLst>
                                </p:cTn>
                              </p:par>
                            </p:childTnLst>
                          </p:cTn>
                        </p:par>
                        <p:par>
                          <p:cTn id="8" fill="hold" nodeType="afterGroup">
                            <p:stCondLst>
                              <p:cond delay="2000"/>
                            </p:stCondLst>
                            <p:childTnLst>
                              <p:par>
                                <p:cTn id="9" presetID="10" presetClass="entr" presetSubtype="0" fill="hold" nodeType="afterEffect">
                                  <p:stCondLst>
                                    <p:cond delay="0"/>
                                  </p:stCondLst>
                                  <p:childTnLst>
                                    <p:set>
                                      <p:cBhvr>
                                        <p:cTn id="10" dur="1" fill="hold">
                                          <p:stCondLst>
                                            <p:cond delay="0"/>
                                          </p:stCondLst>
                                        </p:cTn>
                                        <p:tgtEl>
                                          <p:spTgt spid="157706"/>
                                        </p:tgtEl>
                                        <p:attrNameLst>
                                          <p:attrName>style.visibility</p:attrName>
                                        </p:attrNameLst>
                                      </p:cBhvr>
                                      <p:to>
                                        <p:strVal val="visible"/>
                                      </p:to>
                                    </p:set>
                                    <p:animEffect transition="in" filter="fade">
                                      <p:cBhvr>
                                        <p:cTn id="11" dur="1000"/>
                                        <p:tgtEl>
                                          <p:spTgt spid="157706"/>
                                        </p:tgtEl>
                                      </p:cBhvr>
                                    </p:animEffect>
                                  </p:childTnLst>
                                </p:cTn>
                              </p:par>
                            </p:childTnLst>
                          </p:cTn>
                        </p:par>
                        <p:par>
                          <p:cTn id="12" fill="hold" nodeType="afterGroup">
                            <p:stCondLst>
                              <p:cond delay="3000"/>
                            </p:stCondLst>
                            <p:childTnLst>
                              <p:par>
                                <p:cTn id="13" presetID="10" presetClass="entr" presetSubtype="0" fill="hold" nodeType="afterEffect">
                                  <p:stCondLst>
                                    <p:cond delay="0"/>
                                  </p:stCondLst>
                                  <p:childTnLst>
                                    <p:set>
                                      <p:cBhvr>
                                        <p:cTn id="14" dur="1" fill="hold">
                                          <p:stCondLst>
                                            <p:cond delay="0"/>
                                          </p:stCondLst>
                                        </p:cTn>
                                        <p:tgtEl>
                                          <p:spTgt spid="157703"/>
                                        </p:tgtEl>
                                        <p:attrNameLst>
                                          <p:attrName>style.visibility</p:attrName>
                                        </p:attrNameLst>
                                      </p:cBhvr>
                                      <p:to>
                                        <p:strVal val="visible"/>
                                      </p:to>
                                    </p:set>
                                    <p:animEffect transition="in" filter="fade">
                                      <p:cBhvr>
                                        <p:cTn id="15" dur="1000"/>
                                        <p:tgtEl>
                                          <p:spTgt spid="157703"/>
                                        </p:tgtEl>
                                      </p:cBhvr>
                                    </p:animEffect>
                                  </p:childTnLst>
                                </p:cTn>
                              </p:par>
                            </p:childTnLst>
                          </p:cTn>
                        </p:par>
                        <p:par>
                          <p:cTn id="16" fill="hold" nodeType="afterGroup">
                            <p:stCondLst>
                              <p:cond delay="4000"/>
                            </p:stCondLst>
                            <p:childTnLst>
                              <p:par>
                                <p:cTn id="17" presetID="10" presetClass="entr" presetSubtype="0" fill="hold" nodeType="afterEffect">
                                  <p:stCondLst>
                                    <p:cond delay="0"/>
                                  </p:stCondLst>
                                  <p:childTnLst>
                                    <p:set>
                                      <p:cBhvr>
                                        <p:cTn id="18" dur="1" fill="hold">
                                          <p:stCondLst>
                                            <p:cond delay="0"/>
                                          </p:stCondLst>
                                        </p:cTn>
                                        <p:tgtEl>
                                          <p:spTgt spid="157704"/>
                                        </p:tgtEl>
                                        <p:attrNameLst>
                                          <p:attrName>style.visibility</p:attrName>
                                        </p:attrNameLst>
                                      </p:cBhvr>
                                      <p:to>
                                        <p:strVal val="visible"/>
                                      </p:to>
                                    </p:set>
                                    <p:animEffect transition="in" filter="fade">
                                      <p:cBhvr>
                                        <p:cTn id="19" dur="1000"/>
                                        <p:tgtEl>
                                          <p:spTgt spid="157704"/>
                                        </p:tgtEl>
                                      </p:cBhvr>
                                    </p:animEffect>
                                  </p:childTnLst>
                                </p:cTn>
                              </p:par>
                            </p:childTnLst>
                          </p:cTn>
                        </p:par>
                        <p:par>
                          <p:cTn id="20" fill="hold" nodeType="afterGroup">
                            <p:stCondLst>
                              <p:cond delay="5000"/>
                            </p:stCondLst>
                            <p:childTnLst>
                              <p:par>
                                <p:cTn id="21" presetID="10" presetClass="entr" presetSubtype="0" fill="hold" nodeType="afterEffect">
                                  <p:stCondLst>
                                    <p:cond delay="0"/>
                                  </p:stCondLst>
                                  <p:childTnLst>
                                    <p:set>
                                      <p:cBhvr>
                                        <p:cTn id="22" dur="1" fill="hold">
                                          <p:stCondLst>
                                            <p:cond delay="0"/>
                                          </p:stCondLst>
                                        </p:cTn>
                                        <p:tgtEl>
                                          <p:spTgt spid="157705"/>
                                        </p:tgtEl>
                                        <p:attrNameLst>
                                          <p:attrName>style.visibility</p:attrName>
                                        </p:attrNameLst>
                                      </p:cBhvr>
                                      <p:to>
                                        <p:strVal val="visible"/>
                                      </p:to>
                                    </p:set>
                                    <p:animEffect transition="in" filter="fade">
                                      <p:cBhvr>
                                        <p:cTn id="23" dur="1000"/>
                                        <p:tgtEl>
                                          <p:spTgt spid="157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p:cNvSpPr>
            <a:spLocks noChangeArrowheads="1"/>
          </p:cNvSpPr>
          <p:nvPr/>
        </p:nvSpPr>
        <p:spPr bwMode="auto">
          <a:xfrm>
            <a:off x="684213" y="1485032"/>
            <a:ext cx="7888287" cy="496830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270" name="AutoShape 3"/>
          <p:cNvSpPr>
            <a:spLocks noChangeArrowheads="1"/>
          </p:cNvSpPr>
          <p:nvPr/>
        </p:nvSpPr>
        <p:spPr bwMode="auto">
          <a:xfrm>
            <a:off x="611560" y="1053232"/>
            <a:ext cx="5688013"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CC0000"/>
              </a:buClr>
              <a:buSzPct val="75000"/>
              <a:buFont typeface="Wingdings" panose="05000000000000000000" pitchFamily="2" charset="2"/>
              <a:buNone/>
            </a:pPr>
            <a:r>
              <a:rPr lang="zh-CN" altLang="en-US" b="1" dirty="0" smtClean="0">
                <a:solidFill>
                  <a:srgbClr val="CC0000"/>
                </a:solidFill>
              </a:rPr>
              <a:t>操作控制</a:t>
            </a:r>
            <a:r>
              <a:rPr lang="zh-CN" altLang="en-US" b="1" dirty="0">
                <a:solidFill>
                  <a:srgbClr val="CC0000"/>
                </a:solidFill>
              </a:rPr>
              <a:t>元素设计</a:t>
            </a:r>
          </a:p>
        </p:txBody>
      </p:sp>
      <p:sp>
        <p:nvSpPr>
          <p:cNvPr id="158724" name="AutoShape 4"/>
          <p:cNvSpPr>
            <a:spLocks noChangeArrowheads="1"/>
          </p:cNvSpPr>
          <p:nvPr/>
        </p:nvSpPr>
        <p:spPr bwMode="auto">
          <a:xfrm>
            <a:off x="1403350" y="1772369"/>
            <a:ext cx="4608513" cy="403225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indent="1588" eaLnBrk="0" hangingPunct="0">
              <a:defRPr kumimoji="1" sz="2400">
                <a:solidFill>
                  <a:schemeClr val="tx1"/>
                </a:solidFill>
                <a:latin typeface="Times New Roman" panose="02020603050405020304" pitchFamily="18" charset="0"/>
                <a:ea typeface="宋体" panose="02010600030101010101" pitchFamily="2" charset="-122"/>
              </a:defRPr>
            </a:lvl1pPr>
            <a:lvl2pPr marL="631825" indent="-271463"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1. </a:t>
            </a:r>
            <a:r>
              <a:rPr lang="zh-CN" altLang="en-US" b="1"/>
              <a:t>按钮：</a:t>
            </a:r>
          </a:p>
          <a:p>
            <a:pPr lvl="1" eaLnBrk="1" hangingPunct="1">
              <a:buClr>
                <a:srgbClr val="CC0000"/>
              </a:buClr>
              <a:buSzPct val="90000"/>
              <a:buFont typeface="Wingdings" panose="05000000000000000000" pitchFamily="2" charset="2"/>
              <a:buChar char="l"/>
            </a:pPr>
            <a:r>
              <a:rPr lang="zh-CN" altLang="en-US" sz="1800" b="1">
                <a:solidFill>
                  <a:srgbClr val="0033CC"/>
                </a:solidFill>
              </a:rPr>
              <a:t>普通按钮：</a:t>
            </a:r>
            <a:r>
              <a:rPr lang="en-US" altLang="zh-CN" sz="1800" b="1">
                <a:solidFill>
                  <a:srgbClr val="0033CC"/>
                </a:solidFill>
              </a:rPr>
              <a:t>Button</a:t>
            </a:r>
            <a:r>
              <a:rPr lang="zh-CN" altLang="en-US" sz="1800" b="1">
                <a:solidFill>
                  <a:srgbClr val="0033CC"/>
                </a:solidFill>
              </a:rPr>
              <a:t>控件</a:t>
            </a:r>
          </a:p>
          <a:p>
            <a:pPr lvl="1" eaLnBrk="1" hangingPunct="1">
              <a:buClr>
                <a:srgbClr val="CC0000"/>
              </a:buClr>
              <a:buSzPct val="90000"/>
              <a:buFont typeface="Wingdings" panose="05000000000000000000" pitchFamily="2" charset="2"/>
              <a:buChar char="l"/>
            </a:pPr>
            <a:r>
              <a:rPr lang="zh-CN" altLang="en-US" sz="1800" b="1">
                <a:solidFill>
                  <a:srgbClr val="0033CC"/>
                </a:solidFill>
              </a:rPr>
              <a:t>位图按钮：</a:t>
            </a:r>
            <a:r>
              <a:rPr lang="en-US" altLang="zh-CN" sz="1800" b="1">
                <a:solidFill>
                  <a:srgbClr val="0033CC"/>
                </a:solidFill>
              </a:rPr>
              <a:t>BitBtn</a:t>
            </a:r>
            <a:r>
              <a:rPr lang="zh-CN" altLang="en-US" sz="1800" b="1">
                <a:solidFill>
                  <a:srgbClr val="0033CC"/>
                </a:solidFill>
              </a:rPr>
              <a:t>控件</a:t>
            </a:r>
          </a:p>
          <a:p>
            <a:pPr eaLnBrk="1" hangingPunct="1"/>
            <a:endParaRPr lang="zh-CN" altLang="en-US" sz="800" b="1"/>
          </a:p>
          <a:p>
            <a:pPr eaLnBrk="1" hangingPunct="1">
              <a:buClr>
                <a:srgbClr val="CC0000"/>
              </a:buClr>
              <a:buSzPct val="90000"/>
              <a:buFont typeface="Wingdings" panose="05000000000000000000" pitchFamily="2" charset="2"/>
              <a:buNone/>
            </a:pPr>
            <a:r>
              <a:rPr lang="en-US" altLang="zh-CN" b="1"/>
              <a:t>2. </a:t>
            </a:r>
            <a:r>
              <a:rPr lang="zh-CN" altLang="en-US" b="1"/>
              <a:t>控制焦点：</a:t>
            </a:r>
          </a:p>
          <a:p>
            <a:pPr lvl="1" eaLnBrk="1" hangingPunct="1">
              <a:buClr>
                <a:srgbClr val="CC0000"/>
              </a:buClr>
              <a:buSzPct val="90000"/>
              <a:buFont typeface="Wingdings" panose="05000000000000000000" pitchFamily="2" charset="2"/>
              <a:buChar char="l"/>
            </a:pPr>
            <a:r>
              <a:rPr lang="zh-CN" altLang="en-US" sz="1800" b="1">
                <a:solidFill>
                  <a:srgbClr val="0033CC"/>
                </a:solidFill>
              </a:rPr>
              <a:t>用方法</a:t>
            </a:r>
            <a:r>
              <a:rPr lang="en-US" altLang="zh-CN" sz="1800" b="1">
                <a:solidFill>
                  <a:srgbClr val="0033CC"/>
                </a:solidFill>
              </a:rPr>
              <a:t>SetFocus</a:t>
            </a:r>
          </a:p>
          <a:p>
            <a:pPr lvl="1" eaLnBrk="1" hangingPunct="1">
              <a:buClr>
                <a:srgbClr val="CC0000"/>
              </a:buClr>
              <a:buSzPct val="90000"/>
              <a:buFont typeface="Wingdings" panose="05000000000000000000" pitchFamily="2" charset="2"/>
              <a:buNone/>
            </a:pPr>
            <a:endParaRPr lang="en-US" altLang="zh-CN" sz="800" b="1">
              <a:solidFill>
                <a:srgbClr val="0033CC"/>
              </a:solidFill>
            </a:endParaRPr>
          </a:p>
          <a:p>
            <a:pPr eaLnBrk="1" hangingPunct="1"/>
            <a:r>
              <a:rPr lang="en-US" altLang="zh-CN" b="1"/>
              <a:t>3. </a:t>
            </a:r>
            <a:r>
              <a:rPr lang="zh-CN" altLang="en-US" b="1"/>
              <a:t>滚动条</a:t>
            </a:r>
          </a:p>
          <a:p>
            <a:pPr eaLnBrk="1" hangingPunct="1"/>
            <a:endParaRPr lang="zh-CN" altLang="en-US" sz="800" b="1"/>
          </a:p>
          <a:p>
            <a:pPr eaLnBrk="1" hangingPunct="1"/>
            <a:r>
              <a:rPr lang="en-US" altLang="zh-CN" b="1"/>
              <a:t>4. </a:t>
            </a:r>
            <a:r>
              <a:rPr lang="zh-CN" altLang="en-US" b="1"/>
              <a:t>进度条 </a:t>
            </a:r>
          </a:p>
        </p:txBody>
      </p:sp>
      <p:pic>
        <p:nvPicPr>
          <p:cNvPr id="158726" name="Picture 6" descr="未标题-1 拷贝">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1700932"/>
            <a:ext cx="2081212"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27" name="Picture 7" descr="未标题-1 拷贝">
            <a:hlinkClick r:id="rId4" action="ppaction://hlinkfil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0152" y="3446760"/>
            <a:ext cx="208915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28" name="Picture 8" descr="未标题-1 拷贝">
            <a:hlinkClick r:id="rId6" action="ppaction://hlinkfile"/>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8479" y="4725144"/>
            <a:ext cx="2079625" cy="151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3"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WIMP</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用户界面设计</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90371184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8724"/>
                                        </p:tgtEl>
                                        <p:attrNameLst>
                                          <p:attrName>style.visibility</p:attrName>
                                        </p:attrNameLst>
                                      </p:cBhvr>
                                      <p:to>
                                        <p:strVal val="visible"/>
                                      </p:to>
                                    </p:set>
                                    <p:animEffect transition="in" filter="wipe(up)">
                                      <p:cBhvr>
                                        <p:cTn id="7" dur="2000"/>
                                        <p:tgtEl>
                                          <p:spTgt spid="158724"/>
                                        </p:tgtEl>
                                      </p:cBhvr>
                                    </p:animEffect>
                                  </p:childTnLst>
                                </p:cTn>
                              </p:par>
                            </p:childTnLst>
                          </p:cTn>
                        </p:par>
                        <p:par>
                          <p:cTn id="8" fill="hold" nodeType="afterGroup">
                            <p:stCondLst>
                              <p:cond delay="2000"/>
                            </p:stCondLst>
                            <p:childTnLst>
                              <p:par>
                                <p:cTn id="9" presetID="10" presetClass="entr" presetSubtype="0" fill="hold" nodeType="afterEffect">
                                  <p:stCondLst>
                                    <p:cond delay="0"/>
                                  </p:stCondLst>
                                  <p:childTnLst>
                                    <p:set>
                                      <p:cBhvr>
                                        <p:cTn id="10" dur="1" fill="hold">
                                          <p:stCondLst>
                                            <p:cond delay="0"/>
                                          </p:stCondLst>
                                        </p:cTn>
                                        <p:tgtEl>
                                          <p:spTgt spid="158726"/>
                                        </p:tgtEl>
                                        <p:attrNameLst>
                                          <p:attrName>style.visibility</p:attrName>
                                        </p:attrNameLst>
                                      </p:cBhvr>
                                      <p:to>
                                        <p:strVal val="visible"/>
                                      </p:to>
                                    </p:set>
                                    <p:animEffect transition="in" filter="fade">
                                      <p:cBhvr>
                                        <p:cTn id="11" dur="1000"/>
                                        <p:tgtEl>
                                          <p:spTgt spid="158726"/>
                                        </p:tgtEl>
                                      </p:cBhvr>
                                    </p:animEffect>
                                  </p:childTnLst>
                                </p:cTn>
                              </p:par>
                            </p:childTnLst>
                          </p:cTn>
                        </p:par>
                        <p:par>
                          <p:cTn id="12" fill="hold" nodeType="afterGroup">
                            <p:stCondLst>
                              <p:cond delay="3000"/>
                            </p:stCondLst>
                            <p:childTnLst>
                              <p:par>
                                <p:cTn id="13" presetID="10" presetClass="entr" presetSubtype="0" fill="hold" nodeType="afterEffect">
                                  <p:stCondLst>
                                    <p:cond delay="0"/>
                                  </p:stCondLst>
                                  <p:childTnLst>
                                    <p:set>
                                      <p:cBhvr>
                                        <p:cTn id="14" dur="1" fill="hold">
                                          <p:stCondLst>
                                            <p:cond delay="0"/>
                                          </p:stCondLst>
                                        </p:cTn>
                                        <p:tgtEl>
                                          <p:spTgt spid="158727"/>
                                        </p:tgtEl>
                                        <p:attrNameLst>
                                          <p:attrName>style.visibility</p:attrName>
                                        </p:attrNameLst>
                                      </p:cBhvr>
                                      <p:to>
                                        <p:strVal val="visible"/>
                                      </p:to>
                                    </p:set>
                                    <p:animEffect transition="in" filter="fade">
                                      <p:cBhvr>
                                        <p:cTn id="15" dur="1000"/>
                                        <p:tgtEl>
                                          <p:spTgt spid="158727"/>
                                        </p:tgtEl>
                                      </p:cBhvr>
                                    </p:animEffect>
                                  </p:childTnLst>
                                </p:cTn>
                              </p:par>
                            </p:childTnLst>
                          </p:cTn>
                        </p:par>
                        <p:par>
                          <p:cTn id="16" fill="hold" nodeType="afterGroup">
                            <p:stCondLst>
                              <p:cond delay="4000"/>
                            </p:stCondLst>
                            <p:childTnLst>
                              <p:par>
                                <p:cTn id="17" presetID="10" presetClass="entr" presetSubtype="0" fill="hold" nodeType="afterEffect">
                                  <p:stCondLst>
                                    <p:cond delay="0"/>
                                  </p:stCondLst>
                                  <p:childTnLst>
                                    <p:set>
                                      <p:cBhvr>
                                        <p:cTn id="18" dur="1" fill="hold">
                                          <p:stCondLst>
                                            <p:cond delay="0"/>
                                          </p:stCondLst>
                                        </p:cTn>
                                        <p:tgtEl>
                                          <p:spTgt spid="158728"/>
                                        </p:tgtEl>
                                        <p:attrNameLst>
                                          <p:attrName>style.visibility</p:attrName>
                                        </p:attrNameLst>
                                      </p:cBhvr>
                                      <p:to>
                                        <p:strVal val="visible"/>
                                      </p:to>
                                    </p:set>
                                    <p:animEffect transition="in" filter="fade">
                                      <p:cBhvr>
                                        <p:cTn id="19" dur="1000"/>
                                        <p:tgtEl>
                                          <p:spTgt spid="158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p:cNvSpPr>
            <a:spLocks noChangeArrowheads="1"/>
          </p:cNvSpPr>
          <p:nvPr/>
        </p:nvSpPr>
        <p:spPr bwMode="auto">
          <a:xfrm>
            <a:off x="684213" y="1485032"/>
            <a:ext cx="7888287" cy="496830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318" name="AutoShape 3"/>
          <p:cNvSpPr>
            <a:spLocks noChangeArrowheads="1"/>
          </p:cNvSpPr>
          <p:nvPr/>
        </p:nvSpPr>
        <p:spPr bwMode="auto">
          <a:xfrm>
            <a:off x="611560" y="1053232"/>
            <a:ext cx="5688013"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CC0000"/>
              </a:buClr>
              <a:buSzPct val="75000"/>
              <a:buFont typeface="Wingdings" panose="05000000000000000000" pitchFamily="2" charset="2"/>
              <a:buNone/>
            </a:pPr>
            <a:r>
              <a:rPr lang="zh-CN" altLang="en-US" b="1" dirty="0" smtClean="0">
                <a:solidFill>
                  <a:srgbClr val="CC0000"/>
                </a:solidFill>
              </a:rPr>
              <a:t>声音</a:t>
            </a:r>
            <a:r>
              <a:rPr lang="zh-CN" altLang="en-US" b="1" dirty="0">
                <a:solidFill>
                  <a:srgbClr val="CC0000"/>
                </a:solidFill>
              </a:rPr>
              <a:t>输出界面设计</a:t>
            </a:r>
          </a:p>
        </p:txBody>
      </p:sp>
      <p:sp>
        <p:nvSpPr>
          <p:cNvPr id="159748" name="AutoShape 4"/>
          <p:cNvSpPr>
            <a:spLocks noChangeArrowheads="1"/>
          </p:cNvSpPr>
          <p:nvPr/>
        </p:nvSpPr>
        <p:spPr bwMode="auto">
          <a:xfrm>
            <a:off x="1258888" y="1556469"/>
            <a:ext cx="6697662" cy="2376488"/>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95250" indent="-4763"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zh-CN" altLang="en-US" b="1"/>
              <a:t>调用</a:t>
            </a:r>
            <a:r>
              <a:rPr lang="en-US" altLang="zh-CN" b="1"/>
              <a:t>Delphi</a:t>
            </a:r>
            <a:r>
              <a:rPr lang="zh-CN" altLang="en-US" b="1"/>
              <a:t>一个音频播放函数</a:t>
            </a:r>
            <a:r>
              <a:rPr lang="en-US" altLang="zh-CN" b="1"/>
              <a:t>PlaySound(pchar(filename),0,snd_async);//</a:t>
            </a:r>
            <a:r>
              <a:rPr lang="zh-CN" altLang="en-US" b="1"/>
              <a:t>异步 </a:t>
            </a:r>
          </a:p>
          <a:p>
            <a:pPr eaLnBrk="1" hangingPunct="1">
              <a:lnSpc>
                <a:spcPct val="140000"/>
              </a:lnSpc>
            </a:pPr>
            <a:r>
              <a:rPr lang="en-US" altLang="zh-CN" b="1"/>
              <a:t>PlaySound(pchar(filename),0,snd_synch);</a:t>
            </a:r>
            <a:r>
              <a:rPr lang="en-US" altLang="zh-CN"/>
              <a:t>//</a:t>
            </a:r>
            <a:r>
              <a:rPr lang="zh-CN" altLang="en-US"/>
              <a:t>同步</a:t>
            </a:r>
          </a:p>
        </p:txBody>
      </p:sp>
      <p:pic>
        <p:nvPicPr>
          <p:cNvPr id="159750" name="Picture 6" descr="未标题-1 拷贝">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250" y="3932957"/>
            <a:ext cx="3522663" cy="228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1" name="Picture 7" descr="未标题-1 拷贝">
            <a:hlinkClick r:id="rId4" action="ppaction://hlinkfil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8388" y="3945657"/>
            <a:ext cx="3143250"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52" name="Oval 8">
            <a:hlinkClick r:id="rId6" action="ppaction://hlinkfile"/>
          </p:cNvPr>
          <p:cNvSpPr>
            <a:spLocks noChangeArrowheads="1"/>
          </p:cNvSpPr>
          <p:nvPr/>
        </p:nvSpPr>
        <p:spPr bwMode="auto">
          <a:xfrm>
            <a:off x="6588125" y="1627907"/>
            <a:ext cx="1728788" cy="5762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dirty="0">
                <a:solidFill>
                  <a:srgbClr val="CC0000"/>
                </a:solidFill>
              </a:rPr>
              <a:t>同步</a:t>
            </a:r>
            <a:r>
              <a:rPr lang="en-US" altLang="zh-CN" sz="1800" b="1" dirty="0">
                <a:solidFill>
                  <a:srgbClr val="CC0000"/>
                </a:solidFill>
              </a:rPr>
              <a:t>&amp;</a:t>
            </a:r>
            <a:r>
              <a:rPr lang="zh-CN" altLang="en-US" sz="1800" b="1" dirty="0">
                <a:solidFill>
                  <a:srgbClr val="CC0000"/>
                </a:solidFill>
              </a:rPr>
              <a:t>异步例子</a:t>
            </a:r>
          </a:p>
        </p:txBody>
      </p:sp>
      <p:sp>
        <p:nvSpPr>
          <p:cNvPr id="12"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3"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WIMP</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用户界面设计</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70066530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9748"/>
                                        </p:tgtEl>
                                        <p:attrNameLst>
                                          <p:attrName>style.visibility</p:attrName>
                                        </p:attrNameLst>
                                      </p:cBhvr>
                                      <p:to>
                                        <p:strVal val="visible"/>
                                      </p:to>
                                    </p:set>
                                    <p:animEffect transition="in" filter="wipe(up)">
                                      <p:cBhvr>
                                        <p:cTn id="7" dur="2000"/>
                                        <p:tgtEl>
                                          <p:spTgt spid="159748"/>
                                        </p:tgtEl>
                                      </p:cBhvr>
                                    </p:animEffect>
                                  </p:childTnLst>
                                </p:cTn>
                              </p:par>
                            </p:childTnLst>
                          </p:cTn>
                        </p:par>
                        <p:par>
                          <p:cTn id="8" fill="hold" nodeType="afterGroup">
                            <p:stCondLst>
                              <p:cond delay="2000"/>
                            </p:stCondLst>
                            <p:childTnLst>
                              <p:par>
                                <p:cTn id="9" presetID="10" presetClass="entr" presetSubtype="0" fill="hold" nodeType="afterEffect">
                                  <p:stCondLst>
                                    <p:cond delay="0"/>
                                  </p:stCondLst>
                                  <p:childTnLst>
                                    <p:set>
                                      <p:cBhvr>
                                        <p:cTn id="10" dur="1" fill="hold">
                                          <p:stCondLst>
                                            <p:cond delay="0"/>
                                          </p:stCondLst>
                                        </p:cTn>
                                        <p:tgtEl>
                                          <p:spTgt spid="159750"/>
                                        </p:tgtEl>
                                        <p:attrNameLst>
                                          <p:attrName>style.visibility</p:attrName>
                                        </p:attrNameLst>
                                      </p:cBhvr>
                                      <p:to>
                                        <p:strVal val="visible"/>
                                      </p:to>
                                    </p:set>
                                    <p:animEffect transition="in" filter="fade">
                                      <p:cBhvr>
                                        <p:cTn id="11" dur="1000"/>
                                        <p:tgtEl>
                                          <p:spTgt spid="159750"/>
                                        </p:tgtEl>
                                      </p:cBhvr>
                                    </p:animEffect>
                                  </p:childTnLst>
                                </p:cTn>
                              </p:par>
                            </p:childTnLst>
                          </p:cTn>
                        </p:par>
                        <p:par>
                          <p:cTn id="12" fill="hold" nodeType="afterGroup">
                            <p:stCondLst>
                              <p:cond delay="3000"/>
                            </p:stCondLst>
                            <p:childTnLst>
                              <p:par>
                                <p:cTn id="13" presetID="22" presetClass="entr" presetSubtype="8" fill="hold" nodeType="afterEffect">
                                  <p:stCondLst>
                                    <p:cond delay="0"/>
                                  </p:stCondLst>
                                  <p:childTnLst>
                                    <p:set>
                                      <p:cBhvr>
                                        <p:cTn id="14" dur="1" fill="hold">
                                          <p:stCondLst>
                                            <p:cond delay="0"/>
                                          </p:stCondLst>
                                        </p:cTn>
                                        <p:tgtEl>
                                          <p:spTgt spid="159751"/>
                                        </p:tgtEl>
                                        <p:attrNameLst>
                                          <p:attrName>style.visibility</p:attrName>
                                        </p:attrNameLst>
                                      </p:cBhvr>
                                      <p:to>
                                        <p:strVal val="visible"/>
                                      </p:to>
                                    </p:set>
                                    <p:animEffect transition="in" filter="wipe(left)">
                                      <p:cBhvr>
                                        <p:cTn id="15" dur="500"/>
                                        <p:tgtEl>
                                          <p:spTgt spid="159751"/>
                                        </p:tgtEl>
                                      </p:cBhvr>
                                    </p:animEffect>
                                  </p:childTnLst>
                                </p:cTn>
                              </p:par>
                            </p:childTnLst>
                          </p:cTn>
                        </p:par>
                        <p:par>
                          <p:cTn id="16" fill="hold" nodeType="afterGroup">
                            <p:stCondLst>
                              <p:cond delay="3500"/>
                            </p:stCondLst>
                            <p:childTnLst>
                              <p:par>
                                <p:cTn id="17" presetID="12" presetClass="entr" presetSubtype="2" fill="hold" grpId="0" nodeType="afterEffect">
                                  <p:stCondLst>
                                    <p:cond delay="0"/>
                                  </p:stCondLst>
                                  <p:childTnLst>
                                    <p:set>
                                      <p:cBhvr>
                                        <p:cTn id="18" dur="1" fill="hold">
                                          <p:stCondLst>
                                            <p:cond delay="0"/>
                                          </p:stCondLst>
                                        </p:cTn>
                                        <p:tgtEl>
                                          <p:spTgt spid="159752"/>
                                        </p:tgtEl>
                                        <p:attrNameLst>
                                          <p:attrName>style.visibility</p:attrName>
                                        </p:attrNameLst>
                                      </p:cBhvr>
                                      <p:to>
                                        <p:strVal val="visible"/>
                                      </p:to>
                                    </p:set>
                                    <p:animEffect transition="in" filter="slide(fromRight)">
                                      <p:cBhvr>
                                        <p:cTn id="19" dur="500"/>
                                        <p:tgtEl>
                                          <p:spTgt spid="1597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8" grpId="0"/>
      <p:bldP spid="15975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AutoShape 2"/>
          <p:cNvSpPr>
            <a:spLocks noChangeArrowheads="1"/>
          </p:cNvSpPr>
          <p:nvPr/>
        </p:nvSpPr>
        <p:spPr bwMode="auto">
          <a:xfrm>
            <a:off x="1403350" y="1557338"/>
            <a:ext cx="6408738" cy="2519362"/>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buClr>
                <a:srgbClr val="CC0000"/>
              </a:buClr>
              <a:buSzPct val="75000"/>
              <a:buFont typeface="Wingdings" pitchFamily="2" charset="2"/>
              <a:buNone/>
              <a:defRPr/>
            </a:pPr>
            <a:r>
              <a:rPr lang="en-US" altLang="zh-CN" sz="2200" b="1" dirty="0">
                <a:solidFill>
                  <a:srgbClr val="000000"/>
                </a:solidFill>
                <a:latin typeface="+mn-lt"/>
                <a:ea typeface="黑体" pitchFamily="2" charset="-122"/>
              </a:rPr>
              <a:t>6. </a:t>
            </a:r>
            <a:r>
              <a:rPr lang="zh-CN" altLang="en-US" sz="2200" b="1" dirty="0">
                <a:solidFill>
                  <a:srgbClr val="000000"/>
                </a:solidFill>
                <a:latin typeface="+mn-lt"/>
                <a:ea typeface="黑体" pitchFamily="2" charset="-122"/>
              </a:rPr>
              <a:t>用户界面设计的基本过程</a:t>
            </a:r>
          </a:p>
          <a:p>
            <a:pPr eaLnBrk="1" hangingPunct="1">
              <a:defRPr/>
            </a:pPr>
            <a:r>
              <a:rPr lang="zh-CN" altLang="en-US" sz="2000" b="1" dirty="0" smtClean="0">
                <a:latin typeface="+mn-lt"/>
                <a:ea typeface="楷体_GB2312" pitchFamily="49" charset="-122"/>
              </a:rPr>
              <a:t> （</a:t>
            </a:r>
            <a:r>
              <a:rPr lang="en-US" altLang="zh-CN" sz="2000" b="1" dirty="0" smtClean="0">
                <a:latin typeface="+mn-lt"/>
                <a:ea typeface="楷体_GB2312" pitchFamily="49" charset="-122"/>
              </a:rPr>
              <a:t>1</a:t>
            </a:r>
            <a:r>
              <a:rPr lang="zh-CN" altLang="en-US" sz="2000" b="1" dirty="0" smtClean="0">
                <a:latin typeface="+mn-lt"/>
                <a:ea typeface="楷体_GB2312" pitchFamily="49" charset="-122"/>
              </a:rPr>
              <a:t>）研究用户，分析软件的需求</a:t>
            </a:r>
          </a:p>
          <a:p>
            <a:pPr eaLnBrk="1" hangingPunct="1">
              <a:defRPr/>
            </a:pPr>
            <a:r>
              <a:rPr lang="zh-CN" altLang="en-US" sz="2000" b="1" dirty="0" smtClean="0">
                <a:latin typeface="+mn-lt"/>
                <a:ea typeface="楷体_GB2312" pitchFamily="49" charset="-122"/>
              </a:rPr>
              <a:t> （</a:t>
            </a:r>
            <a:r>
              <a:rPr lang="en-US" altLang="zh-CN" sz="2000" b="1" dirty="0" smtClean="0">
                <a:latin typeface="+mn-lt"/>
                <a:ea typeface="楷体_GB2312" pitchFamily="49" charset="-122"/>
              </a:rPr>
              <a:t>2</a:t>
            </a:r>
            <a:r>
              <a:rPr lang="zh-CN" altLang="en-US" sz="2000" b="1" dirty="0" smtClean="0">
                <a:latin typeface="+mn-lt"/>
                <a:ea typeface="楷体_GB2312" pitchFamily="49" charset="-122"/>
              </a:rPr>
              <a:t>）用户界面结构设计（</a:t>
            </a:r>
            <a:r>
              <a:rPr lang="zh-CN" altLang="en-US" sz="2000" b="1" dirty="0" smtClean="0">
                <a:solidFill>
                  <a:srgbClr val="CC0000"/>
                </a:solidFill>
                <a:latin typeface="+mn-lt"/>
                <a:ea typeface="楷体_GB2312" pitchFamily="49" charset="-122"/>
              </a:rPr>
              <a:t>采用低保真的原型</a:t>
            </a:r>
            <a:r>
              <a:rPr lang="zh-CN" altLang="en-US" sz="2000" b="1" dirty="0" smtClean="0">
                <a:latin typeface="+mn-lt"/>
                <a:ea typeface="楷体_GB2312" pitchFamily="49" charset="-122"/>
              </a:rPr>
              <a:t>）</a:t>
            </a:r>
          </a:p>
          <a:p>
            <a:pPr eaLnBrk="1" hangingPunct="1">
              <a:defRPr/>
            </a:pPr>
            <a:r>
              <a:rPr lang="zh-CN" altLang="en-US" sz="2000" b="1" dirty="0" smtClean="0">
                <a:latin typeface="+mn-lt"/>
                <a:ea typeface="楷体_GB2312" pitchFamily="49" charset="-122"/>
              </a:rPr>
              <a:t> （</a:t>
            </a:r>
            <a:r>
              <a:rPr lang="en-US" altLang="zh-CN" sz="2000" b="1" dirty="0" smtClean="0">
                <a:latin typeface="+mn-lt"/>
                <a:ea typeface="楷体_GB2312" pitchFamily="49" charset="-122"/>
              </a:rPr>
              <a:t>3</a:t>
            </a:r>
            <a:r>
              <a:rPr lang="zh-CN" altLang="en-US" sz="2000" b="1" dirty="0" smtClean="0">
                <a:latin typeface="+mn-lt"/>
                <a:ea typeface="楷体_GB2312" pitchFamily="49" charset="-122"/>
              </a:rPr>
              <a:t>）用户界面的交互设计（</a:t>
            </a:r>
            <a:r>
              <a:rPr lang="zh-CN" altLang="en-US" sz="2000" b="1" dirty="0" smtClean="0">
                <a:solidFill>
                  <a:srgbClr val="CC0000"/>
                </a:solidFill>
                <a:latin typeface="+mn-lt"/>
                <a:ea typeface="楷体_GB2312" pitchFamily="49" charset="-122"/>
              </a:rPr>
              <a:t>采用高保真的原型</a:t>
            </a:r>
            <a:r>
              <a:rPr lang="zh-CN" altLang="en-US" sz="2000" b="1" dirty="0" smtClean="0">
                <a:latin typeface="+mn-lt"/>
                <a:ea typeface="楷体_GB2312" pitchFamily="49" charset="-122"/>
              </a:rPr>
              <a:t>）</a:t>
            </a:r>
          </a:p>
          <a:p>
            <a:pPr eaLnBrk="1" hangingPunct="1">
              <a:defRPr/>
            </a:pPr>
            <a:r>
              <a:rPr lang="zh-CN" altLang="en-US" sz="2000" b="1" dirty="0" smtClean="0">
                <a:latin typeface="+mn-lt"/>
                <a:ea typeface="楷体_GB2312" pitchFamily="49" charset="-122"/>
              </a:rPr>
              <a:t> （</a:t>
            </a:r>
            <a:r>
              <a:rPr lang="en-US" altLang="zh-CN" sz="2000" b="1" dirty="0" smtClean="0">
                <a:latin typeface="+mn-lt"/>
                <a:ea typeface="楷体_GB2312" pitchFamily="49" charset="-122"/>
              </a:rPr>
              <a:t>4</a:t>
            </a:r>
            <a:r>
              <a:rPr lang="zh-CN" altLang="en-US" sz="2000" b="1" dirty="0" smtClean="0">
                <a:latin typeface="+mn-lt"/>
                <a:ea typeface="楷体_GB2312" pitchFamily="49" charset="-122"/>
              </a:rPr>
              <a:t>）用户界面设计方案评审</a:t>
            </a:r>
          </a:p>
          <a:p>
            <a:pPr eaLnBrk="1" hangingPunct="1">
              <a:defRPr/>
            </a:pPr>
            <a:r>
              <a:rPr lang="zh-CN" altLang="en-US" sz="2000" b="1" dirty="0" smtClean="0">
                <a:latin typeface="+mn-lt"/>
                <a:ea typeface="楷体_GB2312" pitchFamily="49" charset="-122"/>
              </a:rPr>
              <a:t> （</a:t>
            </a:r>
            <a:r>
              <a:rPr lang="en-US" altLang="zh-CN" sz="2000" b="1" dirty="0" smtClean="0">
                <a:latin typeface="+mn-lt"/>
                <a:ea typeface="楷体_GB2312" pitchFamily="49" charset="-122"/>
              </a:rPr>
              <a:t>5</a:t>
            </a:r>
            <a:r>
              <a:rPr lang="zh-CN" altLang="en-US" sz="2000" b="1" dirty="0" smtClean="0">
                <a:latin typeface="+mn-lt"/>
                <a:ea typeface="楷体_GB2312" pitchFamily="49" charset="-122"/>
              </a:rPr>
              <a:t>）迭代修改</a:t>
            </a:r>
          </a:p>
        </p:txBody>
      </p:sp>
      <p:sp>
        <p:nvSpPr>
          <p:cNvPr id="11270" name="Rectangle 3"/>
          <p:cNvSpPr>
            <a:spLocks noChangeArrowheads="1"/>
          </p:cNvSpPr>
          <p:nvPr/>
        </p:nvSpPr>
        <p:spPr bwMode="auto">
          <a:xfrm>
            <a:off x="1042988" y="1412875"/>
            <a:ext cx="7272337" cy="4752975"/>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latin typeface="+mn-lt"/>
            </a:endParaRPr>
          </a:p>
        </p:txBody>
      </p:sp>
      <p:sp>
        <p:nvSpPr>
          <p:cNvPr id="150534" name="AutoShape 6"/>
          <p:cNvSpPr>
            <a:spLocks noChangeArrowheads="1"/>
          </p:cNvSpPr>
          <p:nvPr/>
        </p:nvSpPr>
        <p:spPr bwMode="auto">
          <a:xfrm>
            <a:off x="1403350" y="3744913"/>
            <a:ext cx="6408738" cy="2016125"/>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200" b="1" dirty="0">
                <a:solidFill>
                  <a:srgbClr val="000000"/>
                </a:solidFill>
                <a:latin typeface="+mn-lt"/>
                <a:ea typeface="黑体" panose="02010609060101010101" pitchFamily="49" charset="-122"/>
              </a:rPr>
              <a:t>7. </a:t>
            </a:r>
            <a:r>
              <a:rPr lang="zh-CN" altLang="en-US" sz="2200" b="1" dirty="0">
                <a:solidFill>
                  <a:srgbClr val="000000"/>
                </a:solidFill>
                <a:latin typeface="+mn-lt"/>
                <a:ea typeface="黑体" panose="02010609060101010101" pitchFamily="49" charset="-122"/>
              </a:rPr>
              <a:t>美术设计师、</a:t>
            </a:r>
            <a:r>
              <a:rPr lang="en-US" altLang="zh-CN" sz="2200" b="1" dirty="0">
                <a:solidFill>
                  <a:srgbClr val="000000"/>
                </a:solidFill>
                <a:latin typeface="+mn-lt"/>
                <a:ea typeface="黑体" panose="02010609060101010101" pitchFamily="49" charset="-122"/>
              </a:rPr>
              <a:t>UI</a:t>
            </a:r>
            <a:r>
              <a:rPr lang="zh-CN" altLang="en-US" sz="2200" b="1" dirty="0">
                <a:solidFill>
                  <a:srgbClr val="000000"/>
                </a:solidFill>
                <a:latin typeface="+mn-lt"/>
                <a:ea typeface="黑体" panose="02010609060101010101" pitchFamily="49" charset="-122"/>
              </a:rPr>
              <a:t>设计师、软件设计师的区别</a:t>
            </a:r>
          </a:p>
          <a:p>
            <a:pPr eaLnBrk="1" hangingPunct="1"/>
            <a:r>
              <a:rPr lang="zh-CN" altLang="en-US" sz="2000" b="1" dirty="0">
                <a:solidFill>
                  <a:srgbClr val="CC0000"/>
                </a:solidFill>
                <a:latin typeface="+mn-lt"/>
                <a:ea typeface="楷体_GB2312" pitchFamily="49" charset="-122"/>
              </a:rPr>
              <a:t>  美术设计师：</a:t>
            </a:r>
            <a:r>
              <a:rPr lang="zh-CN" altLang="en-US" sz="2000" b="1" dirty="0">
                <a:latin typeface="+mn-lt"/>
                <a:ea typeface="楷体_GB2312" pitchFamily="49" charset="-122"/>
              </a:rPr>
              <a:t>关注界面的美观、修饰</a:t>
            </a:r>
          </a:p>
          <a:p>
            <a:pPr eaLnBrk="1" hangingPunct="1"/>
            <a:r>
              <a:rPr lang="zh-CN" altLang="en-US" sz="2000" b="1" dirty="0">
                <a:latin typeface="+mn-lt"/>
                <a:ea typeface="楷体_GB2312" pitchFamily="49" charset="-122"/>
              </a:rPr>
              <a:t>  </a:t>
            </a:r>
            <a:r>
              <a:rPr lang="en-US" altLang="zh-CN" sz="2000" b="1" dirty="0">
                <a:solidFill>
                  <a:srgbClr val="CC0000"/>
                </a:solidFill>
                <a:latin typeface="+mn-lt"/>
                <a:ea typeface="楷体_GB2312" pitchFamily="49" charset="-122"/>
              </a:rPr>
              <a:t>UI</a:t>
            </a:r>
            <a:r>
              <a:rPr lang="zh-CN" altLang="en-US" sz="2000" b="1" dirty="0">
                <a:solidFill>
                  <a:srgbClr val="CC0000"/>
                </a:solidFill>
                <a:latin typeface="+mn-lt"/>
                <a:ea typeface="楷体_GB2312" pitchFamily="49" charset="-122"/>
              </a:rPr>
              <a:t>设 计 师：</a:t>
            </a:r>
            <a:r>
              <a:rPr lang="zh-CN" altLang="en-US" sz="2000" b="1" dirty="0">
                <a:latin typeface="+mn-lt"/>
                <a:ea typeface="楷体_GB2312" pitchFamily="49" charset="-122"/>
              </a:rPr>
              <a:t>关注界面的可用性和用户体验</a:t>
            </a:r>
          </a:p>
          <a:p>
            <a:pPr eaLnBrk="1" hangingPunct="1"/>
            <a:r>
              <a:rPr lang="zh-CN" altLang="en-US" sz="2000" b="1" dirty="0">
                <a:latin typeface="+mn-lt"/>
                <a:ea typeface="楷体_GB2312" pitchFamily="49" charset="-122"/>
              </a:rPr>
              <a:t>  </a:t>
            </a:r>
            <a:r>
              <a:rPr lang="zh-CN" altLang="en-US" sz="2000" b="1" dirty="0">
                <a:solidFill>
                  <a:srgbClr val="CC0000"/>
                </a:solidFill>
                <a:latin typeface="+mn-lt"/>
                <a:ea typeface="楷体_GB2312" pitchFamily="49" charset="-122"/>
              </a:rPr>
              <a:t>软件设计师：</a:t>
            </a:r>
            <a:r>
              <a:rPr lang="zh-CN" altLang="en-US" sz="2000" b="1" dirty="0">
                <a:latin typeface="+mn-lt"/>
                <a:ea typeface="楷体_GB2312" pitchFamily="49" charset="-122"/>
              </a:rPr>
              <a:t>关注软件界面的实现</a:t>
            </a:r>
          </a:p>
        </p:txBody>
      </p:sp>
      <p:sp>
        <p:nvSpPr>
          <p:cNvPr id="7"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8"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界面设计的基本概念</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72813357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50530"/>
                                        </p:tgtEl>
                                        <p:attrNameLst>
                                          <p:attrName>style.visibility</p:attrName>
                                        </p:attrNameLst>
                                      </p:cBhvr>
                                      <p:to>
                                        <p:strVal val="visible"/>
                                      </p:to>
                                    </p:set>
                                    <p:animEffect transition="in" filter="strips(downRight)">
                                      <p:cBhvr>
                                        <p:cTn id="7" dur="500"/>
                                        <p:tgtEl>
                                          <p:spTgt spid="1505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50534"/>
                                        </p:tgtEl>
                                        <p:attrNameLst>
                                          <p:attrName>style.visibility</p:attrName>
                                        </p:attrNameLst>
                                      </p:cBhvr>
                                      <p:to>
                                        <p:strVal val="visible"/>
                                      </p:to>
                                    </p:set>
                                    <p:animEffect transition="in" filter="strips(downRight)">
                                      <p:cBhvr>
                                        <p:cTn id="12" dur="500"/>
                                        <p:tgtEl>
                                          <p:spTgt spid="150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0" grpId="0"/>
      <p:bldP spid="15053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ChangeArrowheads="1"/>
          </p:cNvSpPr>
          <p:nvPr/>
        </p:nvSpPr>
        <p:spPr bwMode="auto">
          <a:xfrm>
            <a:off x="684213" y="1485032"/>
            <a:ext cx="7888287" cy="4991968"/>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366" name="AutoShape 3"/>
          <p:cNvSpPr>
            <a:spLocks noChangeArrowheads="1"/>
          </p:cNvSpPr>
          <p:nvPr/>
        </p:nvSpPr>
        <p:spPr bwMode="auto">
          <a:xfrm>
            <a:off x="611560" y="1053232"/>
            <a:ext cx="5688013"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CC0000"/>
              </a:buClr>
              <a:buSzPct val="75000"/>
              <a:buFont typeface="Wingdings" panose="05000000000000000000" pitchFamily="2" charset="2"/>
              <a:buNone/>
            </a:pPr>
            <a:r>
              <a:rPr lang="zh-CN" altLang="en-US" b="1" dirty="0" smtClean="0">
                <a:solidFill>
                  <a:srgbClr val="CC0000"/>
                </a:solidFill>
              </a:rPr>
              <a:t>图标</a:t>
            </a:r>
            <a:r>
              <a:rPr lang="zh-CN" altLang="en-US" b="1" dirty="0">
                <a:solidFill>
                  <a:srgbClr val="CC0000"/>
                </a:solidFill>
              </a:rPr>
              <a:t>设计</a:t>
            </a:r>
          </a:p>
        </p:txBody>
      </p:sp>
      <p:sp>
        <p:nvSpPr>
          <p:cNvPr id="166916" name="AutoShape 4"/>
          <p:cNvSpPr>
            <a:spLocks noChangeArrowheads="1"/>
          </p:cNvSpPr>
          <p:nvPr/>
        </p:nvSpPr>
        <p:spPr bwMode="auto">
          <a:xfrm>
            <a:off x="1763713" y="1627907"/>
            <a:ext cx="5903912" cy="4537075"/>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95250" indent="-4763"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b="1"/>
              <a:t>1.   </a:t>
            </a:r>
            <a:r>
              <a:rPr lang="zh-CN" altLang="en-US" b="1"/>
              <a:t>用已经设计好的*</a:t>
            </a:r>
            <a:r>
              <a:rPr lang="en-US" altLang="zh-CN" b="1"/>
              <a:t>.ICO</a:t>
            </a:r>
            <a:r>
              <a:rPr lang="zh-CN" altLang="en-US" b="1"/>
              <a:t>文件</a:t>
            </a:r>
          </a:p>
          <a:p>
            <a:pPr eaLnBrk="1" hangingPunct="1">
              <a:lnSpc>
                <a:spcPct val="140000"/>
              </a:lnSpc>
            </a:pPr>
            <a:r>
              <a:rPr lang="en-US" altLang="zh-CN" b="1"/>
              <a:t>2.   </a:t>
            </a:r>
            <a:r>
              <a:rPr lang="zh-CN" altLang="en-US" b="1"/>
              <a:t>读入已有的图片</a:t>
            </a:r>
            <a:r>
              <a:rPr lang="en-US" altLang="zh-CN" b="1"/>
              <a:t>(.bmp, .jpg</a:t>
            </a:r>
            <a:r>
              <a:rPr lang="zh-CN" altLang="en-US" b="1"/>
              <a:t>等</a:t>
            </a:r>
            <a:r>
              <a:rPr lang="en-US" altLang="zh-CN" b="1"/>
              <a:t>)</a:t>
            </a:r>
            <a:r>
              <a:rPr lang="zh-CN" altLang="en-US" b="1"/>
              <a:t>进行再</a:t>
            </a:r>
            <a:br>
              <a:rPr lang="zh-CN" altLang="en-US" b="1"/>
            </a:br>
            <a:r>
              <a:rPr lang="zh-CN" altLang="en-US" b="1"/>
              <a:t>      编辑或修改</a:t>
            </a:r>
          </a:p>
          <a:p>
            <a:pPr eaLnBrk="1" hangingPunct="1">
              <a:lnSpc>
                <a:spcPct val="140000"/>
              </a:lnSpc>
            </a:pPr>
            <a:r>
              <a:rPr lang="en-US" altLang="zh-CN" b="1"/>
              <a:t>3.   </a:t>
            </a:r>
            <a:r>
              <a:rPr lang="zh-CN" altLang="en-US" b="1"/>
              <a:t>抓取屏幕局部图像再编辑或修改</a:t>
            </a:r>
          </a:p>
          <a:p>
            <a:pPr eaLnBrk="1" hangingPunct="1">
              <a:lnSpc>
                <a:spcPct val="140000"/>
              </a:lnSpc>
            </a:pPr>
            <a:r>
              <a:rPr lang="en-US" altLang="zh-CN" b="1"/>
              <a:t>4.   </a:t>
            </a:r>
            <a:r>
              <a:rPr lang="zh-CN" altLang="en-US" b="1"/>
              <a:t>纯像素画设计</a:t>
            </a:r>
          </a:p>
        </p:txBody>
      </p:sp>
      <p:sp>
        <p:nvSpPr>
          <p:cNvPr id="166918" name="Oval 6" descr="U515P33T148D24070F2100DT20040211155249">
            <a:hlinkClick r:id="rId2" action="ppaction://hlinkfile"/>
          </p:cNvPr>
          <p:cNvSpPr>
            <a:spLocks noChangeArrowheads="1"/>
          </p:cNvSpPr>
          <p:nvPr/>
        </p:nvSpPr>
        <p:spPr bwMode="auto">
          <a:xfrm>
            <a:off x="7092950" y="5301208"/>
            <a:ext cx="1584325" cy="935037"/>
          </a:xfrm>
          <a:prstGeom prst="ellipse">
            <a:avLst/>
          </a:prstGeom>
          <a:blipFill dpi="0" rotWithShape="1">
            <a:blip r:embed="rId3"/>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200" b="1" dirty="0">
                <a:solidFill>
                  <a:srgbClr val="CC0000"/>
                </a:solidFill>
              </a:rPr>
              <a:t>像素画资料</a:t>
            </a:r>
          </a:p>
        </p:txBody>
      </p:sp>
      <p:pic>
        <p:nvPicPr>
          <p:cNvPr id="166919" name="Picture 7" descr="未标题-1 拷贝">
            <a:hlinkClick r:id="rId4" action="ppaction://hlinkfil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5825" y="3861048"/>
            <a:ext cx="1223963"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1" name="Oval 8">
            <a:hlinkClick r:id="rId6" action="ppaction://hlinkpres?slideindex=1&amp;slidetitle="/>
          </p:cNvPr>
          <p:cNvSpPr>
            <a:spLocks noChangeArrowheads="1"/>
          </p:cNvSpPr>
          <p:nvPr/>
        </p:nvSpPr>
        <p:spPr bwMode="auto">
          <a:xfrm>
            <a:off x="900113" y="1772369"/>
            <a:ext cx="2087562" cy="503238"/>
          </a:xfrm>
          <a:prstGeom prst="ellipse">
            <a:avLst/>
          </a:prstGeom>
          <a:gradFill rotWithShape="1">
            <a:gsLst>
              <a:gs pos="0">
                <a:srgbClr val="0033CC"/>
              </a:gs>
              <a:gs pos="100000">
                <a:schemeClr val="accent1"/>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solidFill>
                  <a:srgbClr val="CC0000"/>
                </a:solidFill>
              </a:rPr>
              <a:t>图标典型问题例子</a:t>
            </a:r>
          </a:p>
        </p:txBody>
      </p:sp>
      <p:sp>
        <p:nvSpPr>
          <p:cNvPr id="12"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3"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WIMP</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用户界面设计</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15358768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6916"/>
                                        </p:tgtEl>
                                        <p:attrNameLst>
                                          <p:attrName>style.visibility</p:attrName>
                                        </p:attrNameLst>
                                      </p:cBhvr>
                                      <p:to>
                                        <p:strVal val="visible"/>
                                      </p:to>
                                    </p:set>
                                    <p:animEffect transition="in" filter="wipe(up)">
                                      <p:cBhvr>
                                        <p:cTn id="7" dur="2000"/>
                                        <p:tgtEl>
                                          <p:spTgt spid="1669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6918"/>
                                        </p:tgtEl>
                                        <p:attrNameLst>
                                          <p:attrName>style.visibility</p:attrName>
                                        </p:attrNameLst>
                                      </p:cBhvr>
                                      <p:to>
                                        <p:strVal val="visible"/>
                                      </p:to>
                                    </p:set>
                                    <p:animEffect transition="in" filter="fade">
                                      <p:cBhvr>
                                        <p:cTn id="12" dur="2000"/>
                                        <p:tgtEl>
                                          <p:spTgt spid="166918"/>
                                        </p:tgtEl>
                                      </p:cBhvr>
                                    </p:animEffect>
                                  </p:childTnLst>
                                </p:cTn>
                              </p:par>
                            </p:childTnLst>
                          </p:cTn>
                        </p:par>
                        <p:par>
                          <p:cTn id="13" fill="hold" nodeType="afterGroup">
                            <p:stCondLst>
                              <p:cond delay="2000"/>
                            </p:stCondLst>
                            <p:childTnLst>
                              <p:par>
                                <p:cTn id="14" presetID="53" presetClass="entr" presetSubtype="0" fill="hold" nodeType="afterEffect">
                                  <p:stCondLst>
                                    <p:cond delay="0"/>
                                  </p:stCondLst>
                                  <p:childTnLst>
                                    <p:set>
                                      <p:cBhvr>
                                        <p:cTn id="15" dur="1" fill="hold">
                                          <p:stCondLst>
                                            <p:cond delay="0"/>
                                          </p:stCondLst>
                                        </p:cTn>
                                        <p:tgtEl>
                                          <p:spTgt spid="166919"/>
                                        </p:tgtEl>
                                        <p:attrNameLst>
                                          <p:attrName>style.visibility</p:attrName>
                                        </p:attrNameLst>
                                      </p:cBhvr>
                                      <p:to>
                                        <p:strVal val="visible"/>
                                      </p:to>
                                    </p:set>
                                    <p:anim calcmode="lin" valueType="num">
                                      <p:cBhvr>
                                        <p:cTn id="16" dur="500" fill="hold"/>
                                        <p:tgtEl>
                                          <p:spTgt spid="166919"/>
                                        </p:tgtEl>
                                        <p:attrNameLst>
                                          <p:attrName>ppt_w</p:attrName>
                                        </p:attrNameLst>
                                      </p:cBhvr>
                                      <p:tavLst>
                                        <p:tav tm="0">
                                          <p:val>
                                            <p:fltVal val="0"/>
                                          </p:val>
                                        </p:tav>
                                        <p:tav tm="100000">
                                          <p:val>
                                            <p:strVal val="#ppt_w"/>
                                          </p:val>
                                        </p:tav>
                                      </p:tavLst>
                                    </p:anim>
                                    <p:anim calcmode="lin" valueType="num">
                                      <p:cBhvr>
                                        <p:cTn id="17" dur="500" fill="hold"/>
                                        <p:tgtEl>
                                          <p:spTgt spid="166919"/>
                                        </p:tgtEl>
                                        <p:attrNameLst>
                                          <p:attrName>ppt_h</p:attrName>
                                        </p:attrNameLst>
                                      </p:cBhvr>
                                      <p:tavLst>
                                        <p:tav tm="0">
                                          <p:val>
                                            <p:fltVal val="0"/>
                                          </p:val>
                                        </p:tav>
                                        <p:tav tm="100000">
                                          <p:val>
                                            <p:strVal val="#ppt_h"/>
                                          </p:val>
                                        </p:tav>
                                      </p:tavLst>
                                    </p:anim>
                                    <p:animEffect transition="in" filter="fade">
                                      <p:cBhvr>
                                        <p:cTn id="18" dur="500"/>
                                        <p:tgtEl>
                                          <p:spTgt spid="166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6" grpId="0"/>
      <p:bldP spid="16691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2"/>
          <p:cNvSpPr>
            <a:spLocks noChangeArrowheads="1"/>
          </p:cNvSpPr>
          <p:nvPr/>
        </p:nvSpPr>
        <p:spPr bwMode="auto">
          <a:xfrm>
            <a:off x="684213" y="1485032"/>
            <a:ext cx="7888287" cy="496830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414" name="AutoShape 3"/>
          <p:cNvSpPr>
            <a:spLocks noChangeArrowheads="1"/>
          </p:cNvSpPr>
          <p:nvPr/>
        </p:nvSpPr>
        <p:spPr bwMode="auto">
          <a:xfrm>
            <a:off x="611560" y="1053232"/>
            <a:ext cx="5688013"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CC0000"/>
              </a:buClr>
              <a:buSzPct val="75000"/>
              <a:buFont typeface="Wingdings" panose="05000000000000000000" pitchFamily="2" charset="2"/>
              <a:buNone/>
            </a:pPr>
            <a:r>
              <a:rPr lang="zh-CN" altLang="en-US" b="1" dirty="0" smtClean="0">
                <a:solidFill>
                  <a:srgbClr val="CC0000"/>
                </a:solidFill>
              </a:rPr>
              <a:t>个性化</a:t>
            </a:r>
            <a:r>
              <a:rPr lang="zh-CN" altLang="en-US" b="1" dirty="0">
                <a:solidFill>
                  <a:srgbClr val="CC0000"/>
                </a:solidFill>
              </a:rPr>
              <a:t>界面设计</a:t>
            </a:r>
          </a:p>
        </p:txBody>
      </p:sp>
      <p:sp>
        <p:nvSpPr>
          <p:cNvPr id="161796" name="AutoShape 4"/>
          <p:cNvSpPr>
            <a:spLocks noChangeArrowheads="1"/>
          </p:cNvSpPr>
          <p:nvPr/>
        </p:nvSpPr>
        <p:spPr bwMode="auto">
          <a:xfrm>
            <a:off x="971550" y="1627907"/>
            <a:ext cx="6264275" cy="338455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95250" indent="-4763"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b="1"/>
              <a:t>1.   </a:t>
            </a:r>
            <a:r>
              <a:rPr lang="zh-CN" altLang="en-US" b="1"/>
              <a:t>使用</a:t>
            </a:r>
            <a:r>
              <a:rPr lang="en-US" altLang="zh-CN" b="1"/>
              <a:t>2D</a:t>
            </a:r>
            <a:r>
              <a:rPr lang="zh-CN" altLang="en-US" b="1"/>
              <a:t>或</a:t>
            </a:r>
            <a:r>
              <a:rPr lang="en-US" altLang="zh-CN" b="1"/>
              <a:t>3D</a:t>
            </a:r>
            <a:r>
              <a:rPr lang="zh-CN" altLang="en-US" b="1"/>
              <a:t>图形图像设计工具制作背景</a:t>
            </a:r>
            <a:br>
              <a:rPr lang="zh-CN" altLang="en-US" b="1"/>
            </a:br>
            <a:r>
              <a:rPr lang="zh-CN" altLang="en-US" b="1"/>
              <a:t>      图片</a:t>
            </a:r>
          </a:p>
          <a:p>
            <a:pPr eaLnBrk="1" hangingPunct="1">
              <a:lnSpc>
                <a:spcPct val="140000"/>
              </a:lnSpc>
            </a:pPr>
            <a:r>
              <a:rPr lang="en-US" altLang="zh-CN" b="1"/>
              <a:t>2.   </a:t>
            </a:r>
            <a:r>
              <a:rPr lang="zh-CN" altLang="en-US" b="1"/>
              <a:t>将图中可活动的局部图像剪切为单个的</a:t>
            </a:r>
            <a:r>
              <a:rPr lang="zh-CN" altLang="en-US" b="1">
                <a:solidFill>
                  <a:srgbClr val="CC0000"/>
                </a:solidFill>
              </a:rPr>
              <a:t/>
            </a:r>
            <a:br>
              <a:rPr lang="zh-CN" altLang="en-US" b="1">
                <a:solidFill>
                  <a:srgbClr val="CC0000"/>
                </a:solidFill>
              </a:rPr>
            </a:br>
            <a:r>
              <a:rPr lang="zh-CN" altLang="en-US" b="1">
                <a:solidFill>
                  <a:srgbClr val="CC0000"/>
                </a:solidFill>
              </a:rPr>
              <a:t>       </a:t>
            </a:r>
            <a:r>
              <a:rPr lang="en-US" altLang="zh-CN" b="1">
                <a:solidFill>
                  <a:srgbClr val="CC0000"/>
                </a:solidFill>
              </a:rPr>
              <a:t>.bmp</a:t>
            </a:r>
            <a:r>
              <a:rPr lang="zh-CN" altLang="en-US" b="1"/>
              <a:t>格式图片文件</a:t>
            </a:r>
          </a:p>
          <a:p>
            <a:pPr eaLnBrk="1" hangingPunct="1">
              <a:lnSpc>
                <a:spcPct val="140000"/>
              </a:lnSpc>
            </a:pPr>
            <a:r>
              <a:rPr lang="en-US" altLang="zh-CN" b="1"/>
              <a:t>3.   </a:t>
            </a:r>
            <a:r>
              <a:rPr lang="zh-CN" altLang="en-US" b="1"/>
              <a:t>用</a:t>
            </a:r>
            <a:r>
              <a:rPr lang="en-US" altLang="zh-CN" b="1"/>
              <a:t>Image</a:t>
            </a:r>
            <a:r>
              <a:rPr lang="zh-CN" altLang="en-US" b="1"/>
              <a:t>控件装载背景图片，用</a:t>
            </a:r>
            <a:r>
              <a:rPr lang="en-US" altLang="zh-CN" b="1"/>
              <a:t>BitBtn</a:t>
            </a:r>
            <a:r>
              <a:rPr lang="zh-CN" altLang="en-US" b="1"/>
              <a:t>控</a:t>
            </a:r>
            <a:br>
              <a:rPr lang="zh-CN" altLang="en-US" b="1"/>
            </a:br>
            <a:r>
              <a:rPr lang="zh-CN" altLang="en-US" b="1"/>
              <a:t>      件装载局部</a:t>
            </a:r>
            <a:r>
              <a:rPr lang="en-US" altLang="zh-CN" b="1"/>
              <a:t>bmp</a:t>
            </a:r>
            <a:r>
              <a:rPr lang="zh-CN" altLang="en-US" b="1"/>
              <a:t>图片</a:t>
            </a:r>
          </a:p>
        </p:txBody>
      </p:sp>
      <p:pic>
        <p:nvPicPr>
          <p:cNvPr id="161799" name="Picture 7" descr="未标题-1 拷贝">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4538687"/>
            <a:ext cx="1944687"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8" descr="未标题-1 拷贝">
            <a:hlinkClick r:id="rId4" action="ppaction://hlinkfil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2950" y="4523829"/>
            <a:ext cx="1863725"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2"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WIMP</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用户界面设计</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20070547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61796"/>
                                        </p:tgtEl>
                                        <p:attrNameLst>
                                          <p:attrName>style.visibility</p:attrName>
                                        </p:attrNameLst>
                                      </p:cBhvr>
                                      <p:to>
                                        <p:strVal val="visible"/>
                                      </p:to>
                                    </p:set>
                                    <p:animEffect transition="in" filter="wipe(up)">
                                      <p:cBhvr>
                                        <p:cTn id="7" dur="2000"/>
                                        <p:tgtEl>
                                          <p:spTgt spid="161796"/>
                                        </p:tgtEl>
                                      </p:cBhvr>
                                    </p:animEffect>
                                  </p:childTnLst>
                                </p:cTn>
                              </p:par>
                            </p:childTnLst>
                          </p:cTn>
                        </p:par>
                        <p:par>
                          <p:cTn id="8" fill="hold" nodeType="afterGroup">
                            <p:stCondLst>
                              <p:cond delay="2000"/>
                            </p:stCondLst>
                            <p:childTnLst>
                              <p:par>
                                <p:cTn id="9" presetID="10" presetClass="entr" presetSubtype="0" fill="hold" nodeType="afterEffect">
                                  <p:stCondLst>
                                    <p:cond delay="0"/>
                                  </p:stCondLst>
                                  <p:childTnLst>
                                    <p:set>
                                      <p:cBhvr>
                                        <p:cTn id="10" dur="1" fill="hold">
                                          <p:stCondLst>
                                            <p:cond delay="0"/>
                                          </p:stCondLst>
                                        </p:cTn>
                                        <p:tgtEl>
                                          <p:spTgt spid="161799"/>
                                        </p:tgtEl>
                                        <p:attrNameLst>
                                          <p:attrName>style.visibility</p:attrName>
                                        </p:attrNameLst>
                                      </p:cBhvr>
                                      <p:to>
                                        <p:strVal val="visible"/>
                                      </p:to>
                                    </p:set>
                                    <p:animEffect transition="in" filter="fade">
                                      <p:cBhvr>
                                        <p:cTn id="11" dur="1000"/>
                                        <p:tgtEl>
                                          <p:spTgt spid="161799"/>
                                        </p:tgtEl>
                                      </p:cBhvr>
                                    </p:animEffect>
                                  </p:childTnLst>
                                </p:cTn>
                              </p:par>
                            </p:childTnLst>
                          </p:cTn>
                        </p:par>
                        <p:par>
                          <p:cTn id="12" fill="hold">
                            <p:stCondLst>
                              <p:cond delay="3000"/>
                            </p:stCondLst>
                            <p:childTnLst>
                              <p:par>
                                <p:cTn id="13" presetID="1" presetClass="entr" presetSubtype="0" fill="hold" nodeType="afterEffect">
                                  <p:stCondLst>
                                    <p:cond delay="0"/>
                                  </p:stCondLst>
                                  <p:childTnLst>
                                    <p:set>
                                      <p:cBhvr>
                                        <p:cTn id="14" dur="1" fill="hold">
                                          <p:stCondLst>
                                            <p:cond delay="0"/>
                                          </p:stCondLst>
                                        </p:cTn>
                                        <p:tgtEl>
                                          <p:spTgt spid="17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p:cNvSpPr>
            <a:spLocks noChangeArrowheads="1"/>
          </p:cNvSpPr>
          <p:nvPr/>
        </p:nvSpPr>
        <p:spPr bwMode="auto">
          <a:xfrm>
            <a:off x="684213" y="1485032"/>
            <a:ext cx="7888287" cy="496830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438" name="AutoShape 3"/>
          <p:cNvSpPr>
            <a:spLocks noChangeArrowheads="1"/>
          </p:cNvSpPr>
          <p:nvPr/>
        </p:nvSpPr>
        <p:spPr bwMode="auto">
          <a:xfrm>
            <a:off x="611560" y="1053232"/>
            <a:ext cx="5688013"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CC0000"/>
              </a:buClr>
              <a:buSzPct val="75000"/>
              <a:buFont typeface="Wingdings" panose="05000000000000000000" pitchFamily="2" charset="2"/>
              <a:buNone/>
            </a:pPr>
            <a:r>
              <a:rPr lang="zh-CN" altLang="en-US" b="1" dirty="0" smtClean="0">
                <a:solidFill>
                  <a:srgbClr val="CC0000"/>
                </a:solidFill>
              </a:rPr>
              <a:t>个性化</a:t>
            </a:r>
            <a:r>
              <a:rPr lang="zh-CN" altLang="en-US" b="1" dirty="0">
                <a:solidFill>
                  <a:srgbClr val="CC0000"/>
                </a:solidFill>
              </a:rPr>
              <a:t>界面设计</a:t>
            </a:r>
          </a:p>
        </p:txBody>
      </p:sp>
      <p:sp>
        <p:nvSpPr>
          <p:cNvPr id="165892" name="AutoShape 4"/>
          <p:cNvSpPr>
            <a:spLocks noChangeArrowheads="1"/>
          </p:cNvSpPr>
          <p:nvPr/>
        </p:nvSpPr>
        <p:spPr bwMode="auto">
          <a:xfrm>
            <a:off x="971550" y="1627907"/>
            <a:ext cx="6264275" cy="865187"/>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95250" indent="-4763"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zh-CN" altLang="en-US" b="1" dirty="0">
                <a:hlinkClick r:id="rId2" action="ppaction://hlinkfile"/>
              </a:rPr>
              <a:t>界面换肤设计与实现</a:t>
            </a:r>
            <a:endParaRPr lang="zh-CN" altLang="en-US" b="1" dirty="0"/>
          </a:p>
        </p:txBody>
      </p:sp>
      <p:pic>
        <p:nvPicPr>
          <p:cNvPr id="18441" name="Picture 9" descr="HTCPhone1OnCall">
            <a:hlinkClick r:id="rId3" action="ppaction://hlinkfile"/>
          </p:cNvPr>
          <p:cNvPicPr>
            <a:picLocks noChangeAspect="1" noChangeArrowheads="1"/>
          </p:cNvPicPr>
          <p:nvPr/>
        </p:nvPicPr>
        <p:blipFill>
          <a:blip r:embed="rId4">
            <a:clrChange>
              <a:clrFrom>
                <a:srgbClr val="FF0000"/>
              </a:clrFrom>
              <a:clrTo>
                <a:srgbClr val="FF0000">
                  <a:alpha val="0"/>
                </a:srgbClr>
              </a:clrTo>
            </a:clrChange>
            <a:extLst>
              <a:ext uri="{28A0092B-C50C-407E-A947-70E740481C1C}">
                <a14:useLocalDpi xmlns:a14="http://schemas.microsoft.com/office/drawing/2010/main" val="0"/>
              </a:ext>
            </a:extLst>
          </a:blip>
          <a:srcRect/>
          <a:stretch>
            <a:fillRect/>
          </a:stretch>
        </p:blipFill>
        <p:spPr bwMode="auto">
          <a:xfrm>
            <a:off x="4284663" y="2045419"/>
            <a:ext cx="2190750" cy="411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Picture 11" descr="NormalPhoneCall"/>
          <p:cNvPicPr>
            <a:picLocks noChangeAspect="1" noChangeArrowheads="1"/>
          </p:cNvPicPr>
          <p:nvPr/>
        </p:nvPicPr>
        <p:blipFill>
          <a:blip r:embed="rId5">
            <a:clrChange>
              <a:clrFrom>
                <a:srgbClr val="FF0000"/>
              </a:clrFrom>
              <a:clrTo>
                <a:srgbClr val="FF0000">
                  <a:alpha val="0"/>
                </a:srgbClr>
              </a:clrTo>
            </a:clrChange>
            <a:extLst>
              <a:ext uri="{28A0092B-C50C-407E-A947-70E740481C1C}">
                <a14:useLocalDpi xmlns:a14="http://schemas.microsoft.com/office/drawing/2010/main" val="0"/>
              </a:ext>
            </a:extLst>
          </a:blip>
          <a:srcRect/>
          <a:stretch>
            <a:fillRect/>
          </a:stretch>
        </p:blipFill>
        <p:spPr bwMode="auto">
          <a:xfrm>
            <a:off x="6588125" y="1900957"/>
            <a:ext cx="1868488"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2"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WIMP</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用户界面设计</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00455183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65892"/>
                                        </p:tgtEl>
                                        <p:attrNameLst>
                                          <p:attrName>style.visibility</p:attrName>
                                        </p:attrNameLst>
                                      </p:cBhvr>
                                      <p:to>
                                        <p:strVal val="visible"/>
                                      </p:to>
                                    </p:set>
                                    <p:animEffect transition="in" filter="wipe(up)">
                                      <p:cBhvr>
                                        <p:cTn id="7" dur="2000"/>
                                        <p:tgtEl>
                                          <p:spTgt spid="165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ChangeArrowheads="1"/>
          </p:cNvSpPr>
          <p:nvPr/>
        </p:nvSpPr>
        <p:spPr bwMode="auto">
          <a:xfrm>
            <a:off x="684213" y="1485032"/>
            <a:ext cx="7888287" cy="496830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486" name="AutoShape 3"/>
          <p:cNvSpPr>
            <a:spLocks noChangeArrowheads="1"/>
          </p:cNvSpPr>
          <p:nvPr/>
        </p:nvSpPr>
        <p:spPr bwMode="auto">
          <a:xfrm>
            <a:off x="611560" y="1053232"/>
            <a:ext cx="5688013" cy="43180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rgbClr val="CC0000"/>
              </a:buClr>
              <a:buSzPct val="75000"/>
              <a:buFont typeface="Wingdings" panose="05000000000000000000" pitchFamily="2" charset="2"/>
              <a:buNone/>
            </a:pPr>
            <a:r>
              <a:rPr lang="en-US" altLang="zh-CN" b="1" dirty="0" err="1" smtClean="0">
                <a:solidFill>
                  <a:srgbClr val="CC0000"/>
                </a:solidFill>
              </a:rPr>
              <a:t>UnDo</a:t>
            </a:r>
            <a:r>
              <a:rPr lang="en-US" altLang="zh-CN" b="1" dirty="0" smtClean="0">
                <a:solidFill>
                  <a:srgbClr val="CC0000"/>
                </a:solidFill>
              </a:rPr>
              <a:t>/</a:t>
            </a:r>
            <a:r>
              <a:rPr lang="en-US" altLang="zh-CN" b="1" dirty="0" err="1" smtClean="0">
                <a:solidFill>
                  <a:srgbClr val="CC0000"/>
                </a:solidFill>
              </a:rPr>
              <a:t>ReDo</a:t>
            </a:r>
            <a:r>
              <a:rPr lang="zh-CN" altLang="en-US" b="1" dirty="0">
                <a:solidFill>
                  <a:srgbClr val="CC0000"/>
                </a:solidFill>
              </a:rPr>
              <a:t>设计</a:t>
            </a:r>
          </a:p>
        </p:txBody>
      </p:sp>
      <p:sp>
        <p:nvSpPr>
          <p:cNvPr id="162820" name="AutoShape 4"/>
          <p:cNvSpPr>
            <a:spLocks noChangeArrowheads="1"/>
          </p:cNvSpPr>
          <p:nvPr/>
        </p:nvSpPr>
        <p:spPr bwMode="auto">
          <a:xfrm>
            <a:off x="900113" y="1701006"/>
            <a:ext cx="6985000" cy="4032250"/>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547688" indent="-4572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b="1" dirty="0"/>
              <a:t>1.   </a:t>
            </a:r>
            <a:r>
              <a:rPr lang="zh-CN" altLang="en-US" b="1" dirty="0"/>
              <a:t>分析程序运行及操作步骤，分离出可独立的</a:t>
            </a:r>
            <a:br>
              <a:rPr lang="zh-CN" altLang="en-US" b="1" dirty="0"/>
            </a:br>
            <a:r>
              <a:rPr lang="zh-CN" altLang="en-US" b="1" dirty="0"/>
              <a:t> 操作对象；</a:t>
            </a:r>
          </a:p>
          <a:p>
            <a:pPr eaLnBrk="1" hangingPunct="1">
              <a:lnSpc>
                <a:spcPct val="110000"/>
              </a:lnSpc>
            </a:pPr>
            <a:endParaRPr lang="zh-CN" altLang="en-US" sz="800" b="1" dirty="0"/>
          </a:p>
          <a:p>
            <a:pPr eaLnBrk="1" hangingPunct="1">
              <a:lnSpc>
                <a:spcPct val="110000"/>
              </a:lnSpc>
            </a:pPr>
            <a:r>
              <a:rPr lang="en-US" altLang="zh-CN" b="1" dirty="0"/>
              <a:t>2.   </a:t>
            </a:r>
            <a:r>
              <a:rPr lang="zh-CN" altLang="en-US" b="1" dirty="0"/>
              <a:t>建立一个数据结构，保护每个对象产生前的</a:t>
            </a:r>
            <a:br>
              <a:rPr lang="zh-CN" altLang="en-US" b="1" dirty="0"/>
            </a:br>
            <a:r>
              <a:rPr lang="zh-CN" altLang="en-US" b="1" dirty="0"/>
              <a:t> 现场：操作序列和结果数据；</a:t>
            </a:r>
          </a:p>
          <a:p>
            <a:pPr eaLnBrk="1" hangingPunct="1">
              <a:lnSpc>
                <a:spcPct val="110000"/>
              </a:lnSpc>
            </a:pPr>
            <a:r>
              <a:rPr lang="zh-CN" altLang="en-US" b="1" dirty="0"/>
              <a:t>       该数据结构是个</a:t>
            </a:r>
            <a:r>
              <a:rPr lang="zh-CN" altLang="en-US" b="1" dirty="0">
                <a:solidFill>
                  <a:srgbClr val="CC0000"/>
                </a:solidFill>
              </a:rPr>
              <a:t>环形栈</a:t>
            </a:r>
            <a:r>
              <a:rPr lang="en-US" altLang="zh-CN" b="1" dirty="0"/>
              <a:t>(</a:t>
            </a:r>
            <a:r>
              <a:rPr lang="zh-CN" altLang="en-US" b="1" dirty="0"/>
              <a:t>栈底不固定</a:t>
            </a:r>
            <a:r>
              <a:rPr lang="en-US" altLang="zh-CN" b="1" dirty="0"/>
              <a:t>)</a:t>
            </a:r>
            <a:r>
              <a:rPr lang="zh-CN" altLang="en-US" b="1" dirty="0"/>
              <a:t>；</a:t>
            </a:r>
          </a:p>
          <a:p>
            <a:pPr eaLnBrk="1" hangingPunct="1">
              <a:lnSpc>
                <a:spcPct val="110000"/>
              </a:lnSpc>
            </a:pPr>
            <a:endParaRPr lang="zh-CN" altLang="en-US" sz="800" b="1" dirty="0"/>
          </a:p>
          <a:p>
            <a:pPr eaLnBrk="1" hangingPunct="1">
              <a:lnSpc>
                <a:spcPct val="110000"/>
              </a:lnSpc>
              <a:buFontTx/>
              <a:buAutoNum type="arabicPeriod" startAt="3"/>
            </a:pPr>
            <a:r>
              <a:rPr lang="en-US" altLang="zh-CN" b="1" dirty="0" err="1"/>
              <a:t>UnDo</a:t>
            </a:r>
            <a:r>
              <a:rPr lang="zh-CN" altLang="en-US" b="1" dirty="0"/>
              <a:t>时做类退栈操作，恢复现场；</a:t>
            </a:r>
          </a:p>
          <a:p>
            <a:pPr eaLnBrk="1" hangingPunct="1">
              <a:lnSpc>
                <a:spcPct val="110000"/>
              </a:lnSpc>
            </a:pPr>
            <a:endParaRPr lang="zh-CN" altLang="en-US" sz="800" b="1" dirty="0"/>
          </a:p>
          <a:p>
            <a:pPr eaLnBrk="1" hangingPunct="1">
              <a:lnSpc>
                <a:spcPct val="110000"/>
              </a:lnSpc>
            </a:pPr>
            <a:r>
              <a:rPr lang="en-US" altLang="zh-CN" b="1" dirty="0"/>
              <a:t>4.   </a:t>
            </a:r>
            <a:r>
              <a:rPr lang="en-US" altLang="zh-CN" b="1" dirty="0" err="1"/>
              <a:t>ReDo</a:t>
            </a:r>
            <a:r>
              <a:rPr lang="zh-CN" altLang="en-US" b="1" dirty="0"/>
              <a:t>时，将由于</a:t>
            </a:r>
            <a:r>
              <a:rPr lang="en-US" altLang="zh-CN" b="1" dirty="0" err="1"/>
              <a:t>UnDo</a:t>
            </a:r>
            <a:r>
              <a:rPr lang="zh-CN" altLang="en-US" b="1" dirty="0"/>
              <a:t>退出的栈元素</a:t>
            </a:r>
            <a:br>
              <a:rPr lang="zh-CN" altLang="en-US" b="1" dirty="0"/>
            </a:br>
            <a:r>
              <a:rPr lang="zh-CN" altLang="en-US" b="1" dirty="0"/>
              <a:t>再压入栈</a:t>
            </a:r>
            <a:r>
              <a:rPr lang="en-US" altLang="zh-CN" b="1" dirty="0"/>
              <a:t>(</a:t>
            </a:r>
            <a:r>
              <a:rPr lang="zh-CN" altLang="en-US" b="1" dirty="0">
                <a:solidFill>
                  <a:srgbClr val="CC0000"/>
                </a:solidFill>
              </a:rPr>
              <a:t>只有当</a:t>
            </a:r>
            <a:r>
              <a:rPr lang="en-US" altLang="zh-CN" b="1" dirty="0" err="1">
                <a:solidFill>
                  <a:srgbClr val="CC0000"/>
                </a:solidFill>
              </a:rPr>
              <a:t>UnDo</a:t>
            </a:r>
            <a:r>
              <a:rPr lang="zh-CN" altLang="en-US" b="1" dirty="0">
                <a:solidFill>
                  <a:srgbClr val="CC0000"/>
                </a:solidFill>
              </a:rPr>
              <a:t>后无新的操</a:t>
            </a:r>
            <a:br>
              <a:rPr lang="zh-CN" altLang="en-US" b="1" dirty="0">
                <a:solidFill>
                  <a:srgbClr val="CC0000"/>
                </a:solidFill>
              </a:rPr>
            </a:br>
            <a:r>
              <a:rPr lang="zh-CN" altLang="en-US" b="1" dirty="0">
                <a:solidFill>
                  <a:srgbClr val="CC0000"/>
                </a:solidFill>
              </a:rPr>
              <a:t>作产生才可做</a:t>
            </a:r>
            <a:r>
              <a:rPr lang="en-US" altLang="zh-CN" b="1" dirty="0"/>
              <a:t>)</a:t>
            </a:r>
          </a:p>
        </p:txBody>
      </p:sp>
      <p:pic>
        <p:nvPicPr>
          <p:cNvPr id="162822" name="Picture 6" descr="未标题-1 拷贝">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0200" y="4653136"/>
            <a:ext cx="2554288"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1"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WIMP</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用户界面设计</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02561980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62820"/>
                                        </p:tgtEl>
                                        <p:attrNameLst>
                                          <p:attrName>style.visibility</p:attrName>
                                        </p:attrNameLst>
                                      </p:cBhvr>
                                      <p:to>
                                        <p:strVal val="visible"/>
                                      </p:to>
                                    </p:set>
                                    <p:animEffect transition="in" filter="wipe(up)">
                                      <p:cBhvr>
                                        <p:cTn id="7" dur="2000"/>
                                        <p:tgtEl>
                                          <p:spTgt spid="162820"/>
                                        </p:tgtEl>
                                      </p:cBhvr>
                                    </p:animEffect>
                                  </p:childTnLst>
                                </p:cTn>
                              </p:par>
                            </p:childTnLst>
                          </p:cTn>
                        </p:par>
                        <p:par>
                          <p:cTn id="8" fill="hold" nodeType="afterGroup">
                            <p:stCondLst>
                              <p:cond delay="2000"/>
                            </p:stCondLst>
                            <p:childTnLst>
                              <p:par>
                                <p:cTn id="9" presetID="10" presetClass="entr" presetSubtype="0" fill="hold" nodeType="afterEffect">
                                  <p:stCondLst>
                                    <p:cond delay="0"/>
                                  </p:stCondLst>
                                  <p:childTnLst>
                                    <p:set>
                                      <p:cBhvr>
                                        <p:cTn id="10" dur="1" fill="hold">
                                          <p:stCondLst>
                                            <p:cond delay="0"/>
                                          </p:stCondLst>
                                        </p:cTn>
                                        <p:tgtEl>
                                          <p:spTgt spid="162822"/>
                                        </p:tgtEl>
                                        <p:attrNameLst>
                                          <p:attrName>style.visibility</p:attrName>
                                        </p:attrNameLst>
                                      </p:cBhvr>
                                      <p:to>
                                        <p:strVal val="visible"/>
                                      </p:to>
                                    </p:set>
                                    <p:animEffect transition="in" filter="fade">
                                      <p:cBhvr>
                                        <p:cTn id="11" dur="1000"/>
                                        <p:tgtEl>
                                          <p:spTgt spid="162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2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用户界面设计</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6"/>
          <p:cNvSpPr txBox="1">
            <a:spLocks noChangeArrowheads="1"/>
          </p:cNvSpPr>
          <p:nvPr/>
        </p:nvSpPr>
        <p:spPr>
          <a:xfrm>
            <a:off x="1691680" y="1484313"/>
            <a:ext cx="5832647" cy="4536975"/>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zh-CN" altLang="en-US" sz="24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主要内容</a:t>
            </a:r>
            <a:endParaRPr kumimoji="0" lang="en-US" altLang="zh-CN" sz="24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1</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用户界面设计的基本概念</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2.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用户</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界面形式及设计</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原则</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3. </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WIMP</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用户界面</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设计</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        4. </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网页界面设计</a:t>
            </a: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5.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缺省</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设计</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问题</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6.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输入</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验证设计问题 </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7.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系统响应及信息反馈问题</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a:t>
            </a: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p:txBody>
      </p:sp>
    </p:spTree>
    <p:extLst>
      <p:ext uri="{BB962C8B-B14F-4D97-AF65-F5344CB8AC3E}">
        <p14:creationId xmlns:p14="http://schemas.microsoft.com/office/powerpoint/2010/main" val="1641862977"/>
      </p:ext>
    </p:extLst>
  </p:cSld>
  <p:clrMapOvr>
    <a:masterClrMapping/>
  </p:clrMapOvr>
  <p:transition spd="med">
    <p:random/>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用户界面设计</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6"/>
          <p:cNvSpPr txBox="1">
            <a:spLocks noChangeArrowheads="1"/>
          </p:cNvSpPr>
          <p:nvPr/>
        </p:nvSpPr>
        <p:spPr>
          <a:xfrm>
            <a:off x="1691680" y="1484313"/>
            <a:ext cx="5832647" cy="4536975"/>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zh-CN" altLang="en-US" sz="24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主要内容</a:t>
            </a:r>
            <a:endParaRPr kumimoji="0" lang="en-US" altLang="zh-CN" sz="24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1</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用户界面设计的基本概念</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2.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用户</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界面形式及设计</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原则</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3. </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WIMP</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用户界面</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设计</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4.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网页界面设计</a:t>
            </a: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         5. </a:t>
            </a:r>
            <a:r>
              <a:rPr kumimoji="0" lang="zh-CN" altLang="en-US" sz="20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缺省</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设计</a:t>
            </a:r>
            <a:r>
              <a:rPr kumimoji="0" lang="zh-CN" altLang="en-US" sz="20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问题</a:t>
            </a:r>
            <a:endParaRPr kumimoji="0" lang="en-US" altLang="zh-CN" sz="20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6.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输入</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验证设计问题 </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7.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系统响应及信息反馈问题</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a:t>
            </a: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p:txBody>
      </p:sp>
    </p:spTree>
    <p:extLst>
      <p:ext uri="{BB962C8B-B14F-4D97-AF65-F5344CB8AC3E}">
        <p14:creationId xmlns:p14="http://schemas.microsoft.com/office/powerpoint/2010/main" val="3577516783"/>
      </p:ext>
    </p:extLst>
  </p:cSld>
  <p:clrMapOvr>
    <a:masterClrMapping/>
  </p:clrMapOvr>
  <p:transition spd="med">
    <p:random/>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ChangeArrowheads="1"/>
          </p:cNvSpPr>
          <p:nvPr/>
        </p:nvSpPr>
        <p:spPr bwMode="auto">
          <a:xfrm>
            <a:off x="684213" y="1485032"/>
            <a:ext cx="7848600" cy="4896296"/>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44388" name="AutoShape 4"/>
          <p:cNvSpPr>
            <a:spLocks noChangeArrowheads="1"/>
          </p:cNvSpPr>
          <p:nvPr/>
        </p:nvSpPr>
        <p:spPr bwMode="auto">
          <a:xfrm>
            <a:off x="971550" y="1627907"/>
            <a:ext cx="7489825" cy="1800225"/>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1" lang="zh-CN" altLang="en-US" sz="22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a:ea typeface="黑体" pitchFamily="49" charset="-122"/>
                <a:cs typeface="+mn-cs"/>
              </a:rPr>
              <a:t>缺省或缺省值可能用到的场合</a:t>
            </a:r>
            <a:r>
              <a:rPr kumimoji="1" lang="en-US" altLang="zh-CN" sz="22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a:ea typeface="黑体" pitchFamily="49" charset="-122"/>
                <a:cs typeface="+mn-cs"/>
              </a:rPr>
              <a:t>:</a:t>
            </a:r>
          </a:p>
          <a:p>
            <a:pPr marL="179388" marR="0" lvl="1" indent="265113" algn="l" defTabSz="914400" rtl="0" eaLnBrk="1" fontAlgn="base" latinLnBrk="0" hangingPunct="1">
              <a:lnSpc>
                <a:spcPct val="110000"/>
              </a:lnSpc>
              <a:spcBef>
                <a:spcPct val="0"/>
              </a:spcBef>
              <a:spcAft>
                <a:spcPct val="0"/>
              </a:spcAft>
              <a:buClr>
                <a:srgbClr val="CC0000"/>
              </a:buClr>
              <a:buSzPct val="80000"/>
              <a:buFont typeface="Wingdings" pitchFamily="2" charset="2"/>
              <a:buChar char="l"/>
              <a:tabLst/>
              <a:defRPr/>
            </a:pPr>
            <a:r>
              <a:rPr kumimoji="1" lang="en-US" altLang="zh-CN" sz="2200" b="1" i="0" u="none" strike="noStrike" kern="1200" cap="none" spc="0" normalizeH="0" baseline="0" noProof="0">
                <a:ln>
                  <a:noFill/>
                </a:ln>
                <a:solidFill>
                  <a:srgbClr val="000000"/>
                </a:solidFill>
                <a:effectLst/>
                <a:uLnTx/>
                <a:uFillTx/>
                <a:latin typeface="Times New Roman"/>
                <a:ea typeface="楷体_GB2312" pitchFamily="49" charset="-122"/>
                <a:cs typeface="+mn-cs"/>
              </a:rPr>
              <a:t> </a:t>
            </a:r>
            <a:r>
              <a:rPr kumimoji="1" lang="zh-CN" altLang="en-US" sz="2200" b="1" i="0" u="none" strike="noStrike" kern="1200" cap="none" spc="0" normalizeH="0" baseline="0" noProof="0">
                <a:ln>
                  <a:noFill/>
                </a:ln>
                <a:solidFill>
                  <a:srgbClr val="000000"/>
                </a:solidFill>
                <a:effectLst/>
                <a:uLnTx/>
                <a:uFillTx/>
                <a:latin typeface="Times New Roman"/>
                <a:ea typeface="楷体_GB2312" pitchFamily="49" charset="-122"/>
                <a:cs typeface="+mn-cs"/>
              </a:rPr>
              <a:t>文本编辑框；</a:t>
            </a:r>
          </a:p>
          <a:p>
            <a:pPr marL="179388" marR="0" lvl="1" indent="265113" algn="l" defTabSz="914400" rtl="0" eaLnBrk="1" fontAlgn="base" latinLnBrk="0" hangingPunct="1">
              <a:lnSpc>
                <a:spcPct val="110000"/>
              </a:lnSpc>
              <a:spcBef>
                <a:spcPct val="0"/>
              </a:spcBef>
              <a:spcAft>
                <a:spcPct val="0"/>
              </a:spcAft>
              <a:buClr>
                <a:srgbClr val="CC0000"/>
              </a:buClr>
              <a:buSzPct val="80000"/>
              <a:buFont typeface="Wingdings" pitchFamily="2" charset="2"/>
              <a:buChar char="l"/>
              <a:tabLst/>
              <a:defRPr/>
            </a:pPr>
            <a:r>
              <a:rPr kumimoji="1" lang="zh-CN" altLang="en-US" sz="2200" b="1" i="0" u="none" strike="noStrike" kern="1200" cap="none" spc="0" normalizeH="0" baseline="0" noProof="0">
                <a:ln>
                  <a:noFill/>
                </a:ln>
                <a:solidFill>
                  <a:srgbClr val="000000"/>
                </a:solidFill>
                <a:effectLst/>
                <a:uLnTx/>
                <a:uFillTx/>
                <a:latin typeface="Times New Roman"/>
                <a:ea typeface="楷体_GB2312" pitchFamily="49" charset="-122"/>
                <a:cs typeface="+mn-cs"/>
              </a:rPr>
              <a:t> 输入选择框：列表框、组合框、单选框、多选框；</a:t>
            </a:r>
          </a:p>
          <a:p>
            <a:pPr marL="179388" marR="0" lvl="1" indent="265113" algn="l" defTabSz="914400" rtl="0" eaLnBrk="1" fontAlgn="base" latinLnBrk="0" hangingPunct="1">
              <a:lnSpc>
                <a:spcPct val="110000"/>
              </a:lnSpc>
              <a:spcBef>
                <a:spcPct val="0"/>
              </a:spcBef>
              <a:spcAft>
                <a:spcPct val="0"/>
              </a:spcAft>
              <a:buClr>
                <a:srgbClr val="CC0000"/>
              </a:buClr>
              <a:buSzPct val="80000"/>
              <a:buFont typeface="Wingdings" pitchFamily="2" charset="2"/>
              <a:buChar char="l"/>
              <a:tabLst/>
              <a:defRPr/>
            </a:pPr>
            <a:r>
              <a:rPr kumimoji="1" lang="zh-CN" altLang="en-US" sz="2200" b="1" i="0" u="none" strike="noStrike" kern="1200" cap="none" spc="0" normalizeH="0" baseline="0" noProof="0">
                <a:ln>
                  <a:noFill/>
                </a:ln>
                <a:solidFill>
                  <a:srgbClr val="000000"/>
                </a:solidFill>
                <a:effectLst/>
                <a:uLnTx/>
                <a:uFillTx/>
                <a:latin typeface="Times New Roman"/>
                <a:ea typeface="楷体_GB2312" pitchFamily="49" charset="-122"/>
                <a:cs typeface="+mn-cs"/>
              </a:rPr>
              <a:t> 功能按钮：其上的焦点</a:t>
            </a:r>
            <a:endParaRPr kumimoji="1" lang="zh-CN" altLang="en-US" sz="2200" b="1" i="0" u="none" strike="noStrike" kern="1200" cap="none" spc="0" normalizeH="0" baseline="0" noProof="0">
              <a:ln>
                <a:noFill/>
              </a:ln>
              <a:solidFill>
                <a:srgbClr val="0000CC"/>
              </a:solidFill>
              <a:effectLst/>
              <a:uLnTx/>
              <a:uFillTx/>
              <a:latin typeface="Times New Roman"/>
              <a:ea typeface="楷体_GB2312" pitchFamily="49" charset="-122"/>
              <a:cs typeface="+mn-cs"/>
            </a:endParaRPr>
          </a:p>
        </p:txBody>
      </p:sp>
      <p:sp>
        <p:nvSpPr>
          <p:cNvPr id="144389" name="Line 5"/>
          <p:cNvSpPr>
            <a:spLocks noChangeShapeType="1"/>
          </p:cNvSpPr>
          <p:nvPr/>
        </p:nvSpPr>
        <p:spPr bwMode="auto">
          <a:xfrm>
            <a:off x="684213" y="3501157"/>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44390" name="AutoShape 6"/>
          <p:cNvSpPr>
            <a:spLocks noChangeArrowheads="1"/>
          </p:cNvSpPr>
          <p:nvPr/>
        </p:nvSpPr>
        <p:spPr bwMode="auto">
          <a:xfrm>
            <a:off x="900113" y="3644032"/>
            <a:ext cx="7200900" cy="2665412"/>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4763" marR="0" lvl="0" indent="-4763" algn="l" defTabSz="914400" rtl="0" eaLnBrk="1" fontAlgn="base" latinLnBrk="0" hangingPunct="1">
              <a:lnSpc>
                <a:spcPct val="110000"/>
              </a:lnSpc>
              <a:spcBef>
                <a:spcPct val="0"/>
              </a:spcBef>
              <a:spcAft>
                <a:spcPct val="0"/>
              </a:spcAft>
              <a:buClrTx/>
              <a:buSzTx/>
              <a:buFontTx/>
              <a:buNone/>
              <a:tabLst/>
              <a:defRPr/>
            </a:pPr>
            <a:r>
              <a:rPr kumimoji="1" lang="zh-CN" altLang="en-US" sz="22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a:ea typeface="黑体" pitchFamily="49" charset="-122"/>
                <a:cs typeface="+mn-cs"/>
              </a:rPr>
              <a:t>缺省或缺省值设计的目的</a:t>
            </a:r>
            <a:r>
              <a:rPr kumimoji="1" lang="en-US" altLang="zh-CN" sz="22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a:ea typeface="黑体" pitchFamily="49" charset="-122"/>
                <a:cs typeface="+mn-cs"/>
              </a:rPr>
              <a:t>:</a:t>
            </a:r>
          </a:p>
          <a:p>
            <a:pPr marL="627063" marR="0" lvl="1" indent="-352425" algn="l" defTabSz="914400" rtl="0" eaLnBrk="1" fontAlgn="base" latinLnBrk="0" hangingPunct="1">
              <a:lnSpc>
                <a:spcPct val="110000"/>
              </a:lnSpc>
              <a:spcBef>
                <a:spcPct val="0"/>
              </a:spcBef>
              <a:spcAft>
                <a:spcPct val="0"/>
              </a:spcAft>
              <a:buClr>
                <a:srgbClr val="CC0000"/>
              </a:buClr>
              <a:buSzPct val="80000"/>
              <a:buFont typeface="Wingdings" pitchFamily="2" charset="2"/>
              <a:buChar char="l"/>
              <a:tabLst/>
              <a:defRPr/>
            </a:pPr>
            <a:r>
              <a:rPr kumimoji="1" lang="zh-CN" altLang="en-US" sz="2200" b="1" i="0" u="none" strike="noStrike" kern="1200" cap="none" spc="0" normalizeH="0" baseline="0" noProof="0">
                <a:ln>
                  <a:noFill/>
                </a:ln>
                <a:solidFill>
                  <a:srgbClr val="000000"/>
                </a:solidFill>
                <a:effectLst/>
                <a:uLnTx/>
                <a:uFillTx/>
                <a:latin typeface="Times New Roman"/>
                <a:ea typeface="楷体_GB2312" pitchFamily="49" charset="-122"/>
                <a:cs typeface="+mn-cs"/>
              </a:rPr>
              <a:t>减少用户输入数据量，提高系统使用效率</a:t>
            </a:r>
          </a:p>
          <a:p>
            <a:pPr marL="4763" marR="0" lvl="0" indent="-4763" algn="l" defTabSz="914400" rtl="0" eaLnBrk="1" fontAlgn="base" latinLnBrk="0" hangingPunct="1">
              <a:lnSpc>
                <a:spcPct val="110000"/>
              </a:lnSpc>
              <a:spcBef>
                <a:spcPct val="0"/>
              </a:spcBef>
              <a:spcAft>
                <a:spcPct val="0"/>
              </a:spcAft>
              <a:buClr>
                <a:srgbClr val="CC0000"/>
              </a:buClr>
              <a:buSzPct val="80000"/>
              <a:buFont typeface="Wingdings" pitchFamily="2" charset="2"/>
              <a:buNone/>
              <a:tabLst/>
              <a:defRPr/>
            </a:pPr>
            <a:endParaRPr kumimoji="1" lang="zh-CN" altLang="en-US" sz="800" b="1" i="0" u="none" strike="noStrike" kern="1200" cap="none" spc="0" normalizeH="0" baseline="0" noProof="0">
              <a:ln>
                <a:noFill/>
              </a:ln>
              <a:solidFill>
                <a:srgbClr val="000000"/>
              </a:solidFill>
              <a:effectLst/>
              <a:uLnTx/>
              <a:uFillTx/>
              <a:latin typeface="Times New Roman"/>
              <a:ea typeface="楷体_GB2312" pitchFamily="49" charset="-122"/>
              <a:cs typeface="+mn-cs"/>
            </a:endParaRPr>
          </a:p>
          <a:p>
            <a:pPr marL="4763" marR="0" lvl="0" indent="-4763" algn="l" defTabSz="914400" rtl="0" eaLnBrk="1" fontAlgn="base" latinLnBrk="0" hangingPunct="1">
              <a:lnSpc>
                <a:spcPct val="110000"/>
              </a:lnSpc>
              <a:spcBef>
                <a:spcPct val="0"/>
              </a:spcBef>
              <a:spcAft>
                <a:spcPct val="0"/>
              </a:spcAft>
              <a:buClrTx/>
              <a:buSzTx/>
              <a:buFontTx/>
              <a:buNone/>
              <a:tabLst/>
              <a:defRPr/>
            </a:pPr>
            <a:r>
              <a:rPr kumimoji="1" lang="zh-CN" altLang="en-US" sz="22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a:ea typeface="黑体" pitchFamily="49" charset="-122"/>
                <a:cs typeface="+mn-cs"/>
              </a:rPr>
              <a:t>缺省或缺省值采用原则</a:t>
            </a:r>
            <a:r>
              <a:rPr kumimoji="1" lang="en-US" altLang="zh-CN" sz="22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a:ea typeface="黑体" pitchFamily="49" charset="-122"/>
                <a:cs typeface="+mn-cs"/>
              </a:rPr>
              <a:t>:</a:t>
            </a:r>
          </a:p>
          <a:p>
            <a:pPr marL="627063" marR="0" lvl="1" indent="-352425" algn="l" defTabSz="914400" rtl="0" eaLnBrk="1" fontAlgn="base" latinLnBrk="0" hangingPunct="1">
              <a:lnSpc>
                <a:spcPct val="110000"/>
              </a:lnSpc>
              <a:spcBef>
                <a:spcPct val="0"/>
              </a:spcBef>
              <a:spcAft>
                <a:spcPct val="0"/>
              </a:spcAft>
              <a:buClr>
                <a:srgbClr val="CC0000"/>
              </a:buClr>
              <a:buSzPct val="80000"/>
              <a:buFont typeface="Wingdings" pitchFamily="2" charset="2"/>
              <a:buChar char="l"/>
              <a:tabLst/>
              <a:defRPr/>
            </a:pPr>
            <a:r>
              <a:rPr kumimoji="1" lang="zh-CN" altLang="en-US" sz="2200" b="1" i="0" u="none" strike="noStrike" kern="1200" cap="none" spc="0" normalizeH="0" baseline="0" noProof="0">
                <a:ln>
                  <a:noFill/>
                </a:ln>
                <a:solidFill>
                  <a:srgbClr val="000000"/>
                </a:solidFill>
                <a:effectLst/>
                <a:uLnTx/>
                <a:uFillTx/>
                <a:latin typeface="Times New Roman"/>
                <a:ea typeface="楷体_GB2312" pitchFamily="49" charset="-122"/>
                <a:cs typeface="+mn-cs"/>
              </a:rPr>
              <a:t>缺省值的设定一定要考虑使用的效率，即从统计结果看，每次输入平均输入量（含清除缺省值的输入量） ＜ 无缺省值情况下的平均输入量。</a:t>
            </a:r>
          </a:p>
        </p:txBody>
      </p:sp>
      <p:sp>
        <p:nvSpPr>
          <p:cNvPr id="144394" name="AutoShape 10"/>
          <p:cNvSpPr>
            <a:spLocks noChangeArrowheads="1"/>
          </p:cNvSpPr>
          <p:nvPr/>
        </p:nvSpPr>
        <p:spPr bwMode="auto">
          <a:xfrm>
            <a:off x="683568" y="1054572"/>
            <a:ext cx="4464050" cy="430212"/>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100" i="0" u="sng" strike="noStrike" kern="1200" cap="none" spc="0" normalizeH="0" baseline="0" noProof="0">
                <a:ln>
                  <a:noFill/>
                </a:ln>
                <a:solidFill>
                  <a:srgbClr val="CC0000"/>
                </a:solidFill>
                <a:effectLst/>
                <a:uLnTx/>
                <a:uFillTx/>
                <a:latin typeface="Times New Roman"/>
                <a:ea typeface="黑体" pitchFamily="49" charset="-122"/>
                <a:cs typeface="+mn-cs"/>
              </a:rPr>
              <a:t>缺省或缺省值设计的目的和原则</a:t>
            </a:r>
          </a:p>
        </p:txBody>
      </p:sp>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9"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缺省</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设计问题</a:t>
            </a:r>
          </a:p>
          <a:p>
            <a:pPr eaLnBrk="1" hangingPunct="1"/>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41192395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4394"/>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44388"/>
                                        </p:tgtEl>
                                        <p:attrNameLst>
                                          <p:attrName>style.visibility</p:attrName>
                                        </p:attrNameLst>
                                      </p:cBhvr>
                                      <p:to>
                                        <p:strVal val="visible"/>
                                      </p:to>
                                    </p:set>
                                    <p:animEffect transition="in" filter="wipe(up)">
                                      <p:cBhvr>
                                        <p:cTn id="10" dur="2000"/>
                                        <p:tgtEl>
                                          <p:spTgt spid="144388"/>
                                        </p:tgtEl>
                                      </p:cBhvr>
                                    </p:animEffect>
                                  </p:childTnLst>
                                </p:cTn>
                              </p:par>
                            </p:childTnLst>
                          </p:cTn>
                        </p:par>
                        <p:par>
                          <p:cTn id="11" fill="hold" nodeType="afterGroup">
                            <p:stCondLst>
                              <p:cond delay="2000"/>
                            </p:stCondLst>
                            <p:childTnLst>
                              <p:par>
                                <p:cTn id="12" presetID="22" presetClass="entr" presetSubtype="1" fill="hold" grpId="0" nodeType="afterEffect">
                                  <p:stCondLst>
                                    <p:cond delay="0"/>
                                  </p:stCondLst>
                                  <p:childTnLst>
                                    <p:set>
                                      <p:cBhvr>
                                        <p:cTn id="13" dur="1" fill="hold">
                                          <p:stCondLst>
                                            <p:cond delay="0"/>
                                          </p:stCondLst>
                                        </p:cTn>
                                        <p:tgtEl>
                                          <p:spTgt spid="144390"/>
                                        </p:tgtEl>
                                        <p:attrNameLst>
                                          <p:attrName>style.visibility</p:attrName>
                                        </p:attrNameLst>
                                      </p:cBhvr>
                                      <p:to>
                                        <p:strVal val="visible"/>
                                      </p:to>
                                    </p:set>
                                    <p:animEffect transition="in" filter="wipe(up)">
                                      <p:cBhvr>
                                        <p:cTn id="14" dur="2000"/>
                                        <p:tgtEl>
                                          <p:spTgt spid="144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8" grpId="0"/>
      <p:bldP spid="144390" grpId="0"/>
      <p:bldP spid="14439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ChangeArrowheads="1"/>
          </p:cNvSpPr>
          <p:nvPr/>
        </p:nvSpPr>
        <p:spPr bwMode="auto">
          <a:xfrm>
            <a:off x="684213" y="1485032"/>
            <a:ext cx="7848600" cy="496830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65891" name="AutoShape 3"/>
          <p:cNvSpPr>
            <a:spLocks noChangeArrowheads="1"/>
          </p:cNvSpPr>
          <p:nvPr/>
        </p:nvSpPr>
        <p:spPr bwMode="auto">
          <a:xfrm>
            <a:off x="827088" y="1627907"/>
            <a:ext cx="7632700" cy="4752975"/>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809625" marR="0" lvl="0" indent="-809625"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3399"/>
                </a:solidFill>
                <a:effectLst/>
                <a:uLnTx/>
                <a:uFillTx/>
                <a:latin typeface="Times New Roman"/>
                <a:ea typeface="黑体" pitchFamily="49" charset="-122"/>
                <a:cs typeface="+mn-cs"/>
              </a:rPr>
              <a:t>方法</a:t>
            </a:r>
            <a:r>
              <a:rPr kumimoji="1" lang="en-US" altLang="zh-CN" sz="2200" b="1" i="0" u="none" strike="noStrike" kern="1200" cap="none" spc="0" normalizeH="0" baseline="0" noProof="0" dirty="0">
                <a:ln>
                  <a:noFill/>
                </a:ln>
                <a:solidFill>
                  <a:srgbClr val="003399"/>
                </a:solidFill>
                <a:effectLst/>
                <a:uLnTx/>
                <a:uFillTx/>
                <a:latin typeface="Times New Roman"/>
                <a:ea typeface="黑体" pitchFamily="49" charset="-122"/>
                <a:cs typeface="+mn-cs"/>
              </a:rPr>
              <a:t>1:</a:t>
            </a:r>
            <a:r>
              <a:rPr kumimoji="1" lang="zh-CN" altLang="en-US" sz="2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49" charset="-122"/>
                <a:cs typeface="+mn-cs"/>
              </a:rPr>
              <a:t>用户操作设定缺省值</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（也可以作为强制值输入）</a:t>
            </a:r>
          </a:p>
          <a:p>
            <a:pPr marL="809625" marR="0" lvl="0" indent="-809625"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CC0000"/>
                </a:solidFill>
                <a:effectLst/>
                <a:uLnTx/>
                <a:uFillTx/>
                <a:latin typeface="Times New Roman"/>
                <a:ea typeface="黑体" pitchFamily="49" charset="-122"/>
                <a:cs typeface="+mn-cs"/>
              </a:rPr>
              <a:t>例如：</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某学院、某专业、某年级、某班的学生成绩录入，可  以将学院、专业、年级、班级设定，录入界面不出现这些信息</a:t>
            </a:r>
            <a:r>
              <a:rPr kumimoji="1" lang="zh-CN" altLang="en-US" sz="22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rPr>
              <a:t>项</a:t>
            </a:r>
          </a:p>
          <a:p>
            <a:pPr marL="809625" marR="0" lvl="0" indent="-809625" algn="l" defTabSz="914400" rtl="0" eaLnBrk="1" fontAlgn="base" latinLnBrk="0" hangingPunct="1">
              <a:lnSpc>
                <a:spcPct val="100000"/>
              </a:lnSpc>
              <a:spcBef>
                <a:spcPct val="0"/>
              </a:spcBef>
              <a:spcAft>
                <a:spcPct val="0"/>
              </a:spcAft>
              <a:buClrTx/>
              <a:buSzTx/>
              <a:buFontTx/>
              <a:buNone/>
              <a:tabLst/>
              <a:defRPr/>
            </a:pPr>
            <a:endParaRPr kumimoji="1" lang="zh-CN" altLang="en-US" sz="800" b="1" i="0" u="none" strike="noStrike" kern="1200" cap="none" spc="0" normalizeH="0" baseline="0" noProof="0" dirty="0" smtClean="0">
              <a:ln>
                <a:noFill/>
              </a:ln>
              <a:solidFill>
                <a:srgbClr val="000000"/>
              </a:solidFill>
              <a:effectLst/>
              <a:uLnTx/>
              <a:uFillTx/>
              <a:latin typeface="Times New Roman"/>
              <a:ea typeface="楷体_GB2312" pitchFamily="49" charset="-122"/>
              <a:cs typeface="+mn-cs"/>
            </a:endParaRPr>
          </a:p>
          <a:p>
            <a:pPr marL="809625" marR="0" lvl="0" indent="-809625"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smtClean="0">
                <a:ln>
                  <a:noFill/>
                </a:ln>
                <a:solidFill>
                  <a:srgbClr val="003399"/>
                </a:solidFill>
                <a:effectLst/>
                <a:uLnTx/>
                <a:uFillTx/>
                <a:latin typeface="Times New Roman"/>
                <a:ea typeface="黑体" pitchFamily="49" charset="-122"/>
                <a:cs typeface="+mn-cs"/>
              </a:rPr>
              <a:t>方法</a:t>
            </a:r>
            <a:r>
              <a:rPr kumimoji="1" lang="en-US" altLang="zh-CN" sz="2200" b="1" i="0" u="none" strike="noStrike" kern="1200" cap="none" spc="0" normalizeH="0" baseline="0" noProof="0" dirty="0">
                <a:ln>
                  <a:noFill/>
                </a:ln>
                <a:solidFill>
                  <a:srgbClr val="003399"/>
                </a:solidFill>
                <a:effectLst/>
                <a:uLnTx/>
                <a:uFillTx/>
                <a:latin typeface="Times New Roman"/>
                <a:ea typeface="黑体" pitchFamily="49" charset="-122"/>
                <a:cs typeface="+mn-cs"/>
              </a:rPr>
              <a:t>2:</a:t>
            </a:r>
            <a:r>
              <a:rPr kumimoji="1" lang="zh-CN" altLang="en-US" sz="2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49" charset="-122"/>
                <a:cs typeface="+mn-cs"/>
              </a:rPr>
              <a:t>经验值作为缺省值</a:t>
            </a:r>
          </a:p>
          <a:p>
            <a:pPr marL="809625" marR="0" lvl="0" indent="-809625"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CC0000"/>
                </a:solidFill>
                <a:effectLst/>
                <a:uLnTx/>
                <a:uFillTx/>
                <a:latin typeface="Times New Roman"/>
                <a:ea typeface="黑体" pitchFamily="49" charset="-122"/>
                <a:cs typeface="+mn-cs"/>
              </a:rPr>
              <a:t>例如：</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打印参数设置对话中，纸张尺寸为“</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A4</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复印纸”</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打印色彩为“黑色”</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打印份数为“</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1</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份”</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多份打印时“逐份输出”</a:t>
            </a:r>
          </a:p>
          <a:p>
            <a:pPr marL="809625" marR="0" lvl="0" indent="-809625" algn="l" defTabSz="914400" rtl="0" eaLnBrk="1" fontAlgn="base" latinLnBrk="0" hangingPunct="1">
              <a:lnSpc>
                <a:spcPct val="100000"/>
              </a:lnSpc>
              <a:spcBef>
                <a:spcPct val="0"/>
              </a:spcBef>
              <a:spcAft>
                <a:spcPct val="0"/>
              </a:spcAft>
              <a:buClrTx/>
              <a:buSzTx/>
              <a:buFontTx/>
              <a:buNone/>
              <a:tabLst/>
              <a:defRPr/>
            </a:pPr>
            <a:endParaRPr kumimoji="1" lang="zh-CN" altLang="en-US" sz="8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49" charset="-122"/>
              <a:cs typeface="+mn-cs"/>
            </a:endParaRPr>
          </a:p>
          <a:p>
            <a:pPr marL="809625" marR="0" lvl="0" indent="-809625"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3399"/>
                </a:solidFill>
                <a:effectLst/>
                <a:uLnTx/>
                <a:uFillTx/>
                <a:latin typeface="Times New Roman"/>
                <a:ea typeface="黑体" pitchFamily="49" charset="-122"/>
                <a:cs typeface="+mn-cs"/>
              </a:rPr>
              <a:t>方法</a:t>
            </a:r>
            <a:r>
              <a:rPr kumimoji="1" lang="en-US" altLang="zh-CN" sz="2200" b="1" i="0" u="none" strike="noStrike" kern="1200" cap="none" spc="0" normalizeH="0" baseline="0" noProof="0" dirty="0">
                <a:ln>
                  <a:noFill/>
                </a:ln>
                <a:solidFill>
                  <a:srgbClr val="003399"/>
                </a:solidFill>
                <a:effectLst/>
                <a:uLnTx/>
                <a:uFillTx/>
                <a:latin typeface="Times New Roman"/>
                <a:ea typeface="黑体" pitchFamily="49" charset="-122"/>
                <a:cs typeface="+mn-cs"/>
              </a:rPr>
              <a:t>3:</a:t>
            </a:r>
            <a:r>
              <a:rPr kumimoji="1" lang="zh-CN" altLang="en-US" sz="2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49" charset="-122"/>
                <a:cs typeface="+mn-cs"/>
              </a:rPr>
              <a:t>统计方法确定出现几率大的值作为缺省值</a:t>
            </a:r>
            <a:endPar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endParaRPr>
          </a:p>
          <a:p>
            <a:pPr marL="809625" marR="0" lvl="0" indent="-809625"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CC0000"/>
                </a:solidFill>
                <a:effectLst/>
                <a:uLnTx/>
                <a:uFillTx/>
                <a:latin typeface="Times New Roman"/>
                <a:ea typeface="黑体" pitchFamily="49" charset="-122"/>
                <a:cs typeface="+mn-cs"/>
              </a:rPr>
              <a:t>例如：</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之前若干个输入的离散数据中，某个数据出现的次数超过一定比例，则可以作为下一个输入的缺省值</a:t>
            </a:r>
          </a:p>
          <a:p>
            <a:pPr marL="809625" marR="0" lvl="0" indent="-809625"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CC0000"/>
                </a:solidFill>
                <a:effectLst/>
                <a:uLnTx/>
                <a:uFillTx/>
                <a:latin typeface="Times New Roman"/>
                <a:ea typeface="黑体" pitchFamily="49" charset="-122"/>
                <a:cs typeface="+mn-cs"/>
              </a:rPr>
              <a:t>例如：</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学历输入，经统计在“专科</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本科</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研究生”三选一中“本科”超过</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50%</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以上</a:t>
            </a:r>
          </a:p>
        </p:txBody>
      </p:sp>
      <p:sp>
        <p:nvSpPr>
          <p:cNvPr id="165892" name="Line 4"/>
          <p:cNvSpPr>
            <a:spLocks noChangeShapeType="1"/>
          </p:cNvSpPr>
          <p:nvPr/>
        </p:nvSpPr>
        <p:spPr bwMode="auto">
          <a:xfrm>
            <a:off x="684213" y="3068960"/>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65896" name="AutoShape 8"/>
          <p:cNvSpPr>
            <a:spLocks noChangeArrowheads="1"/>
          </p:cNvSpPr>
          <p:nvPr/>
        </p:nvSpPr>
        <p:spPr bwMode="auto">
          <a:xfrm>
            <a:off x="683568" y="1054572"/>
            <a:ext cx="4464050" cy="430212"/>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100" i="0" u="sng" strike="noStrike" kern="1200" cap="none" spc="0" normalizeH="0" baseline="0" noProof="0" dirty="0">
                <a:ln>
                  <a:noFill/>
                </a:ln>
                <a:solidFill>
                  <a:srgbClr val="CC0000"/>
                </a:solidFill>
                <a:effectLst/>
                <a:uLnTx/>
                <a:uFillTx/>
                <a:latin typeface="Times New Roman"/>
                <a:ea typeface="黑体" pitchFamily="49" charset="-122"/>
                <a:cs typeface="+mn-cs"/>
              </a:rPr>
              <a:t>缺省或缺省值设计方法</a:t>
            </a:r>
          </a:p>
        </p:txBody>
      </p:sp>
      <p:sp>
        <p:nvSpPr>
          <p:cNvPr id="165897" name="Line 9"/>
          <p:cNvSpPr>
            <a:spLocks noChangeShapeType="1"/>
          </p:cNvSpPr>
          <p:nvPr/>
        </p:nvSpPr>
        <p:spPr bwMode="auto">
          <a:xfrm>
            <a:off x="684213" y="4581128"/>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9"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缺省</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设计问题</a:t>
            </a:r>
          </a:p>
          <a:p>
            <a:pPr eaLnBrk="1" hangingPunct="1"/>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01197482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65896"/>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65891"/>
                                        </p:tgtEl>
                                        <p:attrNameLst>
                                          <p:attrName>style.visibility</p:attrName>
                                        </p:attrNameLst>
                                      </p:cBhvr>
                                      <p:to>
                                        <p:strVal val="visible"/>
                                      </p:to>
                                    </p:set>
                                    <p:animEffect transition="in" filter="wipe(up)">
                                      <p:cBhvr>
                                        <p:cTn id="10" dur="2000"/>
                                        <p:tgtEl>
                                          <p:spTgt spid="165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p:bldP spid="16589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ChangeArrowheads="1"/>
          </p:cNvSpPr>
          <p:nvPr/>
        </p:nvSpPr>
        <p:spPr bwMode="auto">
          <a:xfrm>
            <a:off x="684213" y="1485032"/>
            <a:ext cx="7848600" cy="496830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66915" name="AutoShape 3"/>
          <p:cNvSpPr>
            <a:spLocks noChangeArrowheads="1"/>
          </p:cNvSpPr>
          <p:nvPr/>
        </p:nvSpPr>
        <p:spPr bwMode="auto">
          <a:xfrm>
            <a:off x="827088" y="1627907"/>
            <a:ext cx="7632700" cy="4752975"/>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809625" marR="0" lvl="0" indent="-809625"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3399"/>
                </a:solidFill>
                <a:effectLst/>
                <a:uLnTx/>
                <a:uFillTx/>
                <a:latin typeface="Times New Roman"/>
                <a:ea typeface="黑体" pitchFamily="49" charset="-122"/>
                <a:cs typeface="+mn-cs"/>
              </a:rPr>
              <a:t>方法</a:t>
            </a:r>
            <a:r>
              <a:rPr kumimoji="1" lang="en-US" altLang="zh-CN" sz="2200" b="1" i="0" u="none" strike="noStrike" kern="1200" cap="none" spc="0" normalizeH="0" baseline="0" noProof="0" dirty="0">
                <a:ln>
                  <a:noFill/>
                </a:ln>
                <a:solidFill>
                  <a:srgbClr val="003399"/>
                </a:solidFill>
                <a:effectLst/>
                <a:uLnTx/>
                <a:uFillTx/>
                <a:latin typeface="Times New Roman"/>
                <a:ea typeface="黑体" pitchFamily="49" charset="-122"/>
                <a:cs typeface="+mn-cs"/>
              </a:rPr>
              <a:t>4:</a:t>
            </a:r>
            <a:r>
              <a:rPr kumimoji="1" lang="zh-CN" altLang="en-US" sz="2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49" charset="-122"/>
                <a:cs typeface="+mn-cs"/>
              </a:rPr>
              <a:t>安全需要设置缺省值</a:t>
            </a:r>
          </a:p>
          <a:p>
            <a:pPr marL="809625" marR="0" lvl="0" indent="-809625"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CC0000"/>
                </a:solidFill>
                <a:effectLst/>
                <a:uLnTx/>
                <a:uFillTx/>
                <a:latin typeface="Times New Roman"/>
                <a:ea typeface="黑体" pitchFamily="49" charset="-122"/>
                <a:cs typeface="+mn-cs"/>
              </a:rPr>
              <a:t>例如：</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参与运算的输入编辑框不能为空，若用户不输入则必须填一个值</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0</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；如拦截提示中的“取消”按钮</a:t>
            </a:r>
          </a:p>
          <a:p>
            <a:pPr marL="809625" marR="0" lvl="0" indent="-809625" algn="l" defTabSz="914400" rtl="0" eaLnBrk="1" fontAlgn="base" latinLnBrk="0" hangingPunct="1">
              <a:lnSpc>
                <a:spcPct val="100000"/>
              </a:lnSpc>
              <a:spcBef>
                <a:spcPct val="0"/>
              </a:spcBef>
              <a:spcAft>
                <a:spcPct val="0"/>
              </a:spcAft>
              <a:buClrTx/>
              <a:buSzTx/>
              <a:buFontTx/>
              <a:buNone/>
              <a:tabLst/>
              <a:defRPr/>
            </a:pPr>
            <a:endParaRPr kumimoji="1" lang="zh-CN" altLang="en-US" sz="800" b="1" i="0" u="none" strike="noStrike" kern="1200" cap="none" spc="0" normalizeH="0" baseline="0" noProof="0" dirty="0">
              <a:ln>
                <a:noFill/>
              </a:ln>
              <a:solidFill>
                <a:srgbClr val="000000"/>
              </a:solidFill>
              <a:effectLst/>
              <a:uLnTx/>
              <a:uFillTx/>
              <a:latin typeface="Times New Roman"/>
              <a:ea typeface="楷体_GB2312" pitchFamily="49" charset="-122"/>
              <a:cs typeface="+mn-cs"/>
            </a:endParaRPr>
          </a:p>
          <a:p>
            <a:pPr marL="809625" marR="0" lvl="0" indent="-809625"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3399"/>
                </a:solidFill>
                <a:effectLst/>
                <a:uLnTx/>
                <a:uFillTx/>
                <a:latin typeface="Times New Roman"/>
                <a:ea typeface="黑体" pitchFamily="49" charset="-122"/>
                <a:cs typeface="+mn-cs"/>
              </a:rPr>
              <a:t>方法</a:t>
            </a:r>
            <a:r>
              <a:rPr kumimoji="1" lang="en-US" altLang="zh-CN" sz="2200" b="1" i="0" u="none" strike="noStrike" kern="1200" cap="none" spc="0" normalizeH="0" baseline="0" noProof="0" dirty="0">
                <a:ln>
                  <a:noFill/>
                </a:ln>
                <a:solidFill>
                  <a:srgbClr val="003399"/>
                </a:solidFill>
                <a:effectLst/>
                <a:uLnTx/>
                <a:uFillTx/>
                <a:latin typeface="Times New Roman"/>
                <a:ea typeface="黑体" pitchFamily="49" charset="-122"/>
                <a:cs typeface="+mn-cs"/>
              </a:rPr>
              <a:t>5:</a:t>
            </a:r>
            <a:r>
              <a:rPr kumimoji="1" lang="zh-CN" altLang="en-US" sz="2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49" charset="-122"/>
                <a:cs typeface="+mn-cs"/>
              </a:rPr>
              <a:t>最近使用值作为缺省值</a:t>
            </a:r>
          </a:p>
          <a:p>
            <a:pPr marL="809625" marR="0" lvl="0" indent="-809625"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CC0000"/>
                </a:solidFill>
                <a:effectLst/>
                <a:uLnTx/>
                <a:uFillTx/>
                <a:latin typeface="Times New Roman"/>
                <a:ea typeface="黑体" pitchFamily="49" charset="-122"/>
                <a:cs typeface="+mn-cs"/>
              </a:rPr>
              <a:t>例如：</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在</a:t>
            </a:r>
            <a:r>
              <a:rPr kumimoji="1" lang="en-US" altLang="zh-CN" sz="2200" b="1" i="0" u="none" strike="noStrike" kern="1200" cap="none" spc="0" normalizeH="0" baseline="0" noProof="0" dirty="0" err="1">
                <a:ln>
                  <a:noFill/>
                </a:ln>
                <a:solidFill>
                  <a:srgbClr val="000000"/>
                </a:solidFill>
                <a:effectLst/>
                <a:uLnTx/>
                <a:uFillTx/>
                <a:latin typeface="Times New Roman"/>
                <a:ea typeface="楷体_GB2312" pitchFamily="49" charset="-122"/>
                <a:cs typeface="+mn-cs"/>
              </a:rPr>
              <a:t>Foxmail</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中，附件文件存储目录缺省为当前最近一次使用过的位置；如档案数据输入时，前一个记录的部门可以作为后一个记录的缺省值</a:t>
            </a:r>
          </a:p>
          <a:p>
            <a:pPr marL="809625" marR="0" lvl="0" indent="-809625" algn="l" defTabSz="914400" rtl="0" eaLnBrk="1" fontAlgn="base" latinLnBrk="0" hangingPunct="1">
              <a:lnSpc>
                <a:spcPct val="100000"/>
              </a:lnSpc>
              <a:spcBef>
                <a:spcPct val="0"/>
              </a:spcBef>
              <a:spcAft>
                <a:spcPct val="0"/>
              </a:spcAft>
              <a:buClrTx/>
              <a:buSzTx/>
              <a:buFontTx/>
              <a:buNone/>
              <a:tabLst/>
              <a:defRPr/>
            </a:pPr>
            <a:endParaRPr kumimoji="1" lang="zh-CN" altLang="en-US" sz="800" b="1"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endParaRPr>
          </a:p>
          <a:p>
            <a:pPr marL="809625" marR="0" lvl="0" indent="-809625"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3399"/>
                </a:solidFill>
                <a:effectLst/>
                <a:uLnTx/>
                <a:uFillTx/>
                <a:latin typeface="Times New Roman"/>
                <a:ea typeface="黑体" pitchFamily="49" charset="-122"/>
                <a:cs typeface="+mn-cs"/>
              </a:rPr>
              <a:t>方法</a:t>
            </a:r>
            <a:r>
              <a:rPr kumimoji="1" lang="en-US" altLang="zh-CN" sz="2200" b="1" i="0" u="none" strike="noStrike" kern="1200" cap="none" spc="0" normalizeH="0" baseline="0" noProof="0" dirty="0">
                <a:ln>
                  <a:noFill/>
                </a:ln>
                <a:solidFill>
                  <a:srgbClr val="003399"/>
                </a:solidFill>
                <a:effectLst/>
                <a:uLnTx/>
                <a:uFillTx/>
                <a:latin typeface="Times New Roman"/>
                <a:ea typeface="黑体" pitchFamily="49" charset="-122"/>
                <a:cs typeface="+mn-cs"/>
              </a:rPr>
              <a:t>6:</a:t>
            </a:r>
            <a:r>
              <a:rPr kumimoji="1" lang="zh-CN" altLang="en-US" sz="2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49" charset="-122"/>
                <a:cs typeface="+mn-cs"/>
              </a:rPr>
              <a:t>输入数据的上下文关联缺省值</a:t>
            </a:r>
          </a:p>
          <a:p>
            <a:pPr marL="809625" marR="0" lvl="0" indent="-809625"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CC0000"/>
                </a:solidFill>
                <a:effectLst/>
                <a:uLnTx/>
                <a:uFillTx/>
                <a:latin typeface="Times New Roman"/>
                <a:ea typeface="黑体" pitchFamily="49" charset="-122"/>
                <a:cs typeface="+mn-cs"/>
              </a:rPr>
              <a:t>例如：</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上文“职业”填写“军人</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护士”，则下文“性别”可缺省填入“男</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女”；上文填写姓名时的“姓”可以作为下文中父亲姓名中的“姓”缺省值；“职称”为“教授</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副教授”时，导师资格可用“博导</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硕导”作为缺省值</a:t>
            </a:r>
          </a:p>
        </p:txBody>
      </p:sp>
      <p:sp>
        <p:nvSpPr>
          <p:cNvPr id="166916" name="Line 4"/>
          <p:cNvSpPr>
            <a:spLocks noChangeShapeType="1"/>
          </p:cNvSpPr>
          <p:nvPr/>
        </p:nvSpPr>
        <p:spPr bwMode="auto">
          <a:xfrm>
            <a:off x="684213" y="2762969"/>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66918" name="AutoShape 6"/>
          <p:cNvSpPr>
            <a:spLocks noChangeArrowheads="1"/>
          </p:cNvSpPr>
          <p:nvPr/>
        </p:nvSpPr>
        <p:spPr bwMode="auto">
          <a:xfrm>
            <a:off x="683568" y="1054572"/>
            <a:ext cx="4464050" cy="430212"/>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100" i="0" u="sng" strike="noStrike" kern="1200" cap="none" spc="0" normalizeH="0" baseline="0" noProof="0" dirty="0">
                <a:ln>
                  <a:noFill/>
                </a:ln>
                <a:solidFill>
                  <a:srgbClr val="CC0000"/>
                </a:solidFill>
                <a:effectLst/>
                <a:uLnTx/>
                <a:uFillTx/>
                <a:latin typeface="Times New Roman"/>
                <a:ea typeface="黑体" pitchFamily="49" charset="-122"/>
                <a:cs typeface="+mn-cs"/>
              </a:rPr>
              <a:t>缺省或缺省值设计方法</a:t>
            </a:r>
          </a:p>
        </p:txBody>
      </p:sp>
      <p:sp>
        <p:nvSpPr>
          <p:cNvPr id="166919" name="Line 7"/>
          <p:cNvSpPr>
            <a:spLocks noChangeShapeType="1"/>
          </p:cNvSpPr>
          <p:nvPr/>
        </p:nvSpPr>
        <p:spPr bwMode="auto">
          <a:xfrm>
            <a:off x="684213" y="4255219"/>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9"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缺省</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设计问题</a:t>
            </a:r>
          </a:p>
          <a:p>
            <a:pPr eaLnBrk="1" hangingPunct="1"/>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55897109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66918"/>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66915"/>
                                        </p:tgtEl>
                                        <p:attrNameLst>
                                          <p:attrName>style.visibility</p:attrName>
                                        </p:attrNameLst>
                                      </p:cBhvr>
                                      <p:to>
                                        <p:strVal val="visible"/>
                                      </p:to>
                                    </p:set>
                                    <p:animEffect transition="in" filter="wipe(up)">
                                      <p:cBhvr>
                                        <p:cTn id="10" dur="2000"/>
                                        <p:tgtEl>
                                          <p:spTgt spid="166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5" grpId="0"/>
      <p:bldP spid="16691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ChangeArrowheads="1"/>
          </p:cNvSpPr>
          <p:nvPr/>
        </p:nvSpPr>
        <p:spPr bwMode="auto">
          <a:xfrm>
            <a:off x="684213" y="1485032"/>
            <a:ext cx="7848600" cy="5040312"/>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67939" name="AutoShape 3"/>
          <p:cNvSpPr>
            <a:spLocks noChangeArrowheads="1"/>
          </p:cNvSpPr>
          <p:nvPr/>
        </p:nvSpPr>
        <p:spPr bwMode="auto">
          <a:xfrm>
            <a:off x="827088" y="1627907"/>
            <a:ext cx="7632700" cy="4752975"/>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457200" marR="0" lvl="0" indent="-457200"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3399"/>
                </a:solidFill>
                <a:effectLst/>
                <a:uLnTx/>
                <a:uFillTx/>
                <a:latin typeface="Times New Roman"/>
                <a:ea typeface="黑体" pitchFamily="49" charset="-122"/>
                <a:cs typeface="+mn-cs"/>
              </a:rPr>
              <a:t>方法</a:t>
            </a:r>
            <a:r>
              <a:rPr kumimoji="1" lang="en-US" altLang="zh-CN" sz="2200" b="1" i="0" u="none" strike="noStrike" kern="1200" cap="none" spc="0" normalizeH="0" baseline="0" noProof="0" dirty="0">
                <a:ln>
                  <a:noFill/>
                </a:ln>
                <a:solidFill>
                  <a:srgbClr val="003399"/>
                </a:solidFill>
                <a:effectLst/>
                <a:uLnTx/>
                <a:uFillTx/>
                <a:latin typeface="Times New Roman"/>
                <a:ea typeface="黑体" pitchFamily="49" charset="-122"/>
                <a:cs typeface="+mn-cs"/>
              </a:rPr>
              <a:t>7:</a:t>
            </a:r>
            <a:r>
              <a:rPr kumimoji="1" lang="zh-CN" altLang="en-US" sz="2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49" charset="-122"/>
                <a:cs typeface="+mn-cs"/>
              </a:rPr>
              <a:t>当前状态值可作为缺省值</a:t>
            </a:r>
          </a:p>
          <a:p>
            <a:pPr marL="457200" marR="0" lvl="0" indent="-457200"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CC0000"/>
                </a:solidFill>
                <a:effectLst/>
                <a:uLnTx/>
                <a:uFillTx/>
                <a:latin typeface="Times New Roman"/>
                <a:ea typeface="黑体" pitchFamily="49" charset="-122"/>
                <a:cs typeface="+mn-cs"/>
              </a:rPr>
              <a:t>例如：</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当前日期</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当前时间</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当前价格</a:t>
            </a:r>
          </a:p>
          <a:p>
            <a:pPr marL="457200" marR="0" lvl="0" indent="-457200" algn="l" defTabSz="914400" rtl="0" eaLnBrk="1" fontAlgn="base" latinLnBrk="0" hangingPunct="1">
              <a:lnSpc>
                <a:spcPct val="100000"/>
              </a:lnSpc>
              <a:spcBef>
                <a:spcPct val="0"/>
              </a:spcBef>
              <a:spcAft>
                <a:spcPct val="0"/>
              </a:spcAft>
              <a:buClrTx/>
              <a:buSzTx/>
              <a:buFontTx/>
              <a:buNone/>
              <a:tabLst/>
              <a:defRPr/>
            </a:pPr>
            <a:endParaRPr kumimoji="1" lang="zh-CN" altLang="en-US" sz="1600" b="1" i="0" u="none" strike="noStrike" kern="1200" cap="none" spc="0" normalizeH="0" baseline="0" noProof="0" dirty="0">
              <a:ln>
                <a:noFill/>
              </a:ln>
              <a:solidFill>
                <a:srgbClr val="000000"/>
              </a:solidFill>
              <a:effectLst/>
              <a:uLnTx/>
              <a:uFillTx/>
              <a:latin typeface="Times New Roman"/>
              <a:ea typeface="楷体_GB2312" pitchFamily="49" charset="-122"/>
              <a:cs typeface="+mn-cs"/>
            </a:endParaRPr>
          </a:p>
          <a:p>
            <a:pPr marL="457200" marR="0" lvl="0" indent="-457200"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3399"/>
                </a:solidFill>
                <a:effectLst/>
                <a:uLnTx/>
                <a:uFillTx/>
                <a:latin typeface="Times New Roman"/>
                <a:ea typeface="黑体" pitchFamily="49" charset="-122"/>
                <a:cs typeface="+mn-cs"/>
              </a:rPr>
              <a:t>方法</a:t>
            </a:r>
            <a:r>
              <a:rPr kumimoji="1" lang="en-US" altLang="zh-CN" sz="2200" b="1" i="0" u="none" strike="noStrike" kern="1200" cap="none" spc="0" normalizeH="0" baseline="0" noProof="0" dirty="0">
                <a:ln>
                  <a:noFill/>
                </a:ln>
                <a:solidFill>
                  <a:srgbClr val="003399"/>
                </a:solidFill>
                <a:effectLst/>
                <a:uLnTx/>
                <a:uFillTx/>
                <a:latin typeface="Times New Roman"/>
                <a:ea typeface="黑体" pitchFamily="49" charset="-122"/>
                <a:cs typeface="+mn-cs"/>
              </a:rPr>
              <a:t>8:</a:t>
            </a:r>
            <a:r>
              <a:rPr kumimoji="1" lang="zh-CN" altLang="en-US" sz="2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49" charset="-122"/>
                <a:cs typeface="+mn-cs"/>
              </a:rPr>
              <a:t>逻辑强制关系互为缺省值</a:t>
            </a:r>
          </a:p>
          <a:p>
            <a:pPr marL="457200" marR="0" lvl="0" indent="-457200"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CC0000"/>
                </a:solidFill>
                <a:effectLst/>
                <a:uLnTx/>
                <a:uFillTx/>
                <a:latin typeface="Times New Roman"/>
                <a:ea typeface="黑体" pitchFamily="49" charset="-122"/>
                <a:cs typeface="+mn-cs"/>
              </a:rPr>
              <a:t>例如：</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“出生年份”与“当前年龄”</a:t>
            </a:r>
          </a:p>
          <a:p>
            <a:pPr marL="457200" marR="0" lvl="0" indent="-457200" algn="l" defTabSz="914400" rtl="0" eaLnBrk="1" fontAlgn="base" latinLnBrk="0" hangingPunct="1">
              <a:lnSpc>
                <a:spcPct val="100000"/>
              </a:lnSpc>
              <a:spcBef>
                <a:spcPct val="0"/>
              </a:spcBef>
              <a:spcAft>
                <a:spcPct val="0"/>
              </a:spcAft>
              <a:buClrTx/>
              <a:buSzTx/>
              <a:buFontTx/>
              <a:buNone/>
              <a:tabLst/>
              <a:defRPr/>
            </a:pPr>
            <a:endParaRPr kumimoji="1" lang="zh-CN" altLang="en-US" sz="16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宋体" panose="02010600030101010101" pitchFamily="2" charset="-122"/>
              <a:cs typeface="+mn-cs"/>
            </a:endParaRPr>
          </a:p>
          <a:p>
            <a:pPr marL="457200" marR="0" lvl="0" indent="-457200"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3399"/>
                </a:solidFill>
                <a:effectLst/>
                <a:uLnTx/>
                <a:uFillTx/>
                <a:latin typeface="Times New Roman"/>
                <a:ea typeface="黑体" pitchFamily="49" charset="-122"/>
                <a:cs typeface="+mn-cs"/>
              </a:rPr>
              <a:t>方法</a:t>
            </a:r>
            <a:r>
              <a:rPr kumimoji="1" lang="en-US" altLang="zh-CN" sz="2200" b="1" i="0" u="none" strike="noStrike" kern="1200" cap="none" spc="0" normalizeH="0" baseline="0" noProof="0" dirty="0">
                <a:ln>
                  <a:noFill/>
                </a:ln>
                <a:solidFill>
                  <a:srgbClr val="003399"/>
                </a:solidFill>
                <a:effectLst/>
                <a:uLnTx/>
                <a:uFillTx/>
                <a:latin typeface="Times New Roman"/>
                <a:ea typeface="黑体" pitchFamily="49" charset="-122"/>
                <a:cs typeface="+mn-cs"/>
              </a:rPr>
              <a:t>9:</a:t>
            </a:r>
            <a:r>
              <a:rPr kumimoji="1" lang="zh-CN" altLang="en-US" sz="2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49" charset="-122"/>
                <a:cs typeface="+mn-cs"/>
              </a:rPr>
              <a:t>正常操作序列选项作为缺省值</a:t>
            </a:r>
          </a:p>
          <a:p>
            <a:pPr marL="457200" marR="0" lvl="0" indent="-457200"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CC0000"/>
                </a:solidFill>
                <a:effectLst/>
                <a:uLnTx/>
                <a:uFillTx/>
                <a:latin typeface="Times New Roman"/>
                <a:ea typeface="黑体" pitchFamily="49" charset="-122"/>
                <a:cs typeface="+mn-cs"/>
              </a:rPr>
              <a:t>例如：</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编辑框按空间布局顺序跳转；</a:t>
            </a:r>
          </a:p>
          <a:p>
            <a:pPr marL="457200" marR="0" lvl="0" indent="-457200"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            软件安装过程的“下一步”</a:t>
            </a:r>
          </a:p>
          <a:p>
            <a:pPr marL="457200" marR="0" lvl="0" indent="-457200" algn="l" defTabSz="914400" rtl="0" eaLnBrk="1" fontAlgn="base" latinLnBrk="0" hangingPunct="1">
              <a:lnSpc>
                <a:spcPct val="100000"/>
              </a:lnSpc>
              <a:spcBef>
                <a:spcPct val="0"/>
              </a:spcBef>
              <a:spcAft>
                <a:spcPct val="0"/>
              </a:spcAft>
              <a:buClrTx/>
              <a:buSzTx/>
              <a:buFontTx/>
              <a:buNone/>
              <a:tabLst/>
              <a:defRPr/>
            </a:pPr>
            <a:endParaRPr kumimoji="1" lang="zh-CN" altLang="en-US" sz="1600" b="1" i="0" u="none" strike="noStrike" kern="1200" cap="none" spc="0" normalizeH="0" baseline="0" noProof="0" dirty="0">
              <a:ln>
                <a:noFill/>
              </a:ln>
              <a:solidFill>
                <a:srgbClr val="000000"/>
              </a:solidFill>
              <a:effectLst/>
              <a:uLnTx/>
              <a:uFillTx/>
              <a:latin typeface="Times New Roman"/>
              <a:ea typeface="楷体_GB2312" pitchFamily="49" charset="-122"/>
              <a:cs typeface="+mn-cs"/>
            </a:endParaRPr>
          </a:p>
          <a:p>
            <a:pPr marL="457200" marR="0" lvl="0" indent="-457200"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3399"/>
                </a:solidFill>
                <a:effectLst/>
                <a:uLnTx/>
                <a:uFillTx/>
                <a:latin typeface="Times New Roman"/>
                <a:ea typeface="黑体" pitchFamily="49" charset="-122"/>
                <a:cs typeface="+mn-cs"/>
              </a:rPr>
              <a:t>方法</a:t>
            </a:r>
            <a:r>
              <a:rPr kumimoji="1" lang="en-US" altLang="zh-CN" sz="2200" b="1" i="0" u="none" strike="noStrike" kern="1200" cap="none" spc="0" normalizeH="0" baseline="0" noProof="0" dirty="0">
                <a:ln>
                  <a:noFill/>
                </a:ln>
                <a:solidFill>
                  <a:srgbClr val="003399"/>
                </a:solidFill>
                <a:effectLst/>
                <a:uLnTx/>
                <a:uFillTx/>
                <a:latin typeface="Times New Roman"/>
                <a:ea typeface="黑体" pitchFamily="49" charset="-122"/>
                <a:cs typeface="+mn-cs"/>
              </a:rPr>
              <a:t>10:</a:t>
            </a:r>
            <a:r>
              <a:rPr kumimoji="1" lang="zh-CN" altLang="en-US" sz="2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49" charset="-122"/>
                <a:cs typeface="+mn-cs"/>
              </a:rPr>
              <a:t>树状隶属关系约束选项列表</a:t>
            </a:r>
          </a:p>
          <a:p>
            <a:pPr marL="457200" marR="0" lvl="0" indent="-457200"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CC0000"/>
                </a:solidFill>
                <a:effectLst/>
                <a:uLnTx/>
                <a:uFillTx/>
                <a:latin typeface="Times New Roman"/>
                <a:ea typeface="黑体" pitchFamily="49" charset="-122"/>
                <a:cs typeface="+mn-cs"/>
              </a:rPr>
              <a:t>例如：</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国家、城市、街区；大学、学院、系、专业、博士点</a:t>
            </a:r>
          </a:p>
          <a:p>
            <a:pPr marL="457200" marR="0" lvl="0" indent="-457200" algn="l" defTabSz="914400" rtl="0" eaLnBrk="1" fontAlgn="base" latinLnBrk="0" hangingPunct="1">
              <a:lnSpc>
                <a:spcPct val="100000"/>
              </a:lnSpc>
              <a:spcBef>
                <a:spcPct val="0"/>
              </a:spcBef>
              <a:spcAft>
                <a:spcPct val="0"/>
              </a:spcAft>
              <a:buClrTx/>
              <a:buSzTx/>
              <a:buFontTx/>
              <a:buNone/>
              <a:tabLst/>
              <a:defRPr/>
            </a:pPr>
            <a:endParaRPr kumimoji="1" lang="zh-CN" altLang="en-US" sz="1600" b="1" i="0" u="none" strike="noStrike" kern="1200" cap="none" spc="0" normalizeH="0" baseline="0" noProof="0" dirty="0">
              <a:ln>
                <a:noFill/>
              </a:ln>
              <a:solidFill>
                <a:srgbClr val="000000"/>
              </a:solidFill>
              <a:effectLst/>
              <a:uLnTx/>
              <a:uFillTx/>
              <a:latin typeface="Times New Roman"/>
              <a:ea typeface="楷体_GB2312" pitchFamily="49" charset="-122"/>
              <a:cs typeface="+mn-cs"/>
            </a:endParaRPr>
          </a:p>
          <a:p>
            <a:pPr marL="457200" marR="0" lvl="0" indent="-457200"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003399"/>
                </a:solidFill>
                <a:effectLst/>
                <a:uLnTx/>
                <a:uFillTx/>
                <a:latin typeface="Times New Roman"/>
                <a:ea typeface="黑体" pitchFamily="49" charset="-122"/>
                <a:cs typeface="+mn-cs"/>
              </a:rPr>
              <a:t>方法</a:t>
            </a:r>
            <a:r>
              <a:rPr kumimoji="1" lang="en-US" altLang="zh-CN" sz="2200" b="1" i="0" u="none" strike="noStrike" kern="1200" cap="none" spc="0" normalizeH="0" baseline="0" noProof="0" dirty="0">
                <a:ln>
                  <a:noFill/>
                </a:ln>
                <a:solidFill>
                  <a:srgbClr val="003399"/>
                </a:solidFill>
                <a:effectLst/>
                <a:uLnTx/>
                <a:uFillTx/>
                <a:latin typeface="Times New Roman"/>
                <a:ea typeface="黑体" pitchFamily="49" charset="-122"/>
                <a:cs typeface="+mn-cs"/>
              </a:rPr>
              <a:t>11:</a:t>
            </a:r>
            <a:r>
              <a:rPr kumimoji="1" lang="zh-CN" altLang="en-US" sz="2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a:ea typeface="黑体" pitchFamily="49" charset="-122"/>
                <a:cs typeface="+mn-cs"/>
              </a:rPr>
              <a:t>智能焦点</a:t>
            </a:r>
          </a:p>
          <a:p>
            <a:pPr marL="457200" marR="0" lvl="0" indent="-457200" algn="l" defTabSz="914400" rtl="0" eaLnBrk="1" fontAlgn="base" latinLnBrk="0" hangingPunct="1">
              <a:lnSpc>
                <a:spcPct val="100000"/>
              </a:lnSpc>
              <a:spcBef>
                <a:spcPct val="0"/>
              </a:spcBef>
              <a:spcAft>
                <a:spcPct val="0"/>
              </a:spcAft>
              <a:buClrTx/>
              <a:buSzTx/>
              <a:buFontTx/>
              <a:buNone/>
              <a:tabLst/>
              <a:defRPr/>
            </a:pPr>
            <a:r>
              <a:rPr kumimoji="1" lang="zh-CN" altLang="en-US" sz="2200" b="1" i="0" u="none" strike="noStrike" kern="1200" cap="none" spc="0" normalizeH="0" baseline="0" noProof="0" dirty="0">
                <a:ln>
                  <a:noFill/>
                </a:ln>
                <a:solidFill>
                  <a:srgbClr val="CC0000"/>
                </a:solidFill>
                <a:effectLst/>
                <a:uLnTx/>
                <a:uFillTx/>
                <a:latin typeface="Times New Roman"/>
                <a:ea typeface="黑体" pitchFamily="49" charset="-122"/>
                <a:cs typeface="+mn-cs"/>
              </a:rPr>
              <a:t>例如：</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Windows</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自动移动鼠标</a:t>
            </a:r>
            <a:r>
              <a:rPr kumimoji="1" lang="en-US" altLang="zh-CN"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Pointer</a:t>
            </a:r>
            <a:r>
              <a:rPr kumimoji="1" lang="zh-CN" altLang="en-US" sz="2200" b="1" i="0" u="none" strike="noStrike" kern="1200" cap="none" spc="0" normalizeH="0" baseline="0" noProof="0" dirty="0">
                <a:ln>
                  <a:noFill/>
                </a:ln>
                <a:solidFill>
                  <a:srgbClr val="000000"/>
                </a:solidFill>
                <a:effectLst/>
                <a:uLnTx/>
                <a:uFillTx/>
                <a:latin typeface="Times New Roman"/>
                <a:ea typeface="楷体_GB2312" pitchFamily="49" charset="-122"/>
                <a:cs typeface="+mn-cs"/>
              </a:rPr>
              <a:t>到当前缺省焦点上</a:t>
            </a:r>
          </a:p>
        </p:txBody>
      </p:sp>
      <p:sp>
        <p:nvSpPr>
          <p:cNvPr id="167940" name="Line 4"/>
          <p:cNvSpPr>
            <a:spLocks noChangeShapeType="1"/>
          </p:cNvSpPr>
          <p:nvPr/>
        </p:nvSpPr>
        <p:spPr bwMode="auto">
          <a:xfrm>
            <a:off x="684213" y="3428132"/>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67942" name="AutoShape 6"/>
          <p:cNvSpPr>
            <a:spLocks noChangeArrowheads="1"/>
          </p:cNvSpPr>
          <p:nvPr/>
        </p:nvSpPr>
        <p:spPr bwMode="auto">
          <a:xfrm>
            <a:off x="683568" y="1054572"/>
            <a:ext cx="4464050" cy="430212"/>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100" i="0" u="sng" strike="noStrike" kern="1200" cap="none" spc="0" normalizeH="0" baseline="0" noProof="0">
                <a:ln>
                  <a:noFill/>
                </a:ln>
                <a:solidFill>
                  <a:srgbClr val="CC0000"/>
                </a:solidFill>
                <a:effectLst/>
                <a:uLnTx/>
                <a:uFillTx/>
                <a:latin typeface="Times New Roman"/>
                <a:ea typeface="黑体" pitchFamily="49" charset="-122"/>
                <a:cs typeface="+mn-cs"/>
              </a:rPr>
              <a:t>缺省或缺省值设计方法</a:t>
            </a:r>
          </a:p>
        </p:txBody>
      </p:sp>
      <p:sp>
        <p:nvSpPr>
          <p:cNvPr id="167943" name="Line 7"/>
          <p:cNvSpPr>
            <a:spLocks noChangeShapeType="1"/>
          </p:cNvSpPr>
          <p:nvPr/>
        </p:nvSpPr>
        <p:spPr bwMode="auto">
          <a:xfrm>
            <a:off x="684213" y="4652094"/>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67944" name="Line 8"/>
          <p:cNvSpPr>
            <a:spLocks noChangeShapeType="1"/>
          </p:cNvSpPr>
          <p:nvPr/>
        </p:nvSpPr>
        <p:spPr bwMode="auto">
          <a:xfrm>
            <a:off x="684213" y="2420069"/>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67945" name="Line 9"/>
          <p:cNvSpPr>
            <a:spLocks noChangeShapeType="1"/>
          </p:cNvSpPr>
          <p:nvPr/>
        </p:nvSpPr>
        <p:spPr bwMode="auto">
          <a:xfrm>
            <a:off x="684213" y="5588719"/>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a:ea typeface="宋体" panose="02010600030101010101" pitchFamily="2" charset="-122"/>
              <a:cs typeface="+mn-cs"/>
            </a:endParaRPr>
          </a:p>
        </p:txBody>
      </p:sp>
      <p:sp>
        <p:nvSpPr>
          <p:cNvPr id="167946" name="Oval 10" descr="褐色大理石">
            <a:hlinkClick r:id="rId2" action="ppaction://hlinkfile"/>
          </p:cNvPr>
          <p:cNvSpPr>
            <a:spLocks noChangeArrowheads="1"/>
          </p:cNvSpPr>
          <p:nvPr/>
        </p:nvSpPr>
        <p:spPr bwMode="auto">
          <a:xfrm>
            <a:off x="7596188" y="4653682"/>
            <a:ext cx="1223962" cy="503237"/>
          </a:xfrm>
          <a:prstGeom prst="ellipse">
            <a:avLst/>
          </a:prstGeom>
          <a:blipFill dpi="0" rotWithShape="1">
            <a:blip r:embed="rId3"/>
            <a:srcRect/>
            <a:tile tx="0" ty="0" sx="100000" sy="100000" flip="none" algn="tl"/>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CC0000"/>
                </a:solidFill>
                <a:effectLst/>
                <a:uLnTx/>
                <a:uFillTx/>
                <a:latin typeface="Times New Roman"/>
                <a:ea typeface="黑体" pitchFamily="49" charset="-122"/>
                <a:cs typeface="+mn-cs"/>
              </a:rPr>
              <a:t>例子</a:t>
            </a:r>
          </a:p>
        </p:txBody>
      </p:sp>
      <p:sp>
        <p:nvSpPr>
          <p:cNvPr id="11"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2"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缺省</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设计问题</a:t>
            </a:r>
          </a:p>
          <a:p>
            <a:pPr eaLnBrk="1" hangingPunct="1"/>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32599757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67942"/>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67939"/>
                                        </p:tgtEl>
                                        <p:attrNameLst>
                                          <p:attrName>style.visibility</p:attrName>
                                        </p:attrNameLst>
                                      </p:cBhvr>
                                      <p:to>
                                        <p:strVal val="visible"/>
                                      </p:to>
                                    </p:set>
                                    <p:animEffect transition="in" filter="wipe(up)">
                                      <p:cBhvr>
                                        <p:cTn id="10" dur="2000"/>
                                        <p:tgtEl>
                                          <p:spTgt spid="167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9" grpId="0"/>
      <p:bldP spid="1679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3"/>
          <p:cNvSpPr>
            <a:spLocks noChangeArrowheads="1"/>
          </p:cNvSpPr>
          <p:nvPr/>
        </p:nvSpPr>
        <p:spPr bwMode="auto">
          <a:xfrm>
            <a:off x="1042988" y="1412875"/>
            <a:ext cx="7272337" cy="4752975"/>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AutoShape 7"/>
          <p:cNvSpPr>
            <a:spLocks noChangeArrowheads="1"/>
          </p:cNvSpPr>
          <p:nvPr/>
        </p:nvSpPr>
        <p:spPr bwMode="auto">
          <a:xfrm>
            <a:off x="1331913" y="1484313"/>
            <a:ext cx="6769100" cy="4392612"/>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b="1" dirty="0"/>
              <a:t>8. </a:t>
            </a:r>
            <a:r>
              <a:rPr lang="zh-CN" altLang="en-US" sz="2200" b="1" dirty="0">
                <a:solidFill>
                  <a:srgbClr val="000000"/>
                </a:solidFill>
                <a:ea typeface="黑体" panose="02010609060101010101" pitchFamily="49" charset="-122"/>
              </a:rPr>
              <a:t>用户界面设计理念</a:t>
            </a:r>
            <a:r>
              <a:rPr lang="zh-CN" altLang="en-US" sz="2200" b="1" dirty="0">
                <a:solidFill>
                  <a:srgbClr val="0000CC"/>
                </a:solidFill>
                <a:ea typeface="楷体_GB2312" pitchFamily="49" charset="-122"/>
              </a:rPr>
              <a:t/>
            </a:r>
            <a:br>
              <a:rPr lang="zh-CN" altLang="en-US" sz="2200" b="1" dirty="0">
                <a:solidFill>
                  <a:srgbClr val="0000CC"/>
                </a:solidFill>
                <a:ea typeface="楷体_GB2312" pitchFamily="49" charset="-122"/>
              </a:rPr>
            </a:br>
            <a:r>
              <a:rPr lang="zh-CN" altLang="en-US" sz="2200" b="1" dirty="0">
                <a:solidFill>
                  <a:srgbClr val="0000CC"/>
                </a:solidFill>
                <a:ea typeface="楷体_GB2312" pitchFamily="49" charset="-122"/>
              </a:rPr>
              <a:t>     </a:t>
            </a:r>
            <a:r>
              <a:rPr lang="zh-CN" altLang="en-US" sz="2200" b="1" dirty="0">
                <a:solidFill>
                  <a:srgbClr val="0000CC"/>
                </a:solidFill>
              </a:rPr>
              <a:t>以用户为中心、方便用户、易用高效</a:t>
            </a:r>
          </a:p>
          <a:p>
            <a:pPr eaLnBrk="1" hangingPunct="1">
              <a:lnSpc>
                <a:spcPct val="140000"/>
              </a:lnSpc>
            </a:pPr>
            <a:endParaRPr lang="zh-CN" altLang="en-US" sz="800" b="1" dirty="0">
              <a:solidFill>
                <a:srgbClr val="0000CC"/>
              </a:solidFill>
              <a:ea typeface="楷体_GB2312" pitchFamily="49" charset="-122"/>
            </a:endParaRPr>
          </a:p>
          <a:p>
            <a:pPr eaLnBrk="1" hangingPunct="1">
              <a:lnSpc>
                <a:spcPct val="140000"/>
              </a:lnSpc>
            </a:pPr>
            <a:r>
              <a:rPr lang="en-US" altLang="zh-CN" sz="2200" b="1" dirty="0">
                <a:solidFill>
                  <a:srgbClr val="000000"/>
                </a:solidFill>
                <a:ea typeface="黑体" panose="02010609060101010101" pitchFamily="49" charset="-122"/>
              </a:rPr>
              <a:t>9. </a:t>
            </a:r>
            <a:r>
              <a:rPr lang="zh-CN" altLang="en-US" sz="2200" b="1" dirty="0">
                <a:solidFill>
                  <a:srgbClr val="000000"/>
                </a:solidFill>
                <a:ea typeface="黑体" panose="02010609060101010101" pitchFamily="49" charset="-122"/>
              </a:rPr>
              <a:t>用户界面设计标准</a:t>
            </a:r>
            <a:br>
              <a:rPr lang="zh-CN" altLang="en-US" sz="2200" b="1" dirty="0">
                <a:solidFill>
                  <a:srgbClr val="000000"/>
                </a:solidFill>
                <a:ea typeface="黑体" panose="02010609060101010101" pitchFamily="49" charset="-122"/>
              </a:rPr>
            </a:br>
            <a:r>
              <a:rPr lang="zh-CN" altLang="en-US" sz="2200" b="1" dirty="0">
                <a:solidFill>
                  <a:srgbClr val="993300"/>
                </a:solidFill>
                <a:ea typeface="楷体_GB2312" pitchFamily="49" charset="-122"/>
              </a:rPr>
              <a:t>　（</a:t>
            </a:r>
            <a:r>
              <a:rPr lang="en-US" altLang="zh-CN" sz="2200" b="1" dirty="0">
                <a:solidFill>
                  <a:srgbClr val="993300"/>
                </a:solidFill>
                <a:ea typeface="楷体_GB2312" pitchFamily="49" charset="-122"/>
              </a:rPr>
              <a:t>1</a:t>
            </a:r>
            <a:r>
              <a:rPr lang="zh-CN" altLang="en-US" sz="2200" b="1" dirty="0">
                <a:solidFill>
                  <a:srgbClr val="993300"/>
                </a:solidFill>
                <a:ea typeface="楷体_GB2312" pitchFamily="49" charset="-122"/>
              </a:rPr>
              <a:t>）可学性</a:t>
            </a:r>
            <a:r>
              <a:rPr lang="en-US" altLang="zh-CN" sz="2200" b="1" dirty="0">
                <a:solidFill>
                  <a:srgbClr val="993300"/>
                </a:solidFill>
                <a:ea typeface="楷体_GB2312" pitchFamily="49" charset="-122"/>
              </a:rPr>
              <a:t>:</a:t>
            </a:r>
            <a:r>
              <a:rPr lang="en-US" altLang="zh-CN" sz="2200" b="1" dirty="0">
                <a:solidFill>
                  <a:srgbClr val="0000CC"/>
                </a:solidFill>
                <a:ea typeface="楷体_GB2312" pitchFamily="49" charset="-122"/>
              </a:rPr>
              <a:t>  </a:t>
            </a:r>
            <a:r>
              <a:rPr lang="zh-CN" altLang="en-US" sz="2200" b="1" dirty="0">
                <a:solidFill>
                  <a:srgbClr val="0000CC"/>
                </a:solidFill>
                <a:latin typeface="楷体" panose="02010609060101010101" pitchFamily="49" charset="-122"/>
                <a:ea typeface="楷体" panose="02010609060101010101" pitchFamily="49" charset="-122"/>
              </a:rPr>
              <a:t>简单易学，用户能很快开始工作</a:t>
            </a:r>
          </a:p>
          <a:p>
            <a:pPr eaLnBrk="1" hangingPunct="1">
              <a:lnSpc>
                <a:spcPct val="140000"/>
              </a:lnSpc>
            </a:pPr>
            <a:r>
              <a:rPr lang="zh-CN" altLang="en-US" sz="2200" b="1" dirty="0">
                <a:solidFill>
                  <a:srgbClr val="993300"/>
                </a:solidFill>
                <a:ea typeface="楷体_GB2312" pitchFamily="49" charset="-122"/>
              </a:rPr>
              <a:t>　（</a:t>
            </a:r>
            <a:r>
              <a:rPr lang="en-US" altLang="zh-CN" sz="2200" b="1" dirty="0">
                <a:solidFill>
                  <a:srgbClr val="993300"/>
                </a:solidFill>
                <a:ea typeface="楷体_GB2312" pitchFamily="49" charset="-122"/>
              </a:rPr>
              <a:t>2</a:t>
            </a:r>
            <a:r>
              <a:rPr lang="zh-CN" altLang="en-US" sz="2200" b="1" dirty="0">
                <a:solidFill>
                  <a:srgbClr val="993300"/>
                </a:solidFill>
                <a:ea typeface="楷体_GB2312" pitchFamily="49" charset="-122"/>
              </a:rPr>
              <a:t>）效率性</a:t>
            </a:r>
            <a:r>
              <a:rPr lang="en-US" altLang="zh-CN" sz="2200" b="1" dirty="0">
                <a:solidFill>
                  <a:srgbClr val="993300"/>
                </a:solidFill>
                <a:ea typeface="楷体_GB2312" pitchFamily="49" charset="-122"/>
              </a:rPr>
              <a:t>:</a:t>
            </a:r>
            <a:r>
              <a:rPr lang="en-US" altLang="zh-CN" sz="2200" b="1" dirty="0">
                <a:solidFill>
                  <a:srgbClr val="0000CC"/>
                </a:solidFill>
                <a:ea typeface="楷体_GB2312" pitchFamily="49" charset="-122"/>
              </a:rPr>
              <a:t>  </a:t>
            </a:r>
            <a:r>
              <a:rPr lang="zh-CN" altLang="en-US" sz="2200" b="1" dirty="0">
                <a:solidFill>
                  <a:srgbClr val="0000CC"/>
                </a:solidFill>
                <a:latin typeface="楷体" panose="02010609060101010101" pitchFamily="49" charset="-122"/>
                <a:ea typeface="楷体" panose="02010609060101010101" pitchFamily="49" charset="-122"/>
              </a:rPr>
              <a:t>使用效率高，用户能高效率工作</a:t>
            </a:r>
          </a:p>
          <a:p>
            <a:pPr eaLnBrk="1" hangingPunct="1">
              <a:lnSpc>
                <a:spcPct val="140000"/>
              </a:lnSpc>
            </a:pPr>
            <a:r>
              <a:rPr lang="zh-CN" altLang="en-US" sz="2200" b="1" dirty="0">
                <a:solidFill>
                  <a:srgbClr val="993300"/>
                </a:solidFill>
                <a:ea typeface="楷体_GB2312" pitchFamily="49" charset="-122"/>
              </a:rPr>
              <a:t>　（</a:t>
            </a:r>
            <a:r>
              <a:rPr lang="en-US" altLang="zh-CN" sz="2200" b="1" dirty="0">
                <a:solidFill>
                  <a:srgbClr val="993300"/>
                </a:solidFill>
                <a:ea typeface="楷体_GB2312" pitchFamily="49" charset="-122"/>
              </a:rPr>
              <a:t>3</a:t>
            </a:r>
            <a:r>
              <a:rPr lang="zh-CN" altLang="en-US" sz="2200" b="1" dirty="0">
                <a:solidFill>
                  <a:srgbClr val="993300"/>
                </a:solidFill>
                <a:ea typeface="楷体_GB2312" pitchFamily="49" charset="-122"/>
              </a:rPr>
              <a:t>）记忆性</a:t>
            </a:r>
            <a:r>
              <a:rPr lang="en-US" altLang="zh-CN" sz="2200" b="1" dirty="0">
                <a:solidFill>
                  <a:srgbClr val="993300"/>
                </a:solidFill>
                <a:ea typeface="楷体_GB2312" pitchFamily="49" charset="-122"/>
              </a:rPr>
              <a:t>:</a:t>
            </a:r>
            <a:r>
              <a:rPr lang="en-US" altLang="zh-CN" sz="2200" b="1" dirty="0">
                <a:solidFill>
                  <a:srgbClr val="0000CC"/>
                </a:solidFill>
                <a:ea typeface="楷体_GB2312" pitchFamily="49" charset="-122"/>
              </a:rPr>
              <a:t>  </a:t>
            </a:r>
            <a:r>
              <a:rPr lang="zh-CN" altLang="en-US" sz="2200" b="1" dirty="0">
                <a:solidFill>
                  <a:srgbClr val="0000CC"/>
                </a:solidFill>
                <a:latin typeface="楷体" panose="02010609060101010101" pitchFamily="49" charset="-122"/>
                <a:ea typeface="楷体" panose="02010609060101010101" pitchFamily="49" charset="-122"/>
              </a:rPr>
              <a:t>使用方法容易记忆，减少学习时间</a:t>
            </a:r>
          </a:p>
          <a:p>
            <a:pPr eaLnBrk="1" hangingPunct="1">
              <a:lnSpc>
                <a:spcPct val="140000"/>
              </a:lnSpc>
            </a:pPr>
            <a:r>
              <a:rPr lang="zh-CN" altLang="en-US" sz="2200" b="1" dirty="0">
                <a:solidFill>
                  <a:srgbClr val="993300"/>
                </a:solidFill>
                <a:ea typeface="楷体_GB2312" pitchFamily="49" charset="-122"/>
              </a:rPr>
              <a:t>　（</a:t>
            </a:r>
            <a:r>
              <a:rPr lang="en-US" altLang="zh-CN" sz="2200" b="1" dirty="0">
                <a:solidFill>
                  <a:srgbClr val="993300"/>
                </a:solidFill>
                <a:ea typeface="楷体_GB2312" pitchFamily="49" charset="-122"/>
              </a:rPr>
              <a:t>4</a:t>
            </a:r>
            <a:r>
              <a:rPr lang="zh-CN" altLang="en-US" sz="2200" b="1" dirty="0">
                <a:solidFill>
                  <a:srgbClr val="993300"/>
                </a:solidFill>
                <a:ea typeface="楷体_GB2312" pitchFamily="49" charset="-122"/>
              </a:rPr>
              <a:t>）容错性</a:t>
            </a:r>
            <a:r>
              <a:rPr lang="en-US" altLang="zh-CN" sz="2200" b="1" dirty="0">
                <a:solidFill>
                  <a:srgbClr val="993300"/>
                </a:solidFill>
                <a:ea typeface="楷体_GB2312" pitchFamily="49" charset="-122"/>
              </a:rPr>
              <a:t>:</a:t>
            </a:r>
            <a:r>
              <a:rPr lang="en-US" altLang="zh-CN" sz="2200" b="1" dirty="0">
                <a:solidFill>
                  <a:srgbClr val="0000CC"/>
                </a:solidFill>
                <a:ea typeface="楷体_GB2312" pitchFamily="49" charset="-122"/>
              </a:rPr>
              <a:t>  </a:t>
            </a:r>
            <a:r>
              <a:rPr lang="zh-CN" altLang="en-US" sz="2200" b="1" dirty="0">
                <a:solidFill>
                  <a:srgbClr val="0000CC"/>
                </a:solidFill>
                <a:latin typeface="楷体" panose="02010609060101010101" pitchFamily="49" charset="-122"/>
                <a:ea typeface="楷体" panose="02010609060101010101" pitchFamily="49" charset="-122"/>
              </a:rPr>
              <a:t>错误率低，避免灾难性操作错误发生</a:t>
            </a:r>
          </a:p>
          <a:p>
            <a:pPr eaLnBrk="1" hangingPunct="1">
              <a:lnSpc>
                <a:spcPct val="140000"/>
              </a:lnSpc>
            </a:pPr>
            <a:r>
              <a:rPr lang="zh-CN" altLang="en-US" sz="2200" b="1" dirty="0">
                <a:solidFill>
                  <a:srgbClr val="0000CC"/>
                </a:solidFill>
                <a:ea typeface="楷体_GB2312" pitchFamily="49" charset="-122"/>
              </a:rPr>
              <a:t>　</a:t>
            </a:r>
            <a:r>
              <a:rPr lang="zh-CN" altLang="en-US" sz="2200" b="1" dirty="0">
                <a:solidFill>
                  <a:srgbClr val="993300"/>
                </a:solidFill>
                <a:ea typeface="楷体_GB2312" pitchFamily="49" charset="-122"/>
              </a:rPr>
              <a:t>（</a:t>
            </a:r>
            <a:r>
              <a:rPr lang="en-US" altLang="zh-CN" sz="2200" b="1" dirty="0" smtClean="0">
                <a:solidFill>
                  <a:srgbClr val="993300"/>
                </a:solidFill>
                <a:ea typeface="楷体_GB2312" pitchFamily="49" charset="-122"/>
              </a:rPr>
              <a:t>5</a:t>
            </a:r>
            <a:r>
              <a:rPr lang="zh-CN" altLang="en-US" sz="2200" b="1" dirty="0" smtClean="0">
                <a:solidFill>
                  <a:srgbClr val="993300"/>
                </a:solidFill>
                <a:ea typeface="楷体_GB2312" pitchFamily="49" charset="-122"/>
              </a:rPr>
              <a:t>）</a:t>
            </a:r>
            <a:r>
              <a:rPr lang="zh-CN" altLang="en-US" sz="2200" b="1" dirty="0">
                <a:solidFill>
                  <a:srgbClr val="993300"/>
                </a:solidFill>
                <a:ea typeface="楷体_GB2312" pitchFamily="49" charset="-122"/>
              </a:rPr>
              <a:t>满意度</a:t>
            </a:r>
            <a:r>
              <a:rPr lang="en-US" altLang="zh-CN" sz="2200" b="1" dirty="0">
                <a:solidFill>
                  <a:srgbClr val="993300"/>
                </a:solidFill>
                <a:ea typeface="楷体_GB2312" pitchFamily="49" charset="-122"/>
              </a:rPr>
              <a:t>:</a:t>
            </a:r>
            <a:r>
              <a:rPr lang="en-US" altLang="zh-CN" sz="2200" b="1" dirty="0">
                <a:solidFill>
                  <a:srgbClr val="0000CC"/>
                </a:solidFill>
                <a:ea typeface="楷体_GB2312" pitchFamily="49" charset="-122"/>
              </a:rPr>
              <a:t>  </a:t>
            </a:r>
            <a:r>
              <a:rPr lang="zh-CN" altLang="en-US" sz="2200" b="1" dirty="0">
                <a:solidFill>
                  <a:srgbClr val="0000CC"/>
                </a:solidFill>
                <a:latin typeface="楷体" panose="02010609060101010101" pitchFamily="49" charset="-122"/>
                <a:ea typeface="楷体" panose="02010609060101010101" pitchFamily="49" charset="-122"/>
              </a:rPr>
              <a:t>用户能带着愉悦的心情去工作</a:t>
            </a:r>
          </a:p>
        </p:txBody>
      </p:sp>
      <p:sp>
        <p:nvSpPr>
          <p:cNvPr id="6"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7" name="标题 1"/>
          <p:cNvSpPr txBox="1">
            <a:spLocks/>
          </p:cNvSpPr>
          <p:nvPr/>
        </p:nvSpPr>
        <p:spPr>
          <a:xfrm>
            <a:off x="324172" y="548680"/>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界面设计的基本概念</a:t>
            </a:r>
            <a:endParaRPr lang="zh-CN" altLang="zh-CN"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64882492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2000"/>
                                        <p:tgtEl>
                                          <p:spTgt spid="1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wipe(left)">
                                      <p:cBhvr>
                                        <p:cTn id="12" dur="2000"/>
                                        <p:tgtEl>
                                          <p:spTgt spid="10">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wipe(left)">
                                      <p:cBhvr>
                                        <p:cTn id="17" dur="2000"/>
                                        <p:tgtEl>
                                          <p:spTgt spid="10">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wipe(left)">
                                      <p:cBhvr>
                                        <p:cTn id="22" dur="2000"/>
                                        <p:tgtEl>
                                          <p:spTgt spid="10">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animEffect transition="in" filter="wipe(left)">
                                      <p:cBhvr>
                                        <p:cTn id="27" dur="2000"/>
                                        <p:tgtEl>
                                          <p:spTgt spid="10">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xEl>
                                              <p:pRg st="6" end="6"/>
                                            </p:txEl>
                                          </p:spTgt>
                                        </p:tgtEl>
                                        <p:attrNameLst>
                                          <p:attrName>style.visibility</p:attrName>
                                        </p:attrNameLst>
                                      </p:cBhvr>
                                      <p:to>
                                        <p:strVal val="visible"/>
                                      </p:to>
                                    </p:set>
                                    <p:animEffect transition="in" filter="wipe(left)">
                                      <p:cBhvr>
                                        <p:cTn id="32" dur="20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用户界面设计</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6"/>
          <p:cNvSpPr txBox="1">
            <a:spLocks noChangeArrowheads="1"/>
          </p:cNvSpPr>
          <p:nvPr/>
        </p:nvSpPr>
        <p:spPr>
          <a:xfrm>
            <a:off x="1691680" y="1484313"/>
            <a:ext cx="5832647" cy="4536975"/>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zh-CN" altLang="en-US" sz="24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主要内容</a:t>
            </a:r>
            <a:endParaRPr kumimoji="0" lang="en-US" altLang="zh-CN" sz="24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1</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用户界面设计的基本概念</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2.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用户</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界面形式及设计</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原则</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3. </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WIMP</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用户界面</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设计</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4.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网页界面设计</a:t>
            </a: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5.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缺省</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设计</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问题</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        6. </a:t>
            </a:r>
            <a:r>
              <a:rPr kumimoji="0" lang="zh-CN" altLang="en-US" sz="20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输入</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验证设计问题 </a:t>
            </a:r>
            <a:endParaRPr kumimoji="0" lang="en-US" altLang="zh-CN" sz="20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7.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系统响应及信息反馈问题</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a:t>
            </a: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p:txBody>
      </p:sp>
    </p:spTree>
    <p:extLst>
      <p:ext uri="{BB962C8B-B14F-4D97-AF65-F5344CB8AC3E}">
        <p14:creationId xmlns:p14="http://schemas.microsoft.com/office/powerpoint/2010/main" val="373138858"/>
      </p:ext>
    </p:extLst>
  </p:cSld>
  <p:clrMapOvr>
    <a:masterClrMapping/>
  </p:clrMapOvr>
  <p:transition spd="med">
    <p:random/>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ChangeArrowheads="1"/>
          </p:cNvSpPr>
          <p:nvPr/>
        </p:nvSpPr>
        <p:spPr bwMode="auto">
          <a:xfrm>
            <a:off x="684213" y="1485032"/>
            <a:ext cx="7848600" cy="496830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mn-lt"/>
            </a:endParaRPr>
          </a:p>
        </p:txBody>
      </p:sp>
      <p:sp>
        <p:nvSpPr>
          <p:cNvPr id="144388" name="AutoShape 4"/>
          <p:cNvSpPr>
            <a:spLocks noChangeArrowheads="1"/>
          </p:cNvSpPr>
          <p:nvPr/>
        </p:nvSpPr>
        <p:spPr bwMode="auto">
          <a:xfrm>
            <a:off x="971550" y="1627907"/>
            <a:ext cx="7489825" cy="1584325"/>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lnSpc>
                <a:spcPct val="110000"/>
              </a:lnSpc>
              <a:defRPr/>
            </a:pPr>
            <a:r>
              <a:rPr lang="zh-CN" altLang="en-US" sz="2200" b="1">
                <a:effectLst>
                  <a:outerShdw blurRad="38100" dist="38100" dir="2700000" algn="tl">
                    <a:srgbClr val="C0C0C0"/>
                  </a:outerShdw>
                </a:effectLst>
                <a:latin typeface="+mn-lt"/>
                <a:ea typeface="黑体" pitchFamily="2" charset="-122"/>
              </a:rPr>
              <a:t>输入验证设计可能用到的场合</a:t>
            </a:r>
            <a:r>
              <a:rPr lang="en-US" altLang="zh-CN" sz="2200" b="1">
                <a:effectLst>
                  <a:outerShdw blurRad="38100" dist="38100" dir="2700000" algn="tl">
                    <a:srgbClr val="C0C0C0"/>
                  </a:outerShdw>
                </a:effectLst>
                <a:latin typeface="+mn-lt"/>
                <a:ea typeface="黑体" pitchFamily="2" charset="-122"/>
              </a:rPr>
              <a:t>:</a:t>
            </a:r>
          </a:p>
          <a:p>
            <a:pPr marL="179388" lvl="1" indent="265113" eaLnBrk="1" hangingPunct="1">
              <a:lnSpc>
                <a:spcPct val="110000"/>
              </a:lnSpc>
              <a:buClr>
                <a:srgbClr val="CC0000"/>
              </a:buClr>
              <a:buSzPct val="80000"/>
              <a:buFont typeface="Wingdings" pitchFamily="2" charset="2"/>
              <a:buChar char="l"/>
              <a:defRPr/>
            </a:pPr>
            <a:r>
              <a:rPr lang="zh-CN" altLang="en-US" sz="2200" b="1">
                <a:latin typeface="+mn-lt"/>
                <a:ea typeface="楷体_GB2312" pitchFamily="49" charset="-122"/>
              </a:rPr>
              <a:t>文本编辑框</a:t>
            </a:r>
          </a:p>
          <a:p>
            <a:pPr marL="179388" lvl="1" indent="265113" eaLnBrk="1" hangingPunct="1">
              <a:lnSpc>
                <a:spcPct val="110000"/>
              </a:lnSpc>
              <a:buClr>
                <a:srgbClr val="CC0000"/>
              </a:buClr>
              <a:buSzPct val="80000"/>
              <a:buFont typeface="Wingdings" pitchFamily="2" charset="2"/>
              <a:buChar char="l"/>
              <a:defRPr/>
            </a:pPr>
            <a:r>
              <a:rPr lang="zh-CN" altLang="en-US" sz="2200" b="1">
                <a:latin typeface="+mn-lt"/>
                <a:ea typeface="楷体_GB2312" pitchFamily="49" charset="-122"/>
              </a:rPr>
              <a:t>功能菜单或按钮</a:t>
            </a:r>
          </a:p>
        </p:txBody>
      </p:sp>
      <p:sp>
        <p:nvSpPr>
          <p:cNvPr id="144389" name="Line 5"/>
          <p:cNvSpPr>
            <a:spLocks noChangeShapeType="1"/>
          </p:cNvSpPr>
          <p:nvPr/>
        </p:nvSpPr>
        <p:spPr bwMode="auto">
          <a:xfrm>
            <a:off x="684213" y="3501157"/>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144390" name="AutoShape 6"/>
          <p:cNvSpPr>
            <a:spLocks noChangeArrowheads="1"/>
          </p:cNvSpPr>
          <p:nvPr/>
        </p:nvSpPr>
        <p:spPr bwMode="auto">
          <a:xfrm>
            <a:off x="900113" y="3644032"/>
            <a:ext cx="7200900" cy="2016125"/>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4763" indent="-4763" eaLnBrk="1" hangingPunct="1">
              <a:lnSpc>
                <a:spcPct val="110000"/>
              </a:lnSpc>
              <a:defRPr/>
            </a:pPr>
            <a:r>
              <a:rPr lang="zh-CN" altLang="en-US" sz="2200" b="1">
                <a:effectLst>
                  <a:outerShdw blurRad="38100" dist="38100" dir="2700000" algn="tl">
                    <a:srgbClr val="C0C0C0"/>
                  </a:outerShdw>
                </a:effectLst>
                <a:latin typeface="+mn-lt"/>
                <a:ea typeface="黑体" pitchFamily="2" charset="-122"/>
              </a:rPr>
              <a:t>输入验证设计设计的目的</a:t>
            </a:r>
            <a:r>
              <a:rPr lang="en-US" altLang="zh-CN" sz="2200" b="1">
                <a:effectLst>
                  <a:outerShdw blurRad="38100" dist="38100" dir="2700000" algn="tl">
                    <a:srgbClr val="C0C0C0"/>
                  </a:outerShdw>
                </a:effectLst>
                <a:latin typeface="+mn-lt"/>
                <a:ea typeface="黑体" pitchFamily="2" charset="-122"/>
              </a:rPr>
              <a:t>:</a:t>
            </a:r>
          </a:p>
          <a:p>
            <a:pPr marL="627063" lvl="1" indent="-352425" eaLnBrk="1" hangingPunct="1">
              <a:lnSpc>
                <a:spcPct val="110000"/>
              </a:lnSpc>
              <a:buClr>
                <a:srgbClr val="CC0000"/>
              </a:buClr>
              <a:buSzPct val="80000"/>
              <a:buFont typeface="Wingdings" pitchFamily="2" charset="2"/>
              <a:buChar char="l"/>
              <a:defRPr/>
            </a:pPr>
            <a:r>
              <a:rPr lang="zh-CN" altLang="en-US" sz="2200" b="1">
                <a:latin typeface="+mn-lt"/>
                <a:ea typeface="楷体_GB2312" pitchFamily="49" charset="-122"/>
              </a:rPr>
              <a:t>在可能的情况下，保证输入数据的有效性、合理性，减少错误，提高效率、保证安全</a:t>
            </a:r>
          </a:p>
        </p:txBody>
      </p:sp>
      <p:sp>
        <p:nvSpPr>
          <p:cNvPr id="144394" name="AutoShape 10"/>
          <p:cNvSpPr>
            <a:spLocks noChangeArrowheads="1"/>
          </p:cNvSpPr>
          <p:nvPr/>
        </p:nvSpPr>
        <p:spPr bwMode="auto">
          <a:xfrm>
            <a:off x="683568" y="1054572"/>
            <a:ext cx="4464050" cy="430212"/>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defRPr/>
            </a:pPr>
            <a:r>
              <a:rPr lang="zh-CN" altLang="en-US" sz="2100" u="sng" dirty="0">
                <a:solidFill>
                  <a:srgbClr val="CC0000"/>
                </a:solidFill>
                <a:latin typeface="+mn-lt"/>
                <a:ea typeface="黑体" pitchFamily="2" charset="-122"/>
              </a:rPr>
              <a:t>输入验证设计的目的和意义</a:t>
            </a:r>
          </a:p>
        </p:txBody>
      </p:sp>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9"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输入</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验证设计问题 </a:t>
            </a:r>
          </a:p>
          <a:p>
            <a:pPr eaLnBrk="1" hangingPunct="1"/>
            <a:endPar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a:p>
            <a:pPr eaLnBrk="1" hangingPunct="1"/>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79628362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4394"/>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44388"/>
                                        </p:tgtEl>
                                        <p:attrNameLst>
                                          <p:attrName>style.visibility</p:attrName>
                                        </p:attrNameLst>
                                      </p:cBhvr>
                                      <p:to>
                                        <p:strVal val="visible"/>
                                      </p:to>
                                    </p:set>
                                    <p:animEffect transition="in" filter="wipe(up)">
                                      <p:cBhvr>
                                        <p:cTn id="10" dur="2000"/>
                                        <p:tgtEl>
                                          <p:spTgt spid="144388"/>
                                        </p:tgtEl>
                                      </p:cBhvr>
                                    </p:animEffect>
                                  </p:childTnLst>
                                </p:cTn>
                              </p:par>
                            </p:childTnLst>
                          </p:cTn>
                        </p:par>
                        <p:par>
                          <p:cTn id="11" fill="hold" nodeType="afterGroup">
                            <p:stCondLst>
                              <p:cond delay="2000"/>
                            </p:stCondLst>
                            <p:childTnLst>
                              <p:par>
                                <p:cTn id="12" presetID="22" presetClass="entr" presetSubtype="1" fill="hold" grpId="0" nodeType="afterEffect">
                                  <p:stCondLst>
                                    <p:cond delay="0"/>
                                  </p:stCondLst>
                                  <p:childTnLst>
                                    <p:set>
                                      <p:cBhvr>
                                        <p:cTn id="13" dur="1" fill="hold">
                                          <p:stCondLst>
                                            <p:cond delay="0"/>
                                          </p:stCondLst>
                                        </p:cTn>
                                        <p:tgtEl>
                                          <p:spTgt spid="144390"/>
                                        </p:tgtEl>
                                        <p:attrNameLst>
                                          <p:attrName>style.visibility</p:attrName>
                                        </p:attrNameLst>
                                      </p:cBhvr>
                                      <p:to>
                                        <p:strVal val="visible"/>
                                      </p:to>
                                    </p:set>
                                    <p:animEffect transition="in" filter="wipe(up)">
                                      <p:cBhvr>
                                        <p:cTn id="14" dur="2000"/>
                                        <p:tgtEl>
                                          <p:spTgt spid="144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8" grpId="0"/>
      <p:bldP spid="144390" grpId="0"/>
      <p:bldP spid="14439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ChangeArrowheads="1"/>
          </p:cNvSpPr>
          <p:nvPr/>
        </p:nvSpPr>
        <p:spPr bwMode="auto">
          <a:xfrm>
            <a:off x="684213" y="1485032"/>
            <a:ext cx="7848600" cy="496830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mn-lt"/>
            </a:endParaRPr>
          </a:p>
        </p:txBody>
      </p:sp>
      <p:sp>
        <p:nvSpPr>
          <p:cNvPr id="165891" name="AutoShape 3"/>
          <p:cNvSpPr>
            <a:spLocks noChangeArrowheads="1"/>
          </p:cNvSpPr>
          <p:nvPr/>
        </p:nvSpPr>
        <p:spPr bwMode="auto">
          <a:xfrm>
            <a:off x="827088" y="1627907"/>
            <a:ext cx="7632700" cy="4752975"/>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809625" indent="-809625" eaLnBrk="1" hangingPunct="1">
              <a:defRPr/>
            </a:pPr>
            <a:r>
              <a:rPr lang="zh-CN" altLang="en-US" sz="2200" b="1">
                <a:solidFill>
                  <a:srgbClr val="003399"/>
                </a:solidFill>
                <a:latin typeface="+mn-lt"/>
                <a:ea typeface="黑体" pitchFamily="2" charset="-122"/>
              </a:rPr>
              <a:t>方法</a:t>
            </a:r>
            <a:r>
              <a:rPr lang="en-US" altLang="zh-CN" sz="2200" b="1">
                <a:solidFill>
                  <a:srgbClr val="003399"/>
                </a:solidFill>
                <a:latin typeface="+mn-lt"/>
                <a:ea typeface="黑体" pitchFamily="2" charset="-122"/>
              </a:rPr>
              <a:t>1:</a:t>
            </a:r>
            <a:r>
              <a:rPr lang="zh-CN" altLang="en-US" sz="2200" b="1">
                <a:effectLst>
                  <a:outerShdw blurRad="38100" dist="38100" dir="2700000" algn="tl">
                    <a:srgbClr val="C0C0C0"/>
                  </a:outerShdw>
                </a:effectLst>
                <a:latin typeface="+mn-lt"/>
                <a:ea typeface="黑体" pitchFamily="2" charset="-122"/>
              </a:rPr>
              <a:t>数据位数验证</a:t>
            </a:r>
            <a:endParaRPr lang="zh-CN" altLang="en-US" sz="2200" b="1">
              <a:latin typeface="+mn-lt"/>
              <a:ea typeface="楷体_GB2312" pitchFamily="49" charset="-122"/>
            </a:endParaRPr>
          </a:p>
          <a:p>
            <a:pPr marL="809625" indent="-809625" eaLnBrk="1" hangingPunct="1">
              <a:defRPr/>
            </a:pPr>
            <a:r>
              <a:rPr lang="zh-CN" altLang="en-US" sz="2200" b="1">
                <a:solidFill>
                  <a:srgbClr val="CC0000"/>
                </a:solidFill>
                <a:latin typeface="+mn-lt"/>
                <a:ea typeface="黑体" pitchFamily="2" charset="-122"/>
              </a:rPr>
              <a:t>例如：</a:t>
            </a:r>
            <a:r>
              <a:rPr lang="zh-CN" altLang="en-US" sz="2200" b="1">
                <a:latin typeface="+mn-lt"/>
                <a:ea typeface="楷体_GB2312" pitchFamily="49" charset="-122"/>
              </a:rPr>
              <a:t>银行卡号码、证件编号、电话号码、车牌号等已知合理位数的情况</a:t>
            </a:r>
            <a:r>
              <a:rPr lang="zh-CN" altLang="en-US">
                <a:latin typeface="+mn-lt"/>
              </a:rPr>
              <a:t> </a:t>
            </a:r>
            <a:endParaRPr lang="zh-CN" altLang="en-US" sz="2200" b="1">
              <a:latin typeface="+mn-lt"/>
              <a:ea typeface="楷体_GB2312" pitchFamily="49" charset="-122"/>
            </a:endParaRPr>
          </a:p>
          <a:p>
            <a:pPr marL="809625" indent="-809625" eaLnBrk="1" hangingPunct="1">
              <a:defRPr/>
            </a:pPr>
            <a:endParaRPr lang="zh-CN" altLang="en-US" sz="2200" b="1">
              <a:latin typeface="+mn-lt"/>
              <a:ea typeface="楷体_GB2312" pitchFamily="49" charset="-122"/>
            </a:endParaRPr>
          </a:p>
          <a:p>
            <a:pPr marL="809625" indent="-809625" eaLnBrk="1" hangingPunct="1">
              <a:defRPr/>
            </a:pPr>
            <a:r>
              <a:rPr lang="zh-CN" altLang="en-US" sz="2200" b="1">
                <a:solidFill>
                  <a:srgbClr val="003399"/>
                </a:solidFill>
                <a:latin typeface="+mn-lt"/>
                <a:ea typeface="黑体" pitchFamily="2" charset="-122"/>
              </a:rPr>
              <a:t>方法</a:t>
            </a:r>
            <a:r>
              <a:rPr lang="en-US" altLang="zh-CN" sz="2200" b="1">
                <a:solidFill>
                  <a:srgbClr val="003399"/>
                </a:solidFill>
                <a:latin typeface="+mn-lt"/>
                <a:ea typeface="黑体" pitchFamily="2" charset="-122"/>
              </a:rPr>
              <a:t>2:</a:t>
            </a:r>
            <a:r>
              <a:rPr lang="zh-CN" altLang="en-US" sz="2200" b="1">
                <a:effectLst>
                  <a:outerShdw blurRad="38100" dist="38100" dir="2700000" algn="tl">
                    <a:srgbClr val="C0C0C0"/>
                  </a:outerShdw>
                </a:effectLst>
                <a:latin typeface="+mn-lt"/>
                <a:ea typeface="黑体" pitchFamily="2" charset="-122"/>
              </a:rPr>
              <a:t>字符集验证</a:t>
            </a:r>
          </a:p>
          <a:p>
            <a:pPr marL="809625" indent="-809625" eaLnBrk="1" hangingPunct="1">
              <a:defRPr/>
            </a:pPr>
            <a:r>
              <a:rPr lang="zh-CN" altLang="en-US" sz="2200" b="1">
                <a:solidFill>
                  <a:srgbClr val="CC0000"/>
                </a:solidFill>
                <a:latin typeface="+mn-lt"/>
                <a:ea typeface="黑体" pitchFamily="2" charset="-122"/>
              </a:rPr>
              <a:t>例如：</a:t>
            </a:r>
            <a:r>
              <a:rPr lang="zh-CN" altLang="en-US" sz="2200" b="1">
                <a:latin typeface="+mn-lt"/>
                <a:ea typeface="楷体_GB2312" pitchFamily="49" charset="-122"/>
              </a:rPr>
              <a:t>整数、小数、正数、日期等已知字符集合的情况；            该情况一般用在单个字符的实时拒绝输入；如在手机中输入电话簿的号码时，只接受‘</a:t>
            </a:r>
            <a:r>
              <a:rPr lang="en-US" altLang="zh-CN" sz="2200" b="1">
                <a:latin typeface="+mn-lt"/>
                <a:ea typeface="楷体_GB2312" pitchFamily="49" charset="-122"/>
              </a:rPr>
              <a:t>0’</a:t>
            </a:r>
            <a:r>
              <a:rPr lang="zh-CN" altLang="en-US" sz="2200" b="1">
                <a:latin typeface="+mn-lt"/>
                <a:ea typeface="楷体_GB2312" pitchFamily="49" charset="-122"/>
              </a:rPr>
              <a:t>～‘</a:t>
            </a:r>
            <a:r>
              <a:rPr lang="en-US" altLang="zh-CN" sz="2200" b="1">
                <a:latin typeface="+mn-lt"/>
                <a:ea typeface="楷体_GB2312" pitchFamily="49" charset="-122"/>
              </a:rPr>
              <a:t>9’</a:t>
            </a:r>
            <a:r>
              <a:rPr lang="zh-CN" altLang="en-US" sz="2200" b="1">
                <a:latin typeface="+mn-lt"/>
                <a:ea typeface="楷体_GB2312" pitchFamily="49" charset="-122"/>
              </a:rPr>
              <a:t>的字符</a:t>
            </a:r>
          </a:p>
          <a:p>
            <a:pPr marL="809625" indent="-809625" eaLnBrk="1" hangingPunct="1">
              <a:defRPr/>
            </a:pPr>
            <a:endParaRPr lang="zh-CN" altLang="en-US" sz="2200" b="1">
              <a:effectLst>
                <a:outerShdw blurRad="38100" dist="38100" dir="2700000" algn="tl">
                  <a:srgbClr val="C0C0C0"/>
                </a:outerShdw>
              </a:effectLst>
              <a:latin typeface="+mn-lt"/>
              <a:ea typeface="黑体" pitchFamily="2" charset="-122"/>
            </a:endParaRPr>
          </a:p>
          <a:p>
            <a:pPr marL="809625" indent="-809625" eaLnBrk="1" hangingPunct="1">
              <a:defRPr/>
            </a:pPr>
            <a:r>
              <a:rPr lang="zh-CN" altLang="en-US" sz="2200" b="1">
                <a:solidFill>
                  <a:srgbClr val="003399"/>
                </a:solidFill>
                <a:latin typeface="+mn-lt"/>
                <a:ea typeface="黑体" pitchFamily="2" charset="-122"/>
              </a:rPr>
              <a:t>方法</a:t>
            </a:r>
            <a:r>
              <a:rPr lang="en-US" altLang="zh-CN" sz="2200" b="1">
                <a:solidFill>
                  <a:srgbClr val="003399"/>
                </a:solidFill>
                <a:latin typeface="+mn-lt"/>
                <a:ea typeface="黑体" pitchFamily="2" charset="-122"/>
              </a:rPr>
              <a:t>3:</a:t>
            </a:r>
            <a:r>
              <a:rPr lang="zh-CN" altLang="en-US" sz="2200" b="1">
                <a:effectLst>
                  <a:outerShdw blurRad="38100" dist="38100" dir="2700000" algn="tl">
                    <a:srgbClr val="C0C0C0"/>
                  </a:outerShdw>
                </a:effectLst>
                <a:latin typeface="+mn-lt"/>
                <a:ea typeface="黑体" pitchFamily="2" charset="-122"/>
              </a:rPr>
              <a:t>范围验证</a:t>
            </a:r>
          </a:p>
          <a:p>
            <a:pPr marL="809625" indent="-809625" eaLnBrk="1" hangingPunct="1">
              <a:defRPr/>
            </a:pPr>
            <a:r>
              <a:rPr lang="zh-CN" altLang="en-US" sz="2200" b="1">
                <a:solidFill>
                  <a:srgbClr val="CC0000"/>
                </a:solidFill>
                <a:latin typeface="+mn-lt"/>
                <a:ea typeface="黑体" pitchFamily="2" charset="-122"/>
              </a:rPr>
              <a:t>例如：</a:t>
            </a:r>
            <a:r>
              <a:rPr lang="zh-CN" altLang="en-US" sz="2200" b="1">
                <a:latin typeface="+mn-lt"/>
                <a:ea typeface="楷体_GB2312" pitchFamily="49" charset="-122"/>
              </a:rPr>
              <a:t>月份、某月的日期、取款金额、贷款年限等已知范围 的情况</a:t>
            </a:r>
            <a:r>
              <a:rPr lang="zh-CN" altLang="en-US" b="1">
                <a:latin typeface="+mn-lt"/>
              </a:rPr>
              <a:t>；</a:t>
            </a:r>
            <a:r>
              <a:rPr lang="zh-CN" altLang="en-US" sz="2200" b="1">
                <a:latin typeface="+mn-lt"/>
                <a:ea typeface="楷体_GB2312" pitchFamily="49" charset="-122"/>
              </a:rPr>
              <a:t>性别、学历、学位、级别、命令等已知集合的情况</a:t>
            </a:r>
          </a:p>
        </p:txBody>
      </p:sp>
      <p:sp>
        <p:nvSpPr>
          <p:cNvPr id="165892" name="Line 4"/>
          <p:cNvSpPr>
            <a:spLocks noChangeShapeType="1"/>
          </p:cNvSpPr>
          <p:nvPr/>
        </p:nvSpPr>
        <p:spPr bwMode="auto">
          <a:xfrm>
            <a:off x="684213" y="2996332"/>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165896" name="AutoShape 8"/>
          <p:cNvSpPr>
            <a:spLocks noChangeArrowheads="1"/>
          </p:cNvSpPr>
          <p:nvPr/>
        </p:nvSpPr>
        <p:spPr bwMode="auto">
          <a:xfrm>
            <a:off x="683568" y="1054572"/>
            <a:ext cx="4464050" cy="430212"/>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defRPr/>
            </a:pPr>
            <a:r>
              <a:rPr lang="zh-CN" altLang="en-US" sz="2100" u="sng" dirty="0">
                <a:solidFill>
                  <a:srgbClr val="CC0000"/>
                </a:solidFill>
                <a:latin typeface="+mn-lt"/>
                <a:ea typeface="黑体" pitchFamily="2" charset="-122"/>
              </a:rPr>
              <a:t>输入验证的内容及方法</a:t>
            </a:r>
          </a:p>
        </p:txBody>
      </p:sp>
      <p:sp>
        <p:nvSpPr>
          <p:cNvPr id="165897" name="Line 9"/>
          <p:cNvSpPr>
            <a:spLocks noChangeShapeType="1"/>
          </p:cNvSpPr>
          <p:nvPr/>
        </p:nvSpPr>
        <p:spPr bwMode="auto">
          <a:xfrm>
            <a:off x="684213" y="4725119"/>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9"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输入</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验证</a:t>
            </a:r>
            <a:r>
              <a:rPr lang="zh-CN" altLang="en-US"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设计问题 </a:t>
            </a:r>
          </a:p>
          <a:p>
            <a:pPr eaLnBrk="1" hangingPunct="1"/>
            <a:r>
              <a:rPr lang="en-US" altLang="zh-CN"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			</a:t>
            </a:r>
            <a:endParaRPr lang="zh-CN" altLang="en-US"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a:p>
            <a:pPr eaLnBrk="1" hangingPunct="1"/>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07459305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65896"/>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65891"/>
                                        </p:tgtEl>
                                        <p:attrNameLst>
                                          <p:attrName>style.visibility</p:attrName>
                                        </p:attrNameLst>
                                      </p:cBhvr>
                                      <p:to>
                                        <p:strVal val="visible"/>
                                      </p:to>
                                    </p:set>
                                    <p:animEffect transition="in" filter="wipe(up)">
                                      <p:cBhvr>
                                        <p:cTn id="10" dur="2000"/>
                                        <p:tgtEl>
                                          <p:spTgt spid="165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p:bldP spid="16589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ChangeArrowheads="1"/>
          </p:cNvSpPr>
          <p:nvPr/>
        </p:nvSpPr>
        <p:spPr bwMode="auto">
          <a:xfrm>
            <a:off x="684213" y="1485032"/>
            <a:ext cx="7848600" cy="5040312"/>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mn-lt"/>
            </a:endParaRPr>
          </a:p>
        </p:txBody>
      </p:sp>
      <p:sp>
        <p:nvSpPr>
          <p:cNvPr id="169987" name="AutoShape 3"/>
          <p:cNvSpPr>
            <a:spLocks noChangeArrowheads="1"/>
          </p:cNvSpPr>
          <p:nvPr/>
        </p:nvSpPr>
        <p:spPr bwMode="auto">
          <a:xfrm>
            <a:off x="827088" y="1627907"/>
            <a:ext cx="7632700" cy="4752975"/>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809625" indent="-809625" eaLnBrk="1" hangingPunct="1">
              <a:defRPr/>
            </a:pPr>
            <a:r>
              <a:rPr lang="zh-CN" altLang="en-US" sz="2200" b="1" dirty="0">
                <a:solidFill>
                  <a:srgbClr val="003399"/>
                </a:solidFill>
                <a:latin typeface="+mn-lt"/>
                <a:ea typeface="黑体" pitchFamily="2" charset="-122"/>
              </a:rPr>
              <a:t>方法</a:t>
            </a:r>
            <a:r>
              <a:rPr lang="en-US" altLang="zh-CN" sz="2200" b="1" dirty="0">
                <a:solidFill>
                  <a:srgbClr val="003399"/>
                </a:solidFill>
                <a:latin typeface="+mn-lt"/>
                <a:ea typeface="黑体" pitchFamily="2" charset="-122"/>
              </a:rPr>
              <a:t>4:</a:t>
            </a:r>
            <a:r>
              <a:rPr lang="zh-CN" altLang="en-US" sz="2200" b="1" dirty="0">
                <a:effectLst>
                  <a:outerShdw blurRad="38100" dist="38100" dir="2700000" algn="tl">
                    <a:srgbClr val="C0C0C0"/>
                  </a:outerShdw>
                </a:effectLst>
                <a:latin typeface="+mn-lt"/>
                <a:ea typeface="黑体" pitchFamily="2" charset="-122"/>
              </a:rPr>
              <a:t>合理性验证</a:t>
            </a:r>
          </a:p>
          <a:p>
            <a:pPr marL="809625" indent="-809625" eaLnBrk="1" hangingPunct="1">
              <a:defRPr/>
            </a:pPr>
            <a:r>
              <a:rPr lang="zh-CN" altLang="en-US" sz="2200" b="1" dirty="0">
                <a:solidFill>
                  <a:srgbClr val="CC0000"/>
                </a:solidFill>
                <a:latin typeface="+mn-lt"/>
                <a:ea typeface="黑体" pitchFamily="2" charset="-122"/>
              </a:rPr>
              <a:t>例如：</a:t>
            </a:r>
            <a:r>
              <a:rPr lang="zh-CN" altLang="en-US" sz="2200" b="1" dirty="0">
                <a:latin typeface="+mn-lt"/>
                <a:ea typeface="楷体_GB2312" pitchFamily="49" charset="-122"/>
              </a:rPr>
              <a:t>人的年龄、亲生子女的数量等有合理边界范围的情况</a:t>
            </a:r>
          </a:p>
          <a:p>
            <a:pPr marL="809625" indent="-809625" eaLnBrk="1" hangingPunct="1">
              <a:defRPr/>
            </a:pPr>
            <a:endParaRPr lang="zh-CN" altLang="en-US" sz="2200" b="1" dirty="0">
              <a:latin typeface="+mn-lt"/>
              <a:ea typeface="楷体_GB2312" pitchFamily="49" charset="-122"/>
            </a:endParaRPr>
          </a:p>
          <a:p>
            <a:pPr marL="809625" indent="-809625" eaLnBrk="1" hangingPunct="1">
              <a:defRPr/>
            </a:pPr>
            <a:r>
              <a:rPr lang="zh-CN" altLang="en-US" sz="2200" b="1" dirty="0">
                <a:solidFill>
                  <a:srgbClr val="003399"/>
                </a:solidFill>
                <a:latin typeface="+mn-lt"/>
                <a:ea typeface="黑体" pitchFamily="2" charset="-122"/>
              </a:rPr>
              <a:t>方法</a:t>
            </a:r>
            <a:r>
              <a:rPr lang="en-US" altLang="zh-CN" sz="2200" b="1" dirty="0">
                <a:solidFill>
                  <a:srgbClr val="003399"/>
                </a:solidFill>
                <a:latin typeface="+mn-lt"/>
                <a:ea typeface="黑体" pitchFamily="2" charset="-122"/>
              </a:rPr>
              <a:t>5:</a:t>
            </a:r>
            <a:r>
              <a:rPr lang="zh-CN" altLang="en-US" sz="2200" b="1" dirty="0">
                <a:effectLst>
                  <a:outerShdw blurRad="38100" dist="38100" dir="2700000" algn="tl">
                    <a:srgbClr val="C0C0C0"/>
                  </a:outerShdw>
                </a:effectLst>
                <a:latin typeface="+mn-lt"/>
                <a:ea typeface="黑体" pitchFamily="2" charset="-122"/>
              </a:rPr>
              <a:t>数据格式验证</a:t>
            </a:r>
          </a:p>
          <a:p>
            <a:pPr marL="809625" indent="-809625" eaLnBrk="1" hangingPunct="1">
              <a:defRPr/>
            </a:pPr>
            <a:r>
              <a:rPr lang="zh-CN" altLang="en-US" b="1" dirty="0">
                <a:solidFill>
                  <a:srgbClr val="CC0000"/>
                </a:solidFill>
                <a:latin typeface="+mn-lt"/>
              </a:rPr>
              <a:t>例如：</a:t>
            </a:r>
            <a:r>
              <a:rPr lang="zh-CN" altLang="en-US" sz="2200" b="1" dirty="0">
                <a:latin typeface="+mn-lt"/>
                <a:ea typeface="楷体_GB2312" pitchFamily="49" charset="-122"/>
              </a:rPr>
              <a:t>掩码输入，如</a:t>
            </a:r>
            <a:r>
              <a:rPr lang="en-US" altLang="zh-CN" sz="2200" b="1" dirty="0">
                <a:latin typeface="+mn-lt"/>
                <a:ea typeface="楷体_GB2312" pitchFamily="49" charset="-122"/>
              </a:rPr>
              <a:t>9999-99-99</a:t>
            </a:r>
            <a:r>
              <a:rPr lang="zh-CN" altLang="en-US" sz="2200" b="1" dirty="0">
                <a:latin typeface="+mn-lt"/>
                <a:ea typeface="楷体_GB2312" pitchFamily="49" charset="-122"/>
              </a:rPr>
              <a:t>；</a:t>
            </a:r>
            <a:r>
              <a:rPr lang="en-US" altLang="zh-CN" sz="2200" b="1" dirty="0">
                <a:latin typeface="+mn-lt"/>
                <a:ea typeface="楷体_GB2312" pitchFamily="49" charset="-122"/>
              </a:rPr>
              <a:t>99.99</a:t>
            </a:r>
          </a:p>
          <a:p>
            <a:pPr marL="809625" indent="-809625" eaLnBrk="1" hangingPunct="1">
              <a:defRPr/>
            </a:pPr>
            <a:endParaRPr lang="en-US" altLang="zh-CN" sz="2200" b="1" dirty="0">
              <a:latin typeface="+mn-lt"/>
              <a:ea typeface="楷体_GB2312" pitchFamily="49" charset="-122"/>
            </a:endParaRPr>
          </a:p>
          <a:p>
            <a:pPr marL="809625" indent="-809625" eaLnBrk="1" hangingPunct="1">
              <a:defRPr/>
            </a:pPr>
            <a:r>
              <a:rPr lang="zh-CN" altLang="en-US" sz="2200" b="1" dirty="0">
                <a:solidFill>
                  <a:srgbClr val="003399"/>
                </a:solidFill>
                <a:latin typeface="+mn-lt"/>
                <a:ea typeface="黑体" pitchFamily="2" charset="-122"/>
              </a:rPr>
              <a:t>方法</a:t>
            </a:r>
            <a:r>
              <a:rPr lang="en-US" altLang="zh-CN" sz="2200" b="1" dirty="0">
                <a:solidFill>
                  <a:srgbClr val="003399"/>
                </a:solidFill>
                <a:latin typeface="+mn-lt"/>
                <a:ea typeface="黑体" pitchFamily="2" charset="-122"/>
              </a:rPr>
              <a:t>6:</a:t>
            </a:r>
            <a:r>
              <a:rPr lang="zh-CN" altLang="en-US" sz="2200" b="1" dirty="0">
                <a:effectLst>
                  <a:outerShdw blurRad="38100" dist="38100" dir="2700000" algn="tl">
                    <a:srgbClr val="C0C0C0"/>
                  </a:outerShdw>
                </a:effectLst>
                <a:latin typeface="+mn-lt"/>
                <a:ea typeface="黑体" pitchFamily="2" charset="-122"/>
              </a:rPr>
              <a:t>安全性验证</a:t>
            </a:r>
          </a:p>
          <a:p>
            <a:pPr marL="809625" indent="-809625" eaLnBrk="1" hangingPunct="1">
              <a:defRPr/>
            </a:pPr>
            <a:r>
              <a:rPr lang="zh-CN" altLang="en-US" sz="2200" b="1" dirty="0">
                <a:solidFill>
                  <a:srgbClr val="CC0000"/>
                </a:solidFill>
                <a:latin typeface="+mn-lt"/>
                <a:ea typeface="黑体" pitchFamily="2" charset="-122"/>
              </a:rPr>
              <a:t>例如：</a:t>
            </a:r>
            <a:r>
              <a:rPr lang="zh-CN" altLang="en-US" sz="2200" b="1" dirty="0">
                <a:latin typeface="+mn-lt"/>
                <a:ea typeface="楷体_GB2312" pitchFamily="49" charset="-122"/>
              </a:rPr>
              <a:t>重复输入密码、密码内容复杂性、密码输错次数限制；</a:t>
            </a:r>
            <a:endParaRPr lang="en-US" altLang="zh-CN" sz="2200" b="1" dirty="0">
              <a:latin typeface="+mn-lt"/>
              <a:ea typeface="楷体_GB2312" pitchFamily="49" charset="-122"/>
            </a:endParaRPr>
          </a:p>
          <a:p>
            <a:pPr marL="809625" indent="-809625" eaLnBrk="1" hangingPunct="1">
              <a:defRPr/>
            </a:pPr>
            <a:r>
              <a:rPr lang="en-US" altLang="zh-CN" sz="2200" b="1" dirty="0">
                <a:latin typeface="+mn-lt"/>
                <a:ea typeface="楷体_GB2312" pitchFamily="49" charset="-122"/>
              </a:rPr>
              <a:t>            </a:t>
            </a:r>
            <a:r>
              <a:rPr lang="zh-CN" altLang="en-US" sz="2200" b="1" dirty="0">
                <a:latin typeface="+mn-lt"/>
                <a:ea typeface="楷体_GB2312" pitchFamily="49" charset="-122"/>
              </a:rPr>
              <a:t>防止解密的图形验证码输入验证；</a:t>
            </a:r>
            <a:endParaRPr lang="en-US" altLang="zh-CN" sz="2200" b="1" dirty="0">
              <a:latin typeface="+mn-lt"/>
              <a:ea typeface="楷体_GB2312" pitchFamily="49" charset="-122"/>
            </a:endParaRPr>
          </a:p>
          <a:p>
            <a:pPr marL="809625" indent="-809625" eaLnBrk="1" hangingPunct="1">
              <a:defRPr/>
            </a:pPr>
            <a:r>
              <a:rPr lang="en-US" altLang="zh-CN" sz="2200" b="1" dirty="0">
                <a:latin typeface="+mn-lt"/>
                <a:ea typeface="楷体_GB2312" pitchFamily="49" charset="-122"/>
              </a:rPr>
              <a:t>            </a:t>
            </a:r>
            <a:r>
              <a:rPr lang="zh-CN" altLang="en-US" sz="2200" b="1" dirty="0">
                <a:latin typeface="+mn-lt"/>
                <a:ea typeface="楷体_GB2312" pitchFamily="49" charset="-122"/>
              </a:rPr>
              <a:t>危险功能选定后的拦截性提示验证</a:t>
            </a:r>
          </a:p>
          <a:p>
            <a:pPr marL="809625" indent="-809625" eaLnBrk="1" hangingPunct="1">
              <a:defRPr/>
            </a:pPr>
            <a:endParaRPr lang="zh-CN" altLang="en-US" sz="2200" b="1" dirty="0">
              <a:latin typeface="+mn-lt"/>
              <a:ea typeface="楷体_GB2312" pitchFamily="49" charset="-122"/>
            </a:endParaRPr>
          </a:p>
          <a:p>
            <a:pPr marL="809625" indent="-809625" eaLnBrk="1" hangingPunct="1">
              <a:defRPr/>
            </a:pPr>
            <a:r>
              <a:rPr lang="zh-CN" altLang="en-US" sz="2200" b="1" dirty="0">
                <a:solidFill>
                  <a:srgbClr val="003399"/>
                </a:solidFill>
                <a:latin typeface="+mn-lt"/>
                <a:ea typeface="黑体" pitchFamily="2" charset="-122"/>
              </a:rPr>
              <a:t>方法</a:t>
            </a:r>
            <a:r>
              <a:rPr lang="en-US" altLang="zh-CN" sz="2200" b="1" dirty="0">
                <a:solidFill>
                  <a:srgbClr val="003399"/>
                </a:solidFill>
                <a:latin typeface="+mn-lt"/>
                <a:ea typeface="黑体" pitchFamily="2" charset="-122"/>
              </a:rPr>
              <a:t>7:</a:t>
            </a:r>
            <a:r>
              <a:rPr lang="zh-CN" altLang="en-US" sz="2200" b="1" dirty="0">
                <a:effectLst>
                  <a:outerShdw blurRad="38100" dist="38100" dir="2700000" algn="tl">
                    <a:srgbClr val="C0C0C0"/>
                  </a:outerShdw>
                </a:effectLst>
                <a:latin typeface="+mn-lt"/>
                <a:ea typeface="黑体" pitchFamily="2" charset="-122"/>
              </a:rPr>
              <a:t>异常性验证</a:t>
            </a:r>
          </a:p>
          <a:p>
            <a:pPr marL="809625" indent="-809625" eaLnBrk="1" hangingPunct="1">
              <a:defRPr/>
            </a:pPr>
            <a:r>
              <a:rPr lang="zh-CN" altLang="en-US" sz="2200" b="1" dirty="0">
                <a:solidFill>
                  <a:srgbClr val="CC0000"/>
                </a:solidFill>
                <a:latin typeface="+mn-lt"/>
                <a:ea typeface="黑体" pitchFamily="2" charset="-122"/>
              </a:rPr>
              <a:t>例如：</a:t>
            </a:r>
            <a:r>
              <a:rPr lang="zh-CN" altLang="en-US" sz="2200" b="1" dirty="0">
                <a:latin typeface="+mn-lt"/>
                <a:ea typeface="楷体_GB2312" pitchFamily="49" charset="-122"/>
              </a:rPr>
              <a:t>文件存在否、数据库记录空否、存储空间满否、除数为</a:t>
            </a:r>
            <a:r>
              <a:rPr lang="en-US" altLang="zh-CN" sz="2200" b="1" dirty="0">
                <a:latin typeface="+mn-lt"/>
                <a:ea typeface="楷体_GB2312" pitchFamily="49" charset="-122"/>
              </a:rPr>
              <a:t>0</a:t>
            </a:r>
            <a:r>
              <a:rPr lang="zh-CN" altLang="en-US" sz="2200" b="1" dirty="0">
                <a:latin typeface="+mn-lt"/>
                <a:ea typeface="楷体_GB2312" pitchFamily="49" charset="-122"/>
              </a:rPr>
              <a:t>否等会引起处理异常的情况</a:t>
            </a:r>
          </a:p>
        </p:txBody>
      </p:sp>
      <p:sp>
        <p:nvSpPr>
          <p:cNvPr id="169988" name="Line 4"/>
          <p:cNvSpPr>
            <a:spLocks noChangeShapeType="1"/>
          </p:cNvSpPr>
          <p:nvPr/>
        </p:nvSpPr>
        <p:spPr bwMode="auto">
          <a:xfrm>
            <a:off x="684213" y="2493094"/>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169989" name="AutoShape 5"/>
          <p:cNvSpPr>
            <a:spLocks noChangeArrowheads="1"/>
          </p:cNvSpPr>
          <p:nvPr/>
        </p:nvSpPr>
        <p:spPr bwMode="auto">
          <a:xfrm>
            <a:off x="683568" y="1054572"/>
            <a:ext cx="4464050" cy="430212"/>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defRPr/>
            </a:pPr>
            <a:r>
              <a:rPr lang="zh-CN" altLang="en-US" sz="2100" u="sng" dirty="0">
                <a:solidFill>
                  <a:srgbClr val="CC0000"/>
                </a:solidFill>
                <a:latin typeface="+mn-lt"/>
                <a:ea typeface="黑体" pitchFamily="2" charset="-122"/>
              </a:rPr>
              <a:t>输入验证的内容及方法</a:t>
            </a:r>
          </a:p>
        </p:txBody>
      </p:sp>
      <p:sp>
        <p:nvSpPr>
          <p:cNvPr id="169990" name="Line 6"/>
          <p:cNvSpPr>
            <a:spLocks noChangeShapeType="1"/>
          </p:cNvSpPr>
          <p:nvPr/>
        </p:nvSpPr>
        <p:spPr bwMode="auto">
          <a:xfrm>
            <a:off x="684213" y="5228357"/>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169992" name="Line 8"/>
          <p:cNvSpPr>
            <a:spLocks noChangeShapeType="1"/>
          </p:cNvSpPr>
          <p:nvPr/>
        </p:nvSpPr>
        <p:spPr bwMode="auto">
          <a:xfrm>
            <a:off x="684213" y="3572594"/>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9"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10"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输入</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验证设计问题 </a:t>
            </a:r>
          </a:p>
          <a:p>
            <a:pPr eaLnBrk="1" hangingPunct="1"/>
            <a:endPar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a:p>
            <a:pPr eaLnBrk="1" hangingPunct="1"/>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61279420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69989"/>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69987"/>
                                        </p:tgtEl>
                                        <p:attrNameLst>
                                          <p:attrName>style.visibility</p:attrName>
                                        </p:attrNameLst>
                                      </p:cBhvr>
                                      <p:to>
                                        <p:strVal val="visible"/>
                                      </p:to>
                                    </p:set>
                                    <p:animEffect transition="in" filter="wipe(up)">
                                      <p:cBhvr>
                                        <p:cTn id="10" dur="2000"/>
                                        <p:tgtEl>
                                          <p:spTgt spid="169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7" grpId="0"/>
      <p:bldP spid="16998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ChangeArrowheads="1"/>
          </p:cNvSpPr>
          <p:nvPr/>
        </p:nvSpPr>
        <p:spPr bwMode="auto">
          <a:xfrm>
            <a:off x="684213" y="1341438"/>
            <a:ext cx="7848600" cy="4392612"/>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mn-lt"/>
            </a:endParaRPr>
          </a:p>
        </p:txBody>
      </p:sp>
      <p:sp>
        <p:nvSpPr>
          <p:cNvPr id="171011" name="AutoShape 3"/>
          <p:cNvSpPr>
            <a:spLocks noChangeArrowheads="1"/>
          </p:cNvSpPr>
          <p:nvPr/>
        </p:nvSpPr>
        <p:spPr bwMode="auto">
          <a:xfrm>
            <a:off x="801688" y="1314450"/>
            <a:ext cx="7632700" cy="4249738"/>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809625" indent="-809625" eaLnBrk="1" hangingPunct="1">
              <a:defRPr/>
            </a:pPr>
            <a:r>
              <a:rPr lang="zh-CN" altLang="en-US" sz="2200" b="1">
                <a:solidFill>
                  <a:srgbClr val="003399"/>
                </a:solidFill>
                <a:latin typeface="+mn-lt"/>
                <a:ea typeface="黑体" pitchFamily="2" charset="-122"/>
              </a:rPr>
              <a:t>方法</a:t>
            </a:r>
            <a:r>
              <a:rPr lang="en-US" altLang="zh-CN" sz="2200" b="1">
                <a:solidFill>
                  <a:srgbClr val="003399"/>
                </a:solidFill>
                <a:latin typeface="+mn-lt"/>
                <a:ea typeface="黑体" pitchFamily="2" charset="-122"/>
              </a:rPr>
              <a:t>1:</a:t>
            </a:r>
            <a:r>
              <a:rPr lang="zh-CN" altLang="zh-CN" sz="2200" b="1">
                <a:effectLst>
                  <a:outerShdw blurRad="38100" dist="38100" dir="2700000" algn="tl">
                    <a:srgbClr val="C0C0C0"/>
                  </a:outerShdw>
                </a:effectLst>
                <a:latin typeface="+mn-lt"/>
                <a:ea typeface="黑体" pitchFamily="2" charset="-122"/>
              </a:rPr>
              <a:t>选择性确认</a:t>
            </a:r>
            <a:endParaRPr lang="zh-CN" altLang="en-US" b="1">
              <a:effectLst>
                <a:outerShdw blurRad="38100" dist="38100" dir="2700000" algn="tl">
                  <a:srgbClr val="C0C0C0"/>
                </a:outerShdw>
              </a:effectLst>
              <a:latin typeface="+mn-lt"/>
            </a:endParaRPr>
          </a:p>
          <a:p>
            <a:pPr marL="809625" indent="-809625" eaLnBrk="1" hangingPunct="1">
              <a:defRPr/>
            </a:pPr>
            <a:r>
              <a:rPr lang="zh-CN" altLang="en-US" sz="2200" b="1">
                <a:solidFill>
                  <a:srgbClr val="CC0000"/>
                </a:solidFill>
                <a:latin typeface="+mn-lt"/>
                <a:ea typeface="黑体" pitchFamily="2" charset="-122"/>
              </a:rPr>
              <a:t>例如：</a:t>
            </a:r>
            <a:r>
              <a:rPr lang="zh-CN" altLang="zh-CN" sz="2200" b="1">
                <a:latin typeface="+mn-lt"/>
                <a:ea typeface="楷体_GB2312" pitchFamily="49" charset="-122"/>
              </a:rPr>
              <a:t>拦截性提示</a:t>
            </a:r>
            <a:endParaRPr lang="zh-CN" altLang="en-US" sz="2200" b="1">
              <a:latin typeface="+mn-lt"/>
              <a:ea typeface="楷体_GB2312" pitchFamily="49" charset="-122"/>
            </a:endParaRPr>
          </a:p>
          <a:p>
            <a:pPr marL="809625" indent="-809625" eaLnBrk="1" hangingPunct="1">
              <a:defRPr/>
            </a:pPr>
            <a:endParaRPr lang="zh-CN" altLang="zh-CN" sz="2200" b="1">
              <a:latin typeface="+mn-lt"/>
              <a:ea typeface="楷体_GB2312" pitchFamily="49" charset="-122"/>
            </a:endParaRPr>
          </a:p>
          <a:p>
            <a:pPr marL="809625" indent="-809625" eaLnBrk="1" hangingPunct="1">
              <a:defRPr/>
            </a:pPr>
            <a:r>
              <a:rPr lang="zh-CN" altLang="en-US" sz="2200" b="1">
                <a:solidFill>
                  <a:srgbClr val="003399"/>
                </a:solidFill>
                <a:latin typeface="+mn-lt"/>
                <a:ea typeface="黑体" pitchFamily="2" charset="-122"/>
              </a:rPr>
              <a:t>方法</a:t>
            </a:r>
            <a:r>
              <a:rPr lang="en-US" altLang="zh-CN" sz="2200" b="1">
                <a:solidFill>
                  <a:srgbClr val="003399"/>
                </a:solidFill>
                <a:latin typeface="+mn-lt"/>
                <a:ea typeface="黑体" pitchFamily="2" charset="-122"/>
              </a:rPr>
              <a:t>2:</a:t>
            </a:r>
            <a:r>
              <a:rPr lang="zh-CN" altLang="zh-CN" sz="2200" b="1">
                <a:effectLst>
                  <a:outerShdw blurRad="38100" dist="38100" dir="2700000" algn="tl">
                    <a:srgbClr val="C0C0C0"/>
                  </a:outerShdw>
                </a:effectLst>
                <a:latin typeface="+mn-lt"/>
                <a:ea typeface="黑体" pitchFamily="2" charset="-122"/>
              </a:rPr>
              <a:t>操作中断允许</a:t>
            </a:r>
            <a:endParaRPr lang="zh-CN" altLang="en-US" b="1">
              <a:effectLst>
                <a:outerShdw blurRad="38100" dist="38100" dir="2700000" algn="tl">
                  <a:srgbClr val="C0C0C0"/>
                </a:outerShdw>
              </a:effectLst>
              <a:latin typeface="+mn-lt"/>
            </a:endParaRPr>
          </a:p>
          <a:p>
            <a:pPr marL="809625" indent="-809625" eaLnBrk="1" hangingPunct="1">
              <a:defRPr/>
            </a:pPr>
            <a:r>
              <a:rPr lang="zh-CN" altLang="en-US" sz="2200" b="1">
                <a:solidFill>
                  <a:srgbClr val="CC0000"/>
                </a:solidFill>
                <a:latin typeface="+mn-lt"/>
                <a:ea typeface="黑体" pitchFamily="2" charset="-122"/>
              </a:rPr>
              <a:t>例如：</a:t>
            </a:r>
            <a:r>
              <a:rPr lang="zh-CN" altLang="zh-CN" sz="2200" b="1">
                <a:latin typeface="+mn-lt"/>
                <a:ea typeface="楷体_GB2312" pitchFamily="49" charset="-122"/>
              </a:rPr>
              <a:t>在任务执行过程中有“取消”选项</a:t>
            </a:r>
            <a:endParaRPr lang="zh-CN" altLang="en-US" b="1">
              <a:effectLst>
                <a:outerShdw blurRad="38100" dist="38100" dir="2700000" algn="tl">
                  <a:srgbClr val="C0C0C0"/>
                </a:outerShdw>
              </a:effectLst>
              <a:latin typeface="+mn-lt"/>
            </a:endParaRPr>
          </a:p>
          <a:p>
            <a:pPr marL="809625" indent="-809625" eaLnBrk="1" hangingPunct="1">
              <a:defRPr/>
            </a:pPr>
            <a:endParaRPr lang="zh-CN" altLang="zh-CN" b="1">
              <a:effectLst>
                <a:outerShdw blurRad="38100" dist="38100" dir="2700000" algn="tl">
                  <a:srgbClr val="C0C0C0"/>
                </a:outerShdw>
              </a:effectLst>
              <a:latin typeface="+mn-lt"/>
            </a:endParaRPr>
          </a:p>
          <a:p>
            <a:pPr marL="809625" indent="-809625" eaLnBrk="1" hangingPunct="1">
              <a:defRPr/>
            </a:pPr>
            <a:r>
              <a:rPr lang="zh-CN" altLang="en-US" sz="2200" b="1">
                <a:solidFill>
                  <a:srgbClr val="003399"/>
                </a:solidFill>
                <a:latin typeface="+mn-lt"/>
                <a:ea typeface="黑体" pitchFamily="2" charset="-122"/>
              </a:rPr>
              <a:t>方法</a:t>
            </a:r>
            <a:r>
              <a:rPr lang="en-US" altLang="zh-CN" sz="2200" b="1">
                <a:solidFill>
                  <a:srgbClr val="003399"/>
                </a:solidFill>
                <a:latin typeface="+mn-lt"/>
                <a:ea typeface="黑体" pitchFamily="2" charset="-122"/>
              </a:rPr>
              <a:t>3:</a:t>
            </a:r>
            <a:r>
              <a:rPr lang="zh-CN" altLang="zh-CN" sz="2200" b="1">
                <a:effectLst>
                  <a:outerShdw blurRad="38100" dist="38100" dir="2700000" algn="tl">
                    <a:srgbClr val="C0C0C0"/>
                  </a:outerShdw>
                </a:effectLst>
                <a:latin typeface="+mn-lt"/>
                <a:ea typeface="黑体" pitchFamily="2" charset="-122"/>
              </a:rPr>
              <a:t>回滚</a:t>
            </a:r>
            <a:endParaRPr lang="zh-CN" altLang="en-US" b="1">
              <a:effectLst>
                <a:outerShdw blurRad="38100" dist="38100" dir="2700000" algn="tl">
                  <a:srgbClr val="C0C0C0"/>
                </a:outerShdw>
              </a:effectLst>
              <a:latin typeface="+mn-lt"/>
            </a:endParaRPr>
          </a:p>
          <a:p>
            <a:pPr marL="809625" indent="-809625" eaLnBrk="1" hangingPunct="1">
              <a:defRPr/>
            </a:pPr>
            <a:r>
              <a:rPr lang="zh-CN" altLang="en-US" sz="2200" b="1">
                <a:solidFill>
                  <a:srgbClr val="CC0000"/>
                </a:solidFill>
                <a:latin typeface="+mn-lt"/>
                <a:ea typeface="黑体" pitchFamily="2" charset="-122"/>
              </a:rPr>
              <a:t>例如：</a:t>
            </a:r>
            <a:r>
              <a:rPr lang="zh-CN" altLang="zh-CN" sz="2200" b="1">
                <a:latin typeface="+mn-lt"/>
                <a:ea typeface="楷体_GB2312" pitchFamily="49" charset="-122"/>
              </a:rPr>
              <a:t>在任务被中断的情况下回退到操作发生之前的状态</a:t>
            </a:r>
            <a:endParaRPr lang="zh-CN" altLang="en-US" sz="2200" b="1">
              <a:latin typeface="+mn-lt"/>
              <a:ea typeface="楷体_GB2312" pitchFamily="49" charset="-122"/>
            </a:endParaRPr>
          </a:p>
          <a:p>
            <a:pPr marL="809625" indent="-809625" eaLnBrk="1" hangingPunct="1">
              <a:defRPr/>
            </a:pPr>
            <a:endParaRPr lang="zh-CN" altLang="en-US" sz="2200" b="1">
              <a:latin typeface="+mn-lt"/>
              <a:ea typeface="楷体_GB2312" pitchFamily="49" charset="-122"/>
            </a:endParaRPr>
          </a:p>
          <a:p>
            <a:pPr marL="809625" indent="-809625" eaLnBrk="1" hangingPunct="1">
              <a:defRPr/>
            </a:pPr>
            <a:r>
              <a:rPr lang="zh-CN" altLang="en-US" sz="2200" b="1">
                <a:solidFill>
                  <a:srgbClr val="003399"/>
                </a:solidFill>
                <a:latin typeface="+mn-lt"/>
                <a:ea typeface="黑体" pitchFamily="2" charset="-122"/>
              </a:rPr>
              <a:t>方法</a:t>
            </a:r>
            <a:r>
              <a:rPr lang="en-US" altLang="zh-CN" sz="2200" b="1">
                <a:solidFill>
                  <a:srgbClr val="003399"/>
                </a:solidFill>
                <a:latin typeface="+mn-lt"/>
                <a:ea typeface="黑体" pitchFamily="2" charset="-122"/>
              </a:rPr>
              <a:t>4:</a:t>
            </a:r>
            <a:r>
              <a:rPr lang="en-US" altLang="zh-CN">
                <a:latin typeface="+mn-lt"/>
              </a:rPr>
              <a:t> </a:t>
            </a:r>
            <a:r>
              <a:rPr lang="en-US" altLang="zh-CN" sz="2200" b="1">
                <a:effectLst>
                  <a:outerShdw blurRad="38100" dist="38100" dir="2700000" algn="tl">
                    <a:srgbClr val="C0C0C0"/>
                  </a:outerShdw>
                </a:effectLst>
                <a:latin typeface="+mn-lt"/>
                <a:ea typeface="黑体" pitchFamily="2" charset="-122"/>
              </a:rPr>
              <a:t>Undo/Redo</a:t>
            </a:r>
            <a:endParaRPr lang="en-US" altLang="zh-CN" b="1">
              <a:effectLst>
                <a:outerShdw blurRad="38100" dist="38100" dir="2700000" algn="tl">
                  <a:srgbClr val="C0C0C0"/>
                </a:outerShdw>
              </a:effectLst>
              <a:latin typeface="+mn-lt"/>
            </a:endParaRPr>
          </a:p>
          <a:p>
            <a:pPr marL="809625" indent="-809625" eaLnBrk="1" hangingPunct="1">
              <a:defRPr/>
            </a:pPr>
            <a:r>
              <a:rPr lang="zh-CN" altLang="en-US" sz="2200" b="1">
                <a:solidFill>
                  <a:srgbClr val="CC0000"/>
                </a:solidFill>
                <a:latin typeface="+mn-lt"/>
                <a:ea typeface="黑体" pitchFamily="2" charset="-122"/>
              </a:rPr>
              <a:t>例如：</a:t>
            </a:r>
            <a:r>
              <a:rPr lang="zh-CN" altLang="en-US" sz="2200" b="1">
                <a:latin typeface="+mn-lt"/>
                <a:ea typeface="楷体_GB2312" pitchFamily="49" charset="-122"/>
              </a:rPr>
              <a:t>随时可以回退到操作发生之前的状态或再取消</a:t>
            </a:r>
            <a:r>
              <a:rPr lang="en-US" altLang="zh-CN" sz="2200" b="1">
                <a:latin typeface="+mn-lt"/>
                <a:ea typeface="楷体_GB2312" pitchFamily="49" charset="-122"/>
              </a:rPr>
              <a:t>Undo</a:t>
            </a:r>
          </a:p>
        </p:txBody>
      </p:sp>
      <p:sp>
        <p:nvSpPr>
          <p:cNvPr id="171012" name="Line 4"/>
          <p:cNvSpPr>
            <a:spLocks noChangeShapeType="1"/>
          </p:cNvSpPr>
          <p:nvPr/>
        </p:nvSpPr>
        <p:spPr bwMode="auto">
          <a:xfrm>
            <a:off x="684213" y="2422525"/>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171017" name="Line 9"/>
          <p:cNvSpPr>
            <a:spLocks noChangeShapeType="1"/>
          </p:cNvSpPr>
          <p:nvPr/>
        </p:nvSpPr>
        <p:spPr bwMode="auto">
          <a:xfrm>
            <a:off x="684213" y="3502025"/>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171018" name="Line 10"/>
          <p:cNvSpPr>
            <a:spLocks noChangeShapeType="1"/>
          </p:cNvSpPr>
          <p:nvPr/>
        </p:nvSpPr>
        <p:spPr bwMode="auto">
          <a:xfrm>
            <a:off x="684213" y="4481513"/>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9"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操作</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错误控制方法</a:t>
            </a:r>
          </a:p>
          <a:p>
            <a:pPr eaLnBrk="1" hangingPunct="1"/>
            <a:endPar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a:p>
            <a:pPr eaLnBrk="1" hangingPunct="1"/>
            <a:endPar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a:p>
            <a:pPr eaLnBrk="1" hangingPunct="1"/>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68187722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1011"/>
                                        </p:tgtEl>
                                        <p:attrNameLst>
                                          <p:attrName>style.visibility</p:attrName>
                                        </p:attrNameLst>
                                      </p:cBhvr>
                                      <p:to>
                                        <p:strVal val="visible"/>
                                      </p:to>
                                    </p:set>
                                    <p:animEffect transition="in" filter="wipe(up)">
                                      <p:cBhvr>
                                        <p:cTn id="7" dur="2000"/>
                                        <p:tgtEl>
                                          <p:spTgt spid="171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用户界面设计</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6"/>
          <p:cNvSpPr txBox="1">
            <a:spLocks noChangeArrowheads="1"/>
          </p:cNvSpPr>
          <p:nvPr/>
        </p:nvSpPr>
        <p:spPr>
          <a:xfrm>
            <a:off x="1691680" y="1484313"/>
            <a:ext cx="5832647" cy="4536975"/>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zh-CN" altLang="en-US" sz="24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主要内容</a:t>
            </a:r>
            <a:endParaRPr kumimoji="0" lang="en-US" altLang="zh-CN" sz="24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1</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用户界面设计的基本概念</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2.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用户</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界面形式及设计</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原则</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3. </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WIMP</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用户界面</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设计</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4.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网页界面设计</a:t>
            </a: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5.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缺省</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设计</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问题</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6.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输入</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验证设计问题 </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         7. </a:t>
            </a:r>
            <a:r>
              <a:rPr kumimoji="0" lang="zh-CN" altLang="en-US" sz="20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系统响应及信息反馈问题</a:t>
            </a:r>
            <a:endParaRPr kumimoji="0" lang="en-US" altLang="zh-CN" sz="20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        </a:t>
            </a: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p:txBody>
      </p:sp>
    </p:spTree>
    <p:extLst>
      <p:ext uri="{BB962C8B-B14F-4D97-AF65-F5344CB8AC3E}">
        <p14:creationId xmlns:p14="http://schemas.microsoft.com/office/powerpoint/2010/main" val="3935784234"/>
      </p:ext>
    </p:extLst>
  </p:cSld>
  <p:clrMapOvr>
    <a:masterClrMapping/>
  </p:clrMapOvr>
  <p:transition spd="med">
    <p:random/>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p:cNvSpPr>
            <a:spLocks noChangeArrowheads="1"/>
          </p:cNvSpPr>
          <p:nvPr/>
        </p:nvSpPr>
        <p:spPr bwMode="auto">
          <a:xfrm>
            <a:off x="684213" y="1485454"/>
            <a:ext cx="7848600" cy="4751858"/>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mn-lt"/>
            </a:endParaRPr>
          </a:p>
        </p:txBody>
      </p:sp>
      <p:sp>
        <p:nvSpPr>
          <p:cNvPr id="144388" name="AutoShape 4"/>
          <p:cNvSpPr>
            <a:spLocks noChangeArrowheads="1"/>
          </p:cNvSpPr>
          <p:nvPr/>
        </p:nvSpPr>
        <p:spPr bwMode="auto">
          <a:xfrm>
            <a:off x="971550" y="1628329"/>
            <a:ext cx="7489825" cy="1584325"/>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itchFamily="18" charset="0"/>
                <a:ea typeface="宋体" pitchFamily="2" charset="-122"/>
              </a:defRPr>
            </a:lvl1pPr>
            <a:lvl2pPr marL="179388" indent="265113">
              <a:defRPr kumimoji="1" sz="2400">
                <a:solidFill>
                  <a:schemeClr val="tx1"/>
                </a:solidFill>
                <a:latin typeface="Times New Roman" pitchFamily="18" charset="0"/>
                <a:ea typeface="宋体" pitchFamily="2" charset="-122"/>
              </a:defRPr>
            </a:lvl2pPr>
            <a:lvl3pPr marL="3060700" indent="-457200">
              <a:defRPr kumimoji="1" sz="2400">
                <a:solidFill>
                  <a:schemeClr val="tx1"/>
                </a:solidFill>
                <a:latin typeface="Times New Roman" pitchFamily="18" charset="0"/>
                <a:ea typeface="宋体" pitchFamily="2" charset="-122"/>
              </a:defRPr>
            </a:lvl3pPr>
            <a:lvl4pPr marL="3697288" indent="-457200">
              <a:defRPr kumimoji="1" sz="2400">
                <a:solidFill>
                  <a:schemeClr val="tx1"/>
                </a:solidFill>
                <a:latin typeface="Times New Roman" pitchFamily="18" charset="0"/>
                <a:ea typeface="宋体" pitchFamily="2" charset="-122"/>
              </a:defRPr>
            </a:lvl4pPr>
            <a:lvl5pPr marL="4333875" indent="-457200">
              <a:defRPr kumimoji="1" sz="2400">
                <a:solidFill>
                  <a:schemeClr val="tx1"/>
                </a:solidFill>
                <a:latin typeface="Times New Roman" pitchFamily="18" charset="0"/>
                <a:ea typeface="宋体" pitchFamily="2" charset="-122"/>
              </a:defRPr>
            </a:lvl5pPr>
            <a:lvl6pPr marL="4791075" indent="-457200" fontAlgn="base">
              <a:spcBef>
                <a:spcPct val="0"/>
              </a:spcBef>
              <a:spcAft>
                <a:spcPct val="0"/>
              </a:spcAft>
              <a:defRPr kumimoji="1" sz="2400">
                <a:solidFill>
                  <a:schemeClr val="tx1"/>
                </a:solidFill>
                <a:latin typeface="Times New Roman" pitchFamily="18" charset="0"/>
                <a:ea typeface="宋体" pitchFamily="2" charset="-122"/>
              </a:defRPr>
            </a:lvl6pPr>
            <a:lvl7pPr marL="5248275" indent="-457200" fontAlgn="base">
              <a:spcBef>
                <a:spcPct val="0"/>
              </a:spcBef>
              <a:spcAft>
                <a:spcPct val="0"/>
              </a:spcAft>
              <a:defRPr kumimoji="1" sz="2400">
                <a:solidFill>
                  <a:schemeClr val="tx1"/>
                </a:solidFill>
                <a:latin typeface="Times New Roman" pitchFamily="18" charset="0"/>
                <a:ea typeface="宋体" pitchFamily="2" charset="-122"/>
              </a:defRPr>
            </a:lvl7pPr>
            <a:lvl8pPr marL="5705475" indent="-457200" fontAlgn="base">
              <a:spcBef>
                <a:spcPct val="0"/>
              </a:spcBef>
              <a:spcAft>
                <a:spcPct val="0"/>
              </a:spcAft>
              <a:defRPr kumimoji="1" sz="2400">
                <a:solidFill>
                  <a:schemeClr val="tx1"/>
                </a:solidFill>
                <a:latin typeface="Times New Roman" pitchFamily="18" charset="0"/>
                <a:ea typeface="宋体" pitchFamily="2" charset="-122"/>
              </a:defRPr>
            </a:lvl8pPr>
            <a:lvl9pPr marL="61626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10000"/>
              </a:lnSpc>
              <a:defRPr/>
            </a:pPr>
            <a:r>
              <a:rPr lang="zh-CN" altLang="en-US" sz="2200" b="1" smtClean="0">
                <a:effectLst>
                  <a:outerShdw blurRad="38100" dist="38100" dir="2700000" algn="tl">
                    <a:srgbClr val="C0C0C0"/>
                  </a:outerShdw>
                </a:effectLst>
                <a:latin typeface="+mn-lt"/>
                <a:ea typeface="黑体" pitchFamily="2" charset="-122"/>
              </a:rPr>
              <a:t>系统响应的目标</a:t>
            </a:r>
            <a:r>
              <a:rPr lang="en-US" altLang="zh-CN" sz="2200" b="1" smtClean="0">
                <a:effectLst>
                  <a:outerShdw blurRad="38100" dist="38100" dir="2700000" algn="tl">
                    <a:srgbClr val="C0C0C0"/>
                  </a:outerShdw>
                </a:effectLst>
                <a:latin typeface="+mn-lt"/>
                <a:ea typeface="黑体" pitchFamily="2" charset="-122"/>
              </a:rPr>
              <a:t>:</a:t>
            </a:r>
          </a:p>
          <a:p>
            <a:pPr lvl="1" eaLnBrk="1" hangingPunct="1">
              <a:lnSpc>
                <a:spcPct val="110000"/>
              </a:lnSpc>
              <a:buClr>
                <a:srgbClr val="CC0000"/>
              </a:buClr>
              <a:buSzPct val="80000"/>
              <a:buFont typeface="Wingdings" pitchFamily="2" charset="2"/>
              <a:buChar char="l"/>
              <a:defRPr/>
            </a:pPr>
            <a:r>
              <a:rPr lang="zh-CN" altLang="en-US" sz="2200" b="1" smtClean="0">
                <a:latin typeface="+mn-lt"/>
                <a:ea typeface="楷体_GB2312" pitchFamily="49" charset="-122"/>
              </a:rPr>
              <a:t>及时响应</a:t>
            </a:r>
          </a:p>
          <a:p>
            <a:pPr lvl="1" eaLnBrk="1" hangingPunct="1">
              <a:lnSpc>
                <a:spcPct val="110000"/>
              </a:lnSpc>
              <a:buClr>
                <a:srgbClr val="CC0000"/>
              </a:buClr>
              <a:buSzPct val="80000"/>
              <a:buFont typeface="Wingdings" pitchFamily="2" charset="2"/>
              <a:buChar char="l"/>
              <a:defRPr/>
            </a:pPr>
            <a:r>
              <a:rPr lang="zh-CN" altLang="en-US" sz="2200" b="1" smtClean="0">
                <a:latin typeface="+mn-lt"/>
                <a:ea typeface="楷体_GB2312" pitchFamily="49" charset="-122"/>
              </a:rPr>
              <a:t>适时响应（不能过快</a:t>
            </a:r>
            <a:r>
              <a:rPr lang="en-US" altLang="zh-CN" sz="2200" b="1" smtClean="0">
                <a:latin typeface="+mn-lt"/>
                <a:ea typeface="楷体_GB2312" pitchFamily="49" charset="-122"/>
              </a:rPr>
              <a:t>/</a:t>
            </a:r>
            <a:r>
              <a:rPr lang="zh-CN" altLang="en-US" sz="2200" b="1" smtClean="0">
                <a:latin typeface="+mn-lt"/>
                <a:ea typeface="楷体_GB2312" pitchFamily="49" charset="-122"/>
              </a:rPr>
              <a:t>过慢）</a:t>
            </a:r>
          </a:p>
        </p:txBody>
      </p:sp>
      <p:sp>
        <p:nvSpPr>
          <p:cNvPr id="2055" name="Line 5"/>
          <p:cNvSpPr>
            <a:spLocks noChangeShapeType="1"/>
          </p:cNvSpPr>
          <p:nvPr/>
        </p:nvSpPr>
        <p:spPr bwMode="auto">
          <a:xfrm>
            <a:off x="684213" y="3501579"/>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144394" name="AutoShape 10"/>
          <p:cNvSpPr>
            <a:spLocks noChangeArrowheads="1"/>
          </p:cNvSpPr>
          <p:nvPr/>
        </p:nvSpPr>
        <p:spPr bwMode="auto">
          <a:xfrm>
            <a:off x="683568" y="1054572"/>
            <a:ext cx="4464050" cy="430212"/>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defRPr/>
            </a:pPr>
            <a:r>
              <a:rPr lang="zh-CN" altLang="en-US" sz="2100" u="sng" dirty="0">
                <a:solidFill>
                  <a:srgbClr val="CC0000"/>
                </a:solidFill>
                <a:latin typeface="+mn-lt"/>
                <a:ea typeface="黑体" pitchFamily="2" charset="-122"/>
              </a:rPr>
              <a:t>系统响应及信息反馈的目标</a:t>
            </a:r>
          </a:p>
        </p:txBody>
      </p:sp>
      <p:sp>
        <p:nvSpPr>
          <p:cNvPr id="144396" name="AutoShape 12"/>
          <p:cNvSpPr>
            <a:spLocks noChangeArrowheads="1"/>
          </p:cNvSpPr>
          <p:nvPr/>
        </p:nvSpPr>
        <p:spPr bwMode="auto">
          <a:xfrm>
            <a:off x="971550" y="4149279"/>
            <a:ext cx="7489825" cy="1584325"/>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itchFamily="18" charset="0"/>
                <a:ea typeface="宋体" pitchFamily="2" charset="-122"/>
              </a:defRPr>
            </a:lvl1pPr>
            <a:lvl2pPr marL="179388" indent="265113">
              <a:defRPr kumimoji="1" sz="2400">
                <a:solidFill>
                  <a:schemeClr val="tx1"/>
                </a:solidFill>
                <a:latin typeface="Times New Roman" pitchFamily="18" charset="0"/>
                <a:ea typeface="宋体" pitchFamily="2" charset="-122"/>
              </a:defRPr>
            </a:lvl2pPr>
            <a:lvl3pPr marL="3060700" indent="-457200">
              <a:defRPr kumimoji="1" sz="2400">
                <a:solidFill>
                  <a:schemeClr val="tx1"/>
                </a:solidFill>
                <a:latin typeface="Times New Roman" pitchFamily="18" charset="0"/>
                <a:ea typeface="宋体" pitchFamily="2" charset="-122"/>
              </a:defRPr>
            </a:lvl3pPr>
            <a:lvl4pPr marL="3697288" indent="-457200">
              <a:defRPr kumimoji="1" sz="2400">
                <a:solidFill>
                  <a:schemeClr val="tx1"/>
                </a:solidFill>
                <a:latin typeface="Times New Roman" pitchFamily="18" charset="0"/>
                <a:ea typeface="宋体" pitchFamily="2" charset="-122"/>
              </a:defRPr>
            </a:lvl4pPr>
            <a:lvl5pPr marL="4333875" indent="-457200">
              <a:defRPr kumimoji="1" sz="2400">
                <a:solidFill>
                  <a:schemeClr val="tx1"/>
                </a:solidFill>
                <a:latin typeface="Times New Roman" pitchFamily="18" charset="0"/>
                <a:ea typeface="宋体" pitchFamily="2" charset="-122"/>
              </a:defRPr>
            </a:lvl5pPr>
            <a:lvl6pPr marL="4791075" indent="-457200" fontAlgn="base">
              <a:spcBef>
                <a:spcPct val="0"/>
              </a:spcBef>
              <a:spcAft>
                <a:spcPct val="0"/>
              </a:spcAft>
              <a:defRPr kumimoji="1" sz="2400">
                <a:solidFill>
                  <a:schemeClr val="tx1"/>
                </a:solidFill>
                <a:latin typeface="Times New Roman" pitchFamily="18" charset="0"/>
                <a:ea typeface="宋体" pitchFamily="2" charset="-122"/>
              </a:defRPr>
            </a:lvl6pPr>
            <a:lvl7pPr marL="5248275" indent="-457200" fontAlgn="base">
              <a:spcBef>
                <a:spcPct val="0"/>
              </a:spcBef>
              <a:spcAft>
                <a:spcPct val="0"/>
              </a:spcAft>
              <a:defRPr kumimoji="1" sz="2400">
                <a:solidFill>
                  <a:schemeClr val="tx1"/>
                </a:solidFill>
                <a:latin typeface="Times New Roman" pitchFamily="18" charset="0"/>
                <a:ea typeface="宋体" pitchFamily="2" charset="-122"/>
              </a:defRPr>
            </a:lvl7pPr>
            <a:lvl8pPr marL="5705475" indent="-457200" fontAlgn="base">
              <a:spcBef>
                <a:spcPct val="0"/>
              </a:spcBef>
              <a:spcAft>
                <a:spcPct val="0"/>
              </a:spcAft>
              <a:defRPr kumimoji="1" sz="2400">
                <a:solidFill>
                  <a:schemeClr val="tx1"/>
                </a:solidFill>
                <a:latin typeface="Times New Roman" pitchFamily="18" charset="0"/>
                <a:ea typeface="宋体" pitchFamily="2" charset="-122"/>
              </a:defRPr>
            </a:lvl8pPr>
            <a:lvl9pPr marL="61626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10000"/>
              </a:lnSpc>
              <a:defRPr/>
            </a:pPr>
            <a:r>
              <a:rPr lang="zh-CN" altLang="en-US" sz="2200" b="1" smtClean="0">
                <a:effectLst>
                  <a:outerShdw blurRad="38100" dist="38100" dir="2700000" algn="tl">
                    <a:srgbClr val="C0C0C0"/>
                  </a:outerShdw>
                </a:effectLst>
                <a:latin typeface="+mn-lt"/>
                <a:ea typeface="黑体" pitchFamily="2" charset="-122"/>
              </a:rPr>
              <a:t>信息反馈的目标</a:t>
            </a:r>
            <a:r>
              <a:rPr lang="en-US" altLang="zh-CN" sz="2200" b="1" smtClean="0">
                <a:effectLst>
                  <a:outerShdw blurRad="38100" dist="38100" dir="2700000" algn="tl">
                    <a:srgbClr val="C0C0C0"/>
                  </a:outerShdw>
                </a:effectLst>
                <a:latin typeface="+mn-lt"/>
                <a:ea typeface="黑体" pitchFamily="2" charset="-122"/>
              </a:rPr>
              <a:t>:</a:t>
            </a:r>
          </a:p>
          <a:p>
            <a:pPr lvl="1" eaLnBrk="1" hangingPunct="1">
              <a:lnSpc>
                <a:spcPct val="110000"/>
              </a:lnSpc>
              <a:buClr>
                <a:srgbClr val="CC0000"/>
              </a:buClr>
              <a:buSzPct val="80000"/>
              <a:buFont typeface="Wingdings" pitchFamily="2" charset="2"/>
              <a:buChar char="l"/>
              <a:defRPr/>
            </a:pPr>
            <a:r>
              <a:rPr lang="zh-CN" altLang="en-US" sz="2200" b="1" smtClean="0">
                <a:latin typeface="+mn-lt"/>
                <a:ea typeface="楷体_GB2312" pitchFamily="49" charset="-122"/>
              </a:rPr>
              <a:t>反馈信息具体、准确</a:t>
            </a:r>
          </a:p>
          <a:p>
            <a:pPr lvl="1" eaLnBrk="1" hangingPunct="1">
              <a:lnSpc>
                <a:spcPct val="110000"/>
              </a:lnSpc>
              <a:buClr>
                <a:srgbClr val="CC0000"/>
              </a:buClr>
              <a:buSzPct val="80000"/>
              <a:buFont typeface="Wingdings" pitchFamily="2" charset="2"/>
              <a:buChar char="l"/>
              <a:defRPr/>
            </a:pPr>
            <a:r>
              <a:rPr lang="zh-CN" altLang="en-US" sz="2200" b="1" smtClean="0">
                <a:latin typeface="+mn-lt"/>
                <a:ea typeface="楷体_GB2312" pitchFamily="49" charset="-122"/>
              </a:rPr>
              <a:t>人性化反馈</a:t>
            </a:r>
            <a:r>
              <a:rPr lang="zh-CN" altLang="en-US" smtClean="0">
                <a:latin typeface="+mn-lt"/>
              </a:rPr>
              <a:t> </a:t>
            </a:r>
          </a:p>
        </p:txBody>
      </p:sp>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9"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系统响应</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及</a:t>
            </a:r>
            <a:r>
              <a:rPr lang="zh-CN" altLang="en-US"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信息反馈问题</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1544804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4394"/>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44388"/>
                                        </p:tgtEl>
                                        <p:attrNameLst>
                                          <p:attrName>style.visibility</p:attrName>
                                        </p:attrNameLst>
                                      </p:cBhvr>
                                      <p:to>
                                        <p:strVal val="visible"/>
                                      </p:to>
                                    </p:set>
                                    <p:animEffect transition="in" filter="wipe(up)">
                                      <p:cBhvr>
                                        <p:cTn id="10" dur="2000"/>
                                        <p:tgtEl>
                                          <p:spTgt spid="144388"/>
                                        </p:tgtEl>
                                      </p:cBhvr>
                                    </p:animEffect>
                                  </p:childTnLst>
                                </p:cTn>
                              </p:par>
                            </p:childTnLst>
                          </p:cTn>
                        </p:par>
                        <p:par>
                          <p:cTn id="11" fill="hold" nodeType="afterGroup">
                            <p:stCondLst>
                              <p:cond delay="2000"/>
                            </p:stCondLst>
                            <p:childTnLst>
                              <p:par>
                                <p:cTn id="12" presetID="22" presetClass="entr" presetSubtype="1" fill="hold" grpId="0" nodeType="afterEffect">
                                  <p:stCondLst>
                                    <p:cond delay="0"/>
                                  </p:stCondLst>
                                  <p:childTnLst>
                                    <p:set>
                                      <p:cBhvr>
                                        <p:cTn id="13" dur="1" fill="hold">
                                          <p:stCondLst>
                                            <p:cond delay="0"/>
                                          </p:stCondLst>
                                        </p:cTn>
                                        <p:tgtEl>
                                          <p:spTgt spid="144396"/>
                                        </p:tgtEl>
                                        <p:attrNameLst>
                                          <p:attrName>style.visibility</p:attrName>
                                        </p:attrNameLst>
                                      </p:cBhvr>
                                      <p:to>
                                        <p:strVal val="visible"/>
                                      </p:to>
                                    </p:set>
                                    <p:animEffect transition="in" filter="wipe(up)">
                                      <p:cBhvr>
                                        <p:cTn id="14" dur="2000"/>
                                        <p:tgtEl>
                                          <p:spTgt spid="144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8" grpId="0"/>
      <p:bldP spid="144394" grpId="0"/>
      <p:bldP spid="14439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ChangeArrowheads="1"/>
          </p:cNvSpPr>
          <p:nvPr/>
        </p:nvSpPr>
        <p:spPr bwMode="auto">
          <a:xfrm>
            <a:off x="684213" y="1556990"/>
            <a:ext cx="7848600" cy="4967288"/>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mn-lt"/>
            </a:endParaRPr>
          </a:p>
        </p:txBody>
      </p:sp>
      <p:sp>
        <p:nvSpPr>
          <p:cNvPr id="165891" name="AutoShape 3"/>
          <p:cNvSpPr>
            <a:spLocks noChangeArrowheads="1"/>
          </p:cNvSpPr>
          <p:nvPr/>
        </p:nvSpPr>
        <p:spPr bwMode="auto">
          <a:xfrm>
            <a:off x="827088" y="1628428"/>
            <a:ext cx="7632700" cy="4752975"/>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809625" indent="-809625">
              <a:defRPr kumimoji="1" sz="2400">
                <a:solidFill>
                  <a:schemeClr val="tx1"/>
                </a:solidFill>
                <a:latin typeface="Times New Roman" pitchFamily="18" charset="0"/>
                <a:ea typeface="宋体" pitchFamily="2" charset="-122"/>
              </a:defRPr>
            </a:lvl1pPr>
            <a:lvl2pPr marL="2424113" indent="-1352550">
              <a:defRPr kumimoji="1" sz="2400">
                <a:solidFill>
                  <a:schemeClr val="tx1"/>
                </a:solidFill>
                <a:latin typeface="Times New Roman" pitchFamily="18" charset="0"/>
                <a:ea typeface="宋体" pitchFamily="2" charset="-122"/>
              </a:defRPr>
            </a:lvl2pPr>
            <a:lvl3pPr marL="3060700" indent="-457200">
              <a:defRPr kumimoji="1" sz="2400">
                <a:solidFill>
                  <a:schemeClr val="tx1"/>
                </a:solidFill>
                <a:latin typeface="Times New Roman" pitchFamily="18" charset="0"/>
                <a:ea typeface="宋体" pitchFamily="2" charset="-122"/>
              </a:defRPr>
            </a:lvl3pPr>
            <a:lvl4pPr marL="3697288" indent="-457200">
              <a:defRPr kumimoji="1" sz="2400">
                <a:solidFill>
                  <a:schemeClr val="tx1"/>
                </a:solidFill>
                <a:latin typeface="Times New Roman" pitchFamily="18" charset="0"/>
                <a:ea typeface="宋体" pitchFamily="2" charset="-122"/>
              </a:defRPr>
            </a:lvl4pPr>
            <a:lvl5pPr marL="4333875" indent="-457200">
              <a:defRPr kumimoji="1" sz="2400">
                <a:solidFill>
                  <a:schemeClr val="tx1"/>
                </a:solidFill>
                <a:latin typeface="Times New Roman" pitchFamily="18" charset="0"/>
                <a:ea typeface="宋体" pitchFamily="2" charset="-122"/>
              </a:defRPr>
            </a:lvl5pPr>
            <a:lvl6pPr marL="4791075" indent="-457200" fontAlgn="base">
              <a:spcBef>
                <a:spcPct val="0"/>
              </a:spcBef>
              <a:spcAft>
                <a:spcPct val="0"/>
              </a:spcAft>
              <a:defRPr kumimoji="1" sz="2400">
                <a:solidFill>
                  <a:schemeClr val="tx1"/>
                </a:solidFill>
                <a:latin typeface="Times New Roman" pitchFamily="18" charset="0"/>
                <a:ea typeface="宋体" pitchFamily="2" charset="-122"/>
              </a:defRPr>
            </a:lvl6pPr>
            <a:lvl7pPr marL="5248275" indent="-457200" fontAlgn="base">
              <a:spcBef>
                <a:spcPct val="0"/>
              </a:spcBef>
              <a:spcAft>
                <a:spcPct val="0"/>
              </a:spcAft>
              <a:defRPr kumimoji="1" sz="2400">
                <a:solidFill>
                  <a:schemeClr val="tx1"/>
                </a:solidFill>
                <a:latin typeface="Times New Roman" pitchFamily="18" charset="0"/>
                <a:ea typeface="宋体" pitchFamily="2" charset="-122"/>
              </a:defRPr>
            </a:lvl7pPr>
            <a:lvl8pPr marL="5705475" indent="-457200" fontAlgn="base">
              <a:spcBef>
                <a:spcPct val="0"/>
              </a:spcBef>
              <a:spcAft>
                <a:spcPct val="0"/>
              </a:spcAft>
              <a:defRPr kumimoji="1" sz="2400">
                <a:solidFill>
                  <a:schemeClr val="tx1"/>
                </a:solidFill>
                <a:latin typeface="Times New Roman" pitchFamily="18" charset="0"/>
                <a:ea typeface="宋体" pitchFamily="2" charset="-122"/>
              </a:defRPr>
            </a:lvl8pPr>
            <a:lvl9pPr marL="61626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r>
              <a:rPr lang="zh-CN" altLang="en-US" sz="2200" b="1" dirty="0" smtClean="0">
                <a:solidFill>
                  <a:srgbClr val="003399"/>
                </a:solidFill>
                <a:latin typeface="+mn-lt"/>
                <a:ea typeface="黑体" pitchFamily="2" charset="-122"/>
              </a:rPr>
              <a:t>方法</a:t>
            </a:r>
            <a:r>
              <a:rPr lang="en-US" altLang="zh-CN" sz="2200" b="1" dirty="0" smtClean="0">
                <a:solidFill>
                  <a:srgbClr val="003399"/>
                </a:solidFill>
                <a:latin typeface="+mn-lt"/>
                <a:ea typeface="黑体" pitchFamily="2" charset="-122"/>
              </a:rPr>
              <a:t>1</a:t>
            </a:r>
            <a:r>
              <a:rPr lang="zh-CN" altLang="en-US" sz="2200" b="1" dirty="0" smtClean="0">
                <a:solidFill>
                  <a:srgbClr val="003399"/>
                </a:solidFill>
                <a:latin typeface="+mn-lt"/>
                <a:ea typeface="黑体" pitchFamily="2" charset="-122"/>
              </a:rPr>
              <a:t>：</a:t>
            </a:r>
            <a:r>
              <a:rPr lang="zh-CN" altLang="en-US" sz="2200" b="1" dirty="0" smtClean="0">
                <a:effectLst>
                  <a:outerShdw blurRad="38100" dist="38100" dir="2700000" algn="tl">
                    <a:srgbClr val="C0C0C0"/>
                  </a:outerShdw>
                </a:effectLst>
                <a:latin typeface="+mn-lt"/>
                <a:ea typeface="黑体" pitchFamily="2" charset="-122"/>
              </a:rPr>
              <a:t>立即确认用户的输入</a:t>
            </a:r>
            <a:r>
              <a:rPr lang="zh-CN" altLang="en-US" sz="1600" b="1" dirty="0" smtClean="0">
                <a:latin typeface="+mn-lt"/>
              </a:rPr>
              <a:t>（在</a:t>
            </a:r>
            <a:r>
              <a:rPr lang="en-US" altLang="zh-CN" sz="1600" b="1" dirty="0" smtClean="0">
                <a:latin typeface="+mn-lt"/>
              </a:rPr>
              <a:t>0.1</a:t>
            </a:r>
            <a:r>
              <a:rPr lang="zh-CN" altLang="en-US" sz="1600" b="1" dirty="0" smtClean="0">
                <a:latin typeface="+mn-lt"/>
              </a:rPr>
              <a:t>秒内）</a:t>
            </a:r>
          </a:p>
          <a:p>
            <a:pPr eaLnBrk="1" hangingPunct="1">
              <a:defRPr/>
            </a:pPr>
            <a:r>
              <a:rPr lang="zh-CN" altLang="en-US" sz="2200" b="1" dirty="0" smtClean="0">
                <a:solidFill>
                  <a:srgbClr val="CC0000"/>
                </a:solidFill>
                <a:latin typeface="+mn-lt"/>
                <a:ea typeface="黑体" pitchFamily="2" charset="-122"/>
              </a:rPr>
              <a:t>注意：</a:t>
            </a:r>
            <a:r>
              <a:rPr lang="zh-CN" altLang="en-US" sz="2000" b="1" dirty="0" smtClean="0">
                <a:latin typeface="+mn-lt"/>
              </a:rPr>
              <a:t>操作的确认 </a:t>
            </a:r>
            <a:r>
              <a:rPr lang="en-US" altLang="zh-CN" sz="2000" b="1" dirty="0" err="1" smtClean="0">
                <a:latin typeface="+mn-lt"/>
              </a:rPr>
              <a:t>vs</a:t>
            </a:r>
            <a:r>
              <a:rPr lang="en-US" altLang="zh-CN" sz="2000" b="1" dirty="0" smtClean="0">
                <a:latin typeface="+mn-lt"/>
              </a:rPr>
              <a:t> </a:t>
            </a:r>
            <a:r>
              <a:rPr lang="zh-CN" altLang="en-US" sz="2000" b="1" dirty="0" smtClean="0">
                <a:latin typeface="+mn-lt"/>
              </a:rPr>
              <a:t>请求任务的执行，它们有本质的区别</a:t>
            </a:r>
            <a:endParaRPr lang="zh-CN" altLang="en-US" sz="2000" b="1" dirty="0" smtClean="0">
              <a:latin typeface="+mn-lt"/>
              <a:ea typeface="楷体_GB2312" pitchFamily="49" charset="-122"/>
            </a:endParaRPr>
          </a:p>
          <a:p>
            <a:pPr eaLnBrk="1" hangingPunct="1">
              <a:defRPr/>
            </a:pPr>
            <a:r>
              <a:rPr lang="zh-CN" altLang="en-US" sz="2200" b="1" dirty="0" smtClean="0">
                <a:solidFill>
                  <a:srgbClr val="CC0000"/>
                </a:solidFill>
                <a:latin typeface="+mn-lt"/>
                <a:ea typeface="黑体" pitchFamily="2" charset="-122"/>
              </a:rPr>
              <a:t>例如</a:t>
            </a:r>
            <a:r>
              <a:rPr lang="zh-CN" altLang="en-US" sz="2200" b="1" dirty="0">
                <a:solidFill>
                  <a:srgbClr val="CC0000"/>
                </a:solidFill>
                <a:latin typeface="+mn-lt"/>
                <a:ea typeface="黑体" pitchFamily="2" charset="-122"/>
              </a:rPr>
              <a:t>：</a:t>
            </a:r>
            <a:r>
              <a:rPr lang="zh-CN" altLang="en-US" sz="2200" b="1" dirty="0" smtClean="0">
                <a:latin typeface="+mn-lt"/>
                <a:ea typeface="楷体_GB2312" pitchFamily="49" charset="-122"/>
              </a:rPr>
              <a:t>鼠标点击按钮，按钮需要通过一定的变化来响应；</a:t>
            </a:r>
          </a:p>
          <a:p>
            <a:pPr eaLnBrk="1" hangingPunct="1">
              <a:defRPr/>
            </a:pPr>
            <a:r>
              <a:rPr lang="zh-CN" altLang="en-US" sz="2200" b="1" dirty="0" smtClean="0">
                <a:latin typeface="+mn-lt"/>
                <a:ea typeface="楷体_GB2312" pitchFamily="49" charset="-122"/>
              </a:rPr>
              <a:t>            鼠标移动到某控件上时需得到一定的标示来响应；</a:t>
            </a:r>
          </a:p>
          <a:p>
            <a:pPr eaLnBrk="1" hangingPunct="1">
              <a:defRPr/>
            </a:pPr>
            <a:r>
              <a:rPr lang="zh-CN" altLang="en-US" sz="2200" b="1" dirty="0" smtClean="0">
                <a:latin typeface="+mn-lt"/>
                <a:ea typeface="楷体_GB2312" pitchFamily="49" charset="-122"/>
              </a:rPr>
              <a:t>            鼠标或键盘指点某个菜单项需得到反白等方式反馈</a:t>
            </a:r>
          </a:p>
          <a:p>
            <a:pPr eaLnBrk="1" hangingPunct="1">
              <a:defRPr/>
            </a:pPr>
            <a:endParaRPr lang="zh-CN" altLang="en-US" sz="2200" b="1" dirty="0" smtClean="0">
              <a:latin typeface="+mn-lt"/>
              <a:ea typeface="楷体_GB2312" pitchFamily="49" charset="-122"/>
            </a:endParaRPr>
          </a:p>
          <a:p>
            <a:pPr eaLnBrk="1" hangingPunct="1">
              <a:defRPr/>
            </a:pPr>
            <a:r>
              <a:rPr lang="zh-CN" altLang="en-US" sz="2200" b="1" dirty="0" smtClean="0">
                <a:solidFill>
                  <a:srgbClr val="003399"/>
                </a:solidFill>
                <a:latin typeface="+mn-lt"/>
                <a:ea typeface="黑体" pitchFamily="2" charset="-122"/>
              </a:rPr>
              <a:t>方法</a:t>
            </a:r>
            <a:r>
              <a:rPr lang="en-US" altLang="zh-CN" sz="2200" b="1" dirty="0" smtClean="0">
                <a:solidFill>
                  <a:srgbClr val="003399"/>
                </a:solidFill>
                <a:latin typeface="+mn-lt"/>
                <a:ea typeface="黑体" pitchFamily="2" charset="-122"/>
              </a:rPr>
              <a:t>2</a:t>
            </a:r>
            <a:r>
              <a:rPr lang="zh-CN" altLang="en-US" sz="2200" b="1" dirty="0" smtClean="0">
                <a:solidFill>
                  <a:srgbClr val="003399"/>
                </a:solidFill>
                <a:latin typeface="+mn-lt"/>
                <a:ea typeface="黑体" pitchFamily="2" charset="-122"/>
              </a:rPr>
              <a:t>：</a:t>
            </a:r>
            <a:r>
              <a:rPr lang="zh-CN" altLang="en-US" sz="2200" b="1" dirty="0" smtClean="0">
                <a:effectLst>
                  <a:outerShdw blurRad="38100" dist="38100" dir="2700000" algn="tl">
                    <a:srgbClr val="C0C0C0"/>
                  </a:outerShdw>
                </a:effectLst>
                <a:latin typeface="+mn-lt"/>
                <a:ea typeface="黑体" pitchFamily="2" charset="-122"/>
              </a:rPr>
              <a:t>提供忙状态指示</a:t>
            </a:r>
            <a:r>
              <a:rPr lang="zh-CN" altLang="en-US" sz="1600" b="1" dirty="0" smtClean="0">
                <a:latin typeface="+mn-lt"/>
              </a:rPr>
              <a:t>（对处理时长在</a:t>
            </a:r>
            <a:r>
              <a:rPr lang="en-US" altLang="zh-CN" sz="1600" b="1" dirty="0" smtClean="0">
                <a:latin typeface="+mn-lt"/>
              </a:rPr>
              <a:t>1-10</a:t>
            </a:r>
            <a:r>
              <a:rPr lang="zh-CN" altLang="en-US" sz="1600" b="1" dirty="0" smtClean="0">
                <a:latin typeface="+mn-lt"/>
              </a:rPr>
              <a:t>秒数量级）</a:t>
            </a:r>
          </a:p>
          <a:p>
            <a:pPr eaLnBrk="1" hangingPunct="1">
              <a:defRPr/>
            </a:pPr>
            <a:r>
              <a:rPr lang="zh-CN" altLang="en-US" sz="2200" b="1" dirty="0" smtClean="0">
                <a:solidFill>
                  <a:srgbClr val="CC0000"/>
                </a:solidFill>
                <a:latin typeface="+mn-lt"/>
                <a:ea typeface="黑体" pitchFamily="2" charset="-122"/>
              </a:rPr>
              <a:t>例如</a:t>
            </a:r>
            <a:r>
              <a:rPr lang="zh-CN" altLang="en-US" sz="2200" b="1" dirty="0">
                <a:solidFill>
                  <a:srgbClr val="CC0000"/>
                </a:solidFill>
                <a:latin typeface="+mn-lt"/>
                <a:ea typeface="黑体" pitchFamily="2" charset="-122"/>
              </a:rPr>
              <a:t>：</a:t>
            </a:r>
            <a:r>
              <a:rPr lang="zh-CN" altLang="en-US" sz="2200" b="1" dirty="0" smtClean="0">
                <a:latin typeface="+mn-lt"/>
                <a:ea typeface="楷体_GB2312" pitchFamily="49" charset="-122"/>
              </a:rPr>
              <a:t>用最简单的静态等待光标，如常见的沙漏图标；</a:t>
            </a:r>
          </a:p>
          <a:p>
            <a:pPr eaLnBrk="1" hangingPunct="1">
              <a:defRPr/>
            </a:pPr>
            <a:r>
              <a:rPr lang="zh-CN" altLang="en-US" sz="2200" b="1" dirty="0" smtClean="0">
                <a:latin typeface="+mn-lt"/>
                <a:ea typeface="楷体_GB2312" pitchFamily="49" charset="-122"/>
              </a:rPr>
              <a:t>            用等待动画，如动态沙漏、带指针的手表</a:t>
            </a:r>
          </a:p>
          <a:p>
            <a:pPr eaLnBrk="1" hangingPunct="1">
              <a:defRPr/>
            </a:pPr>
            <a:endParaRPr lang="zh-CN" altLang="en-US" sz="2200" b="1" dirty="0" smtClean="0">
              <a:latin typeface="+mn-lt"/>
              <a:ea typeface="楷体_GB2312" pitchFamily="49" charset="-122"/>
            </a:endParaRPr>
          </a:p>
          <a:p>
            <a:pPr eaLnBrk="1" hangingPunct="1">
              <a:defRPr/>
            </a:pPr>
            <a:r>
              <a:rPr lang="zh-CN" altLang="en-US" sz="2200" b="1" dirty="0" smtClean="0">
                <a:solidFill>
                  <a:srgbClr val="003399"/>
                </a:solidFill>
                <a:latin typeface="+mn-lt"/>
                <a:ea typeface="黑体" pitchFamily="2" charset="-122"/>
              </a:rPr>
              <a:t>方法</a:t>
            </a:r>
            <a:r>
              <a:rPr lang="en-US" altLang="zh-CN" sz="2200" b="1" dirty="0" smtClean="0">
                <a:solidFill>
                  <a:srgbClr val="003399"/>
                </a:solidFill>
                <a:latin typeface="+mn-lt"/>
                <a:ea typeface="黑体" pitchFamily="2" charset="-122"/>
              </a:rPr>
              <a:t>3</a:t>
            </a:r>
            <a:r>
              <a:rPr lang="zh-CN" altLang="en-US" sz="2200" b="1" dirty="0" smtClean="0">
                <a:solidFill>
                  <a:srgbClr val="003399"/>
                </a:solidFill>
                <a:latin typeface="+mn-lt"/>
                <a:ea typeface="黑体" pitchFamily="2" charset="-122"/>
              </a:rPr>
              <a:t>：</a:t>
            </a:r>
            <a:r>
              <a:rPr lang="zh-CN" altLang="en-US" sz="2200" b="1" dirty="0" smtClean="0">
                <a:effectLst>
                  <a:outerShdw blurRad="38100" dist="38100" dir="2700000" algn="tl">
                    <a:srgbClr val="C0C0C0"/>
                  </a:outerShdw>
                </a:effectLst>
                <a:latin typeface="+mn-lt"/>
                <a:ea typeface="黑体" pitchFamily="2" charset="-122"/>
              </a:rPr>
              <a:t>任务进度指示器</a:t>
            </a:r>
            <a:r>
              <a:rPr lang="zh-CN" altLang="en-US" sz="1600" b="1" dirty="0" smtClean="0">
                <a:latin typeface="+mn-lt"/>
              </a:rPr>
              <a:t>（处理时间在数</a:t>
            </a:r>
            <a:r>
              <a:rPr lang="en-US" altLang="zh-CN" sz="1600" b="1" dirty="0" smtClean="0">
                <a:latin typeface="+mn-lt"/>
              </a:rPr>
              <a:t>10</a:t>
            </a:r>
            <a:r>
              <a:rPr lang="zh-CN" altLang="en-US" sz="1600" b="1" dirty="0" smtClean="0">
                <a:latin typeface="+mn-lt"/>
              </a:rPr>
              <a:t>秒以上）</a:t>
            </a:r>
          </a:p>
          <a:p>
            <a:pPr eaLnBrk="1" hangingPunct="1">
              <a:defRPr/>
            </a:pPr>
            <a:r>
              <a:rPr lang="zh-CN" altLang="en-US" sz="2200" b="1" dirty="0" smtClean="0">
                <a:solidFill>
                  <a:srgbClr val="CC0000"/>
                </a:solidFill>
                <a:latin typeface="+mn-lt"/>
                <a:ea typeface="黑体" pitchFamily="2" charset="-122"/>
              </a:rPr>
              <a:t>例如</a:t>
            </a:r>
            <a:r>
              <a:rPr lang="zh-CN" altLang="en-US" sz="2200" b="1" dirty="0">
                <a:solidFill>
                  <a:srgbClr val="CC0000"/>
                </a:solidFill>
                <a:latin typeface="+mn-lt"/>
                <a:ea typeface="黑体" pitchFamily="2" charset="-122"/>
              </a:rPr>
              <a:t>：</a:t>
            </a:r>
            <a:r>
              <a:rPr lang="zh-CN" altLang="en-US" sz="2200" b="1" dirty="0" smtClean="0">
                <a:latin typeface="+mn-lt"/>
                <a:ea typeface="楷体_GB2312" pitchFamily="49" charset="-122"/>
              </a:rPr>
              <a:t>电梯移动当前楼层的数字指示；</a:t>
            </a:r>
          </a:p>
          <a:p>
            <a:pPr eaLnBrk="1" hangingPunct="1">
              <a:defRPr/>
            </a:pPr>
            <a:r>
              <a:rPr lang="zh-CN" altLang="en-US" sz="2200" b="1" dirty="0" smtClean="0">
                <a:latin typeface="+mn-lt"/>
                <a:ea typeface="楷体_GB2312" pitchFamily="49" charset="-122"/>
              </a:rPr>
              <a:t>            微波炉、洗衣机的定时器；</a:t>
            </a:r>
          </a:p>
          <a:p>
            <a:pPr eaLnBrk="1" hangingPunct="1">
              <a:defRPr/>
            </a:pPr>
            <a:r>
              <a:rPr lang="zh-CN" altLang="en-US" sz="2200" b="1" dirty="0" smtClean="0">
                <a:latin typeface="+mn-lt"/>
                <a:ea typeface="楷体_GB2312" pitchFamily="49" charset="-122"/>
              </a:rPr>
              <a:t>            数据记录处理个数占应处理个数的百分比</a:t>
            </a:r>
          </a:p>
        </p:txBody>
      </p:sp>
      <p:sp>
        <p:nvSpPr>
          <p:cNvPr id="3079" name="Line 4"/>
          <p:cNvSpPr>
            <a:spLocks noChangeShapeType="1"/>
          </p:cNvSpPr>
          <p:nvPr/>
        </p:nvSpPr>
        <p:spPr bwMode="auto">
          <a:xfrm>
            <a:off x="684213" y="3501678"/>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165896" name="AutoShape 8"/>
          <p:cNvSpPr>
            <a:spLocks noChangeArrowheads="1"/>
          </p:cNvSpPr>
          <p:nvPr/>
        </p:nvSpPr>
        <p:spPr bwMode="auto">
          <a:xfrm>
            <a:off x="683568" y="1054572"/>
            <a:ext cx="4464050" cy="430212"/>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defRPr/>
            </a:pPr>
            <a:r>
              <a:rPr lang="zh-CN" altLang="en-US" sz="2100" u="sng" dirty="0">
                <a:solidFill>
                  <a:srgbClr val="CC0000"/>
                </a:solidFill>
                <a:latin typeface="+mn-lt"/>
                <a:ea typeface="黑体" pitchFamily="2" charset="-122"/>
              </a:rPr>
              <a:t>系统响应的内容及方法</a:t>
            </a:r>
          </a:p>
        </p:txBody>
      </p:sp>
      <p:sp>
        <p:nvSpPr>
          <p:cNvPr id="3081" name="Line 9"/>
          <p:cNvSpPr>
            <a:spLocks noChangeShapeType="1"/>
          </p:cNvSpPr>
          <p:nvPr/>
        </p:nvSpPr>
        <p:spPr bwMode="auto">
          <a:xfrm>
            <a:off x="684213" y="4868515"/>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9"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系统响应</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及</a:t>
            </a:r>
            <a:r>
              <a:rPr lang="zh-CN" altLang="en-US"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信息反馈问题</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5805019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65896"/>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65891"/>
                                        </p:tgtEl>
                                        <p:attrNameLst>
                                          <p:attrName>style.visibility</p:attrName>
                                        </p:attrNameLst>
                                      </p:cBhvr>
                                      <p:to>
                                        <p:strVal val="visible"/>
                                      </p:to>
                                    </p:set>
                                    <p:animEffect transition="in" filter="wipe(up)">
                                      <p:cBhvr>
                                        <p:cTn id="10" dur="2000"/>
                                        <p:tgtEl>
                                          <p:spTgt spid="165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p:bldP spid="16589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2"/>
          <p:cNvSpPr>
            <a:spLocks noChangeArrowheads="1"/>
          </p:cNvSpPr>
          <p:nvPr/>
        </p:nvSpPr>
        <p:spPr bwMode="auto">
          <a:xfrm>
            <a:off x="684213" y="1485032"/>
            <a:ext cx="7848600" cy="5040312"/>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mn-lt"/>
            </a:endParaRPr>
          </a:p>
        </p:txBody>
      </p:sp>
      <p:sp>
        <p:nvSpPr>
          <p:cNvPr id="172035" name="AutoShape 3"/>
          <p:cNvSpPr>
            <a:spLocks noChangeArrowheads="1"/>
          </p:cNvSpPr>
          <p:nvPr/>
        </p:nvSpPr>
        <p:spPr bwMode="auto">
          <a:xfrm>
            <a:off x="863600" y="1627907"/>
            <a:ext cx="7812088" cy="4752975"/>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52425" indent="-352425" eaLnBrk="1" hangingPunct="1">
              <a:defRPr/>
            </a:pPr>
            <a:r>
              <a:rPr lang="zh-CN" altLang="en-US" sz="2200" b="1" dirty="0">
                <a:solidFill>
                  <a:srgbClr val="CC0000"/>
                </a:solidFill>
                <a:latin typeface="+mn-lt"/>
                <a:ea typeface="黑体" pitchFamily="2" charset="-122"/>
              </a:rPr>
              <a:t>注意：</a:t>
            </a:r>
            <a:r>
              <a:rPr lang="zh-CN" altLang="en-US" sz="2200" b="1" dirty="0">
                <a:latin typeface="+mn-lt"/>
                <a:ea typeface="楷体_GB2312" pitchFamily="49" charset="-122"/>
              </a:rPr>
              <a:t>进度指示最好是精确的，但常用估计并逐步逼近准确值</a:t>
            </a:r>
            <a:endParaRPr lang="en-US" altLang="zh-CN" sz="2200" b="1" dirty="0">
              <a:latin typeface="+mn-lt"/>
              <a:ea typeface="楷体_GB2312" pitchFamily="49" charset="-122"/>
            </a:endParaRPr>
          </a:p>
          <a:p>
            <a:pPr marL="352425" indent="-352425" eaLnBrk="1" hangingPunct="1">
              <a:defRPr/>
            </a:pPr>
            <a:r>
              <a:rPr lang="en-US" altLang="zh-CN" sz="2200" b="1" dirty="0">
                <a:latin typeface="+mn-lt"/>
                <a:ea typeface="楷体_GB2312" pitchFamily="49" charset="-122"/>
              </a:rPr>
              <a:t>    </a:t>
            </a:r>
            <a:r>
              <a:rPr lang="zh-CN" altLang="en-US" sz="2200" b="1" dirty="0">
                <a:latin typeface="+mn-lt"/>
                <a:ea typeface="楷体_GB2312" pitchFamily="49" charset="-122"/>
              </a:rPr>
              <a:t>        的方法</a:t>
            </a:r>
          </a:p>
          <a:p>
            <a:pPr marL="352425" indent="-352425" eaLnBrk="1" hangingPunct="1">
              <a:defRPr/>
            </a:pPr>
            <a:endParaRPr lang="zh-CN" altLang="en-US" sz="800" b="1" dirty="0">
              <a:latin typeface="+mn-lt"/>
              <a:ea typeface="楷体_GB2312" pitchFamily="49" charset="-122"/>
            </a:endParaRPr>
          </a:p>
          <a:p>
            <a:pPr marL="352425" indent="-352425" eaLnBrk="1" hangingPunct="1">
              <a:defRPr/>
            </a:pPr>
            <a:r>
              <a:rPr lang="zh-CN" altLang="en-US" sz="2100" b="1" dirty="0">
                <a:solidFill>
                  <a:srgbClr val="CC0000"/>
                </a:solidFill>
                <a:latin typeface="+mn-lt"/>
                <a:ea typeface="黑体" pitchFamily="2" charset="-122"/>
              </a:rPr>
              <a:t>进度条中“进度”与“任务”完成量之间的匹配关系：</a:t>
            </a:r>
          </a:p>
          <a:p>
            <a:pPr marL="352425" indent="-352425" eaLnBrk="1" hangingPunct="1">
              <a:defRPr/>
            </a:pPr>
            <a:r>
              <a:rPr lang="en-US" altLang="zh-CN" sz="2200" b="1" dirty="0">
                <a:latin typeface="+mn-lt"/>
                <a:ea typeface="楷体_GB2312" pitchFamily="49" charset="-122"/>
              </a:rPr>
              <a:t>  1</a:t>
            </a:r>
            <a:r>
              <a:rPr lang="zh-CN" altLang="en-US" sz="2200" b="1" dirty="0">
                <a:latin typeface="+mn-lt"/>
                <a:ea typeface="楷体_GB2312" pitchFamily="49" charset="-122"/>
              </a:rPr>
              <a:t>）虚拟进度（只起到“忙”反馈的作用</a:t>
            </a:r>
            <a:r>
              <a:rPr lang="zh-CN" altLang="en-US" sz="2200" b="1" dirty="0" smtClean="0">
                <a:latin typeface="+mn-lt"/>
                <a:ea typeface="楷体_GB2312" pitchFamily="49" charset="-122"/>
              </a:rPr>
              <a:t>）</a:t>
            </a:r>
            <a:endParaRPr lang="zh-CN" altLang="en-US" sz="2200" b="1" dirty="0">
              <a:latin typeface="+mn-lt"/>
              <a:ea typeface="楷体_GB2312" pitchFamily="49" charset="-122"/>
            </a:endParaRPr>
          </a:p>
          <a:p>
            <a:pPr marL="352425" indent="-352425" eaLnBrk="1" hangingPunct="1">
              <a:defRPr/>
            </a:pPr>
            <a:r>
              <a:rPr lang="en-US" altLang="zh-CN" sz="2200" b="1" dirty="0">
                <a:latin typeface="+mn-lt"/>
                <a:ea typeface="楷体_GB2312" pitchFamily="49" charset="-122"/>
              </a:rPr>
              <a:t>  2</a:t>
            </a:r>
            <a:r>
              <a:rPr lang="zh-CN" altLang="en-US" sz="2200" b="1" dirty="0">
                <a:latin typeface="+mn-lt"/>
                <a:ea typeface="楷体_GB2312" pitchFamily="49" charset="-122"/>
              </a:rPr>
              <a:t>）非精确进度（近似估计</a:t>
            </a:r>
            <a:r>
              <a:rPr lang="zh-CN" altLang="en-US" sz="2200" b="1" dirty="0" smtClean="0">
                <a:latin typeface="+mn-lt"/>
                <a:ea typeface="楷体_GB2312" pitchFamily="49" charset="-122"/>
              </a:rPr>
              <a:t>）</a:t>
            </a:r>
            <a:endParaRPr lang="zh-CN" altLang="en-US" sz="2200" b="1" dirty="0">
              <a:latin typeface="+mn-lt"/>
              <a:ea typeface="楷体_GB2312" pitchFamily="49" charset="-122"/>
            </a:endParaRPr>
          </a:p>
          <a:p>
            <a:pPr marL="352425" indent="-352425" eaLnBrk="1" hangingPunct="1">
              <a:defRPr/>
            </a:pPr>
            <a:r>
              <a:rPr lang="en-US" altLang="zh-CN" sz="2200" b="1" dirty="0">
                <a:latin typeface="+mn-lt"/>
                <a:ea typeface="楷体_GB2312" pitchFamily="49" charset="-122"/>
              </a:rPr>
              <a:t>  3</a:t>
            </a:r>
            <a:r>
              <a:rPr lang="zh-CN" altLang="en-US" sz="2200" b="1" dirty="0">
                <a:latin typeface="+mn-lt"/>
                <a:ea typeface="楷体_GB2312" pitchFamily="49" charset="-122"/>
              </a:rPr>
              <a:t>）动态调整的显示进度（进</a:t>
            </a:r>
            <a:r>
              <a:rPr lang="en-US" altLang="zh-CN" sz="2200" b="1" dirty="0">
                <a:latin typeface="+mn-lt"/>
                <a:ea typeface="楷体_GB2312" pitchFamily="49" charset="-122"/>
              </a:rPr>
              <a:t>/</a:t>
            </a:r>
            <a:r>
              <a:rPr lang="zh-CN" altLang="en-US" sz="2200" b="1" dirty="0">
                <a:latin typeface="+mn-lt"/>
                <a:ea typeface="楷体_GB2312" pitchFamily="49" charset="-122"/>
              </a:rPr>
              <a:t>退</a:t>
            </a:r>
            <a:r>
              <a:rPr lang="zh-CN" altLang="en-US" sz="2200" b="1" dirty="0" smtClean="0">
                <a:latin typeface="+mn-lt"/>
                <a:ea typeface="楷体_GB2312" pitchFamily="49" charset="-122"/>
              </a:rPr>
              <a:t>）</a:t>
            </a:r>
            <a:endParaRPr lang="zh-CN" altLang="en-US" sz="2200" b="1" dirty="0">
              <a:latin typeface="+mn-lt"/>
              <a:ea typeface="楷体_GB2312" pitchFamily="49" charset="-122"/>
            </a:endParaRPr>
          </a:p>
          <a:p>
            <a:pPr marL="352425" indent="-352425" eaLnBrk="1" hangingPunct="1">
              <a:defRPr/>
            </a:pPr>
            <a:r>
              <a:rPr lang="en-US" altLang="zh-CN" sz="2200" b="1" dirty="0">
                <a:latin typeface="+mn-lt"/>
                <a:ea typeface="楷体_GB2312" pitchFamily="49" charset="-122"/>
              </a:rPr>
              <a:t>  4</a:t>
            </a:r>
            <a:r>
              <a:rPr lang="zh-CN" altLang="en-US" sz="2200" b="1" dirty="0">
                <a:latin typeface="+mn-lt"/>
                <a:ea typeface="楷体_GB2312" pitchFamily="49" charset="-122"/>
              </a:rPr>
              <a:t>）进度显示的任务粒度（即最小进度单位表示的任务量）</a:t>
            </a:r>
            <a:r>
              <a:rPr lang="en-US" altLang="zh-CN" sz="2200" b="1" dirty="0">
                <a:latin typeface="+mn-lt"/>
                <a:ea typeface="楷体_GB2312" pitchFamily="49" charset="-122"/>
              </a:rPr>
              <a:t>:</a:t>
            </a:r>
          </a:p>
          <a:p>
            <a:pPr marL="901700" lvl="1" indent="-366713" eaLnBrk="1" hangingPunct="1">
              <a:buClr>
                <a:srgbClr val="CC0000"/>
              </a:buClr>
              <a:buSzPct val="80000"/>
              <a:buFont typeface="Wingdings" pitchFamily="2" charset="2"/>
              <a:buChar char="l"/>
              <a:defRPr/>
            </a:pPr>
            <a:r>
              <a:rPr lang="zh-CN" altLang="en-US" sz="2200" b="1" dirty="0">
                <a:latin typeface="+mn-lt"/>
                <a:ea typeface="楷体_GB2312" pitchFamily="49" charset="-122"/>
              </a:rPr>
              <a:t>功能模块为基本</a:t>
            </a:r>
            <a:r>
              <a:rPr lang="zh-CN" altLang="en-US" sz="2200" b="1" dirty="0" smtClean="0">
                <a:latin typeface="+mn-lt"/>
                <a:ea typeface="楷体_GB2312" pitchFamily="49" charset="-122"/>
              </a:rPr>
              <a:t>粒度</a:t>
            </a:r>
            <a:endParaRPr lang="zh-CN" altLang="en-US" sz="2200" b="1" dirty="0">
              <a:latin typeface="+mn-lt"/>
              <a:ea typeface="楷体_GB2312" pitchFamily="49" charset="-122"/>
            </a:endParaRPr>
          </a:p>
          <a:p>
            <a:pPr marL="901700" lvl="1" indent="-366713" eaLnBrk="1" hangingPunct="1">
              <a:buClr>
                <a:srgbClr val="CC0000"/>
              </a:buClr>
              <a:buSzPct val="80000"/>
              <a:buFont typeface="Wingdings" pitchFamily="2" charset="2"/>
              <a:buChar char="l"/>
              <a:defRPr/>
            </a:pPr>
            <a:r>
              <a:rPr lang="zh-CN" altLang="en-US" sz="2200" b="1" dirty="0">
                <a:latin typeface="+mn-lt"/>
                <a:ea typeface="楷体_GB2312" pitchFamily="49" charset="-122"/>
              </a:rPr>
              <a:t>定量任务为基本粒度</a:t>
            </a:r>
          </a:p>
          <a:p>
            <a:pPr marL="352425" indent="-352425" eaLnBrk="1" hangingPunct="1">
              <a:defRPr/>
            </a:pPr>
            <a:r>
              <a:rPr lang="en-US" altLang="zh-CN" sz="2200" b="1" dirty="0">
                <a:latin typeface="+mn-lt"/>
                <a:ea typeface="楷体_GB2312" pitchFamily="49" charset="-122"/>
              </a:rPr>
              <a:t>  5</a:t>
            </a:r>
            <a:r>
              <a:rPr lang="zh-CN" altLang="en-US" sz="2200" b="1" dirty="0">
                <a:latin typeface="+mn-lt"/>
                <a:ea typeface="楷体_GB2312" pitchFamily="49" charset="-122"/>
              </a:rPr>
              <a:t>）时间方式显示进度（即剩余时间提示进度</a:t>
            </a:r>
            <a:r>
              <a:rPr lang="zh-CN" altLang="en-US" sz="2200" b="1" dirty="0" smtClean="0">
                <a:latin typeface="+mn-lt"/>
                <a:ea typeface="楷体_GB2312" pitchFamily="49" charset="-122"/>
              </a:rPr>
              <a:t>）</a:t>
            </a:r>
            <a:endParaRPr lang="zh-CN" altLang="en-US" sz="2200" b="1" dirty="0">
              <a:latin typeface="+mn-lt"/>
              <a:ea typeface="楷体_GB2312" pitchFamily="49" charset="-122"/>
            </a:endParaRPr>
          </a:p>
          <a:p>
            <a:pPr marL="352425" indent="-352425" eaLnBrk="1" hangingPunct="1">
              <a:defRPr/>
            </a:pPr>
            <a:r>
              <a:rPr lang="en-US" altLang="zh-CN" sz="2200" b="1" dirty="0">
                <a:latin typeface="+mn-lt"/>
                <a:ea typeface="楷体_GB2312" pitchFamily="49" charset="-122"/>
              </a:rPr>
              <a:t>  6</a:t>
            </a:r>
            <a:r>
              <a:rPr lang="zh-CN" altLang="en-US" sz="2200" b="1" dirty="0">
                <a:latin typeface="+mn-lt"/>
                <a:ea typeface="楷体_GB2312" pitchFamily="49" charset="-122"/>
              </a:rPr>
              <a:t>）百分比形式显示进度，或时间</a:t>
            </a:r>
            <a:r>
              <a:rPr lang="en-US" altLang="zh-CN" sz="2200" b="1" dirty="0">
                <a:latin typeface="+mn-lt"/>
                <a:ea typeface="楷体_GB2312" pitchFamily="49" charset="-122"/>
              </a:rPr>
              <a:t>+</a:t>
            </a:r>
            <a:r>
              <a:rPr lang="zh-CN" altLang="en-US" sz="2200" b="1" dirty="0">
                <a:latin typeface="+mn-lt"/>
                <a:ea typeface="楷体_GB2312" pitchFamily="49" charset="-122"/>
              </a:rPr>
              <a:t>百分比</a:t>
            </a:r>
            <a:r>
              <a:rPr lang="zh-CN" altLang="en-US" sz="2200" b="1" dirty="0" smtClean="0">
                <a:latin typeface="+mn-lt"/>
                <a:ea typeface="楷体_GB2312" pitchFamily="49" charset="-122"/>
              </a:rPr>
              <a:t>形式</a:t>
            </a:r>
            <a:endParaRPr lang="zh-CN" altLang="en-US" sz="2200" b="1" dirty="0">
              <a:latin typeface="+mn-lt"/>
              <a:ea typeface="楷体_GB2312" pitchFamily="49" charset="-122"/>
            </a:endParaRPr>
          </a:p>
          <a:p>
            <a:pPr marL="352425" indent="-352425" eaLnBrk="1" hangingPunct="1">
              <a:defRPr/>
            </a:pPr>
            <a:r>
              <a:rPr lang="en-US" altLang="zh-CN" sz="2200" b="1" dirty="0">
                <a:latin typeface="+mn-lt"/>
                <a:ea typeface="楷体_GB2312" pitchFamily="49" charset="-122"/>
              </a:rPr>
              <a:t>  7</a:t>
            </a:r>
            <a:r>
              <a:rPr lang="zh-CN" altLang="en-US" sz="2200" b="1" dirty="0">
                <a:latin typeface="+mn-lt"/>
                <a:ea typeface="楷体_GB2312" pitchFamily="49" charset="-122"/>
              </a:rPr>
              <a:t>）工作任务动态显示</a:t>
            </a:r>
            <a:r>
              <a:rPr lang="en-US" altLang="zh-CN" sz="2200" b="1" dirty="0">
                <a:latin typeface="+mn-lt"/>
                <a:ea typeface="楷体_GB2312" pitchFamily="49" charset="-122"/>
              </a:rPr>
              <a:t>:</a:t>
            </a:r>
          </a:p>
          <a:p>
            <a:pPr marL="352425" indent="-352425" eaLnBrk="1" hangingPunct="1">
              <a:defRPr/>
            </a:pPr>
            <a:r>
              <a:rPr lang="en-US" altLang="zh-CN" sz="2200" b="1" dirty="0">
                <a:latin typeface="+mn-lt"/>
                <a:ea typeface="楷体_GB2312" pitchFamily="49" charset="-122"/>
              </a:rPr>
              <a:t>        </a:t>
            </a:r>
            <a:r>
              <a:rPr lang="zh-CN" altLang="en-US" sz="2200" b="1" dirty="0">
                <a:solidFill>
                  <a:srgbClr val="0000FF"/>
                </a:solidFill>
                <a:latin typeface="楷体" panose="02010609060101010101" pitchFamily="49" charset="-122"/>
                <a:ea typeface="楷体" panose="02010609060101010101" pitchFamily="49" charset="-122"/>
              </a:rPr>
              <a:t>如正处理某文件，正在计算第</a:t>
            </a:r>
            <a:r>
              <a:rPr lang="en-US" altLang="zh-CN" sz="2200" b="1" dirty="0">
                <a:solidFill>
                  <a:srgbClr val="0000FF"/>
                </a:solidFill>
                <a:latin typeface="楷体" panose="02010609060101010101" pitchFamily="49" charset="-122"/>
                <a:ea typeface="楷体" panose="02010609060101010101" pitchFamily="49" charset="-122"/>
              </a:rPr>
              <a:t>X</a:t>
            </a:r>
            <a:r>
              <a:rPr lang="zh-CN" altLang="en-US" sz="2200" b="1" dirty="0">
                <a:solidFill>
                  <a:srgbClr val="0000FF"/>
                </a:solidFill>
                <a:latin typeface="楷体" panose="02010609060101010101" pitchFamily="49" charset="-122"/>
                <a:ea typeface="楷体" panose="02010609060101010101" pitchFamily="49" charset="-122"/>
              </a:rPr>
              <a:t>个</a:t>
            </a:r>
            <a:r>
              <a:rPr lang="zh-CN" altLang="en-US" sz="2200" b="1" dirty="0" smtClean="0">
                <a:solidFill>
                  <a:srgbClr val="0000FF"/>
                </a:solidFill>
                <a:latin typeface="楷体" panose="02010609060101010101" pitchFamily="49" charset="-122"/>
                <a:ea typeface="楷体" panose="02010609060101010101" pitchFamily="49" charset="-122"/>
              </a:rPr>
              <a:t>单元 </a:t>
            </a:r>
            <a:r>
              <a:rPr lang="en-US" altLang="zh-CN" sz="2200" b="1" dirty="0" smtClean="0">
                <a:solidFill>
                  <a:srgbClr val="0000FF"/>
                </a:solidFill>
                <a:latin typeface="楷体" panose="02010609060101010101" pitchFamily="49" charset="-122"/>
                <a:ea typeface="楷体" panose="02010609060101010101" pitchFamily="49" charset="-122"/>
              </a:rPr>
              <a:t>…</a:t>
            </a:r>
            <a:endParaRPr lang="zh-CN" altLang="en-US" sz="2200" b="1" dirty="0">
              <a:solidFill>
                <a:srgbClr val="0000FF"/>
              </a:solidFill>
              <a:latin typeface="楷体" panose="02010609060101010101" pitchFamily="49" charset="-122"/>
              <a:ea typeface="楷体" panose="02010609060101010101" pitchFamily="49" charset="-122"/>
            </a:endParaRPr>
          </a:p>
          <a:p>
            <a:pPr marL="352425" indent="-352425" eaLnBrk="1" hangingPunct="1">
              <a:defRPr/>
            </a:pPr>
            <a:r>
              <a:rPr lang="en-US" altLang="zh-CN" sz="2200" b="1" dirty="0">
                <a:latin typeface="+mn-lt"/>
                <a:ea typeface="楷体_GB2312" pitchFamily="49" charset="-122"/>
              </a:rPr>
              <a:t>  8</a:t>
            </a:r>
            <a:r>
              <a:rPr lang="zh-CN" altLang="en-US" sz="2200" b="1" dirty="0">
                <a:latin typeface="+mn-lt"/>
                <a:ea typeface="楷体_GB2312" pitchFamily="49" charset="-122"/>
              </a:rPr>
              <a:t>）趣味进度：如沙漏形式</a:t>
            </a:r>
            <a:r>
              <a:rPr lang="en-US" altLang="zh-CN" sz="2200" b="1" dirty="0">
                <a:latin typeface="+mn-lt"/>
                <a:ea typeface="楷体_GB2312" pitchFamily="49" charset="-122"/>
              </a:rPr>
              <a:t>/</a:t>
            </a:r>
            <a:r>
              <a:rPr lang="zh-CN" altLang="en-US" sz="2200" b="1" dirty="0">
                <a:latin typeface="+mn-lt"/>
                <a:ea typeface="楷体_GB2312" pitchFamily="49" charset="-122"/>
              </a:rPr>
              <a:t>广告倒计时</a:t>
            </a:r>
            <a:r>
              <a:rPr lang="en-US" altLang="zh-CN" sz="2200" b="1" dirty="0">
                <a:latin typeface="+mn-lt"/>
                <a:ea typeface="楷体_GB2312" pitchFamily="49" charset="-122"/>
              </a:rPr>
              <a:t>/</a:t>
            </a:r>
            <a:r>
              <a:rPr lang="zh-CN" altLang="en-US" sz="2200" b="1" dirty="0">
                <a:latin typeface="+mn-lt"/>
                <a:ea typeface="楷体_GB2312" pitchFamily="49" charset="-122"/>
              </a:rPr>
              <a:t>颜色由深至浅</a:t>
            </a:r>
          </a:p>
        </p:txBody>
      </p:sp>
      <p:sp>
        <p:nvSpPr>
          <p:cNvPr id="4103" name="Line 4"/>
          <p:cNvSpPr>
            <a:spLocks noChangeShapeType="1"/>
          </p:cNvSpPr>
          <p:nvPr/>
        </p:nvSpPr>
        <p:spPr bwMode="auto">
          <a:xfrm>
            <a:off x="684213" y="2348632"/>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172037" name="AutoShape 5"/>
          <p:cNvSpPr>
            <a:spLocks noChangeArrowheads="1"/>
          </p:cNvSpPr>
          <p:nvPr/>
        </p:nvSpPr>
        <p:spPr bwMode="auto">
          <a:xfrm>
            <a:off x="683568" y="1054572"/>
            <a:ext cx="4464050" cy="430212"/>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defRPr/>
            </a:pPr>
            <a:r>
              <a:rPr lang="zh-CN" altLang="en-US" sz="2100" u="sng" dirty="0">
                <a:solidFill>
                  <a:srgbClr val="CC0000"/>
                </a:solidFill>
                <a:latin typeface="+mn-lt"/>
                <a:ea typeface="黑体" pitchFamily="2" charset="-122"/>
              </a:rPr>
              <a:t>系统响应的内容及方法</a:t>
            </a:r>
          </a:p>
        </p:txBody>
      </p:sp>
      <p:sp>
        <p:nvSpPr>
          <p:cNvPr id="4106" name="Oval 8" descr="编织物">
            <a:hlinkClick r:id="rId2" action="ppaction://hlinkpres?slideindex=1&amp;slidetitle="/>
          </p:cNvPr>
          <p:cNvSpPr>
            <a:spLocks noChangeArrowheads="1"/>
          </p:cNvSpPr>
          <p:nvPr/>
        </p:nvSpPr>
        <p:spPr bwMode="auto">
          <a:xfrm>
            <a:off x="7092205" y="4710832"/>
            <a:ext cx="792163" cy="360362"/>
          </a:xfrm>
          <a:prstGeom prst="ellipse">
            <a:avLst/>
          </a:prstGeom>
          <a:blipFill dpi="0" rotWithShape="1">
            <a:blip r:embed="rId3"/>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zh-CN" altLang="en-US" sz="2000" b="1" dirty="0">
                <a:latin typeface="+mn-lt"/>
              </a:rPr>
              <a:t>例子</a:t>
            </a:r>
          </a:p>
        </p:txBody>
      </p:sp>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9"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系统响应</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及</a:t>
            </a:r>
            <a:r>
              <a:rPr lang="zh-CN" altLang="en-US"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信息反馈问题</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43732746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2037"/>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72035"/>
                                        </p:tgtEl>
                                        <p:attrNameLst>
                                          <p:attrName>style.visibility</p:attrName>
                                        </p:attrNameLst>
                                      </p:cBhvr>
                                      <p:to>
                                        <p:strVal val="visible"/>
                                      </p:to>
                                    </p:set>
                                    <p:animEffect transition="in" filter="wipe(up)">
                                      <p:cBhvr>
                                        <p:cTn id="10" dur="2000"/>
                                        <p:tgtEl>
                                          <p:spTgt spid="172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p:bldP spid="17203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ChangeArrowheads="1"/>
          </p:cNvSpPr>
          <p:nvPr/>
        </p:nvSpPr>
        <p:spPr bwMode="auto">
          <a:xfrm>
            <a:off x="684213" y="1484784"/>
            <a:ext cx="7848600" cy="4968304"/>
          </a:xfrm>
          <a:prstGeom prst="rect">
            <a:avLst/>
          </a:prstGeom>
          <a:noFill/>
          <a:ln w="9525">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mn-lt"/>
            </a:endParaRPr>
          </a:p>
        </p:txBody>
      </p:sp>
      <p:sp>
        <p:nvSpPr>
          <p:cNvPr id="173059" name="AutoShape 3"/>
          <p:cNvSpPr>
            <a:spLocks noChangeArrowheads="1"/>
          </p:cNvSpPr>
          <p:nvPr/>
        </p:nvSpPr>
        <p:spPr bwMode="auto">
          <a:xfrm>
            <a:off x="725314" y="1412776"/>
            <a:ext cx="7850187" cy="5040312"/>
          </a:xfrm>
          <a:prstGeom prst="flowChartProcess">
            <a:avLst/>
          </a:prstGeom>
          <a:noFill/>
          <a:ln>
            <a:noFill/>
          </a:ln>
          <a:effectLst/>
          <a:extLst>
            <a:ext uri="{909E8E84-426E-40DD-AFC4-6F175D3DCCD1}">
              <a14:hiddenFill xmlns:a14="http://schemas.microsoft.com/office/drawing/2010/main">
                <a:solidFill>
                  <a:srgbClr val="CCFFCC">
                    <a:alpha val="81000"/>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719138" indent="-719138">
              <a:defRPr kumimoji="1" sz="2400">
                <a:solidFill>
                  <a:schemeClr val="tx1"/>
                </a:solidFill>
                <a:latin typeface="Times New Roman" pitchFamily="18" charset="0"/>
                <a:ea typeface="宋体" pitchFamily="2" charset="-122"/>
              </a:defRPr>
            </a:lvl1pPr>
            <a:lvl2pPr marL="2424113" indent="-1352550">
              <a:defRPr kumimoji="1" sz="2400">
                <a:solidFill>
                  <a:schemeClr val="tx1"/>
                </a:solidFill>
                <a:latin typeface="Times New Roman" pitchFamily="18" charset="0"/>
                <a:ea typeface="宋体" pitchFamily="2" charset="-122"/>
              </a:defRPr>
            </a:lvl2pPr>
            <a:lvl3pPr marL="3060700" indent="-457200">
              <a:defRPr kumimoji="1" sz="2400">
                <a:solidFill>
                  <a:schemeClr val="tx1"/>
                </a:solidFill>
                <a:latin typeface="Times New Roman" pitchFamily="18" charset="0"/>
                <a:ea typeface="宋体" pitchFamily="2" charset="-122"/>
              </a:defRPr>
            </a:lvl3pPr>
            <a:lvl4pPr marL="3697288" indent="-457200">
              <a:defRPr kumimoji="1" sz="2400">
                <a:solidFill>
                  <a:schemeClr val="tx1"/>
                </a:solidFill>
                <a:latin typeface="Times New Roman" pitchFamily="18" charset="0"/>
                <a:ea typeface="宋体" pitchFamily="2" charset="-122"/>
              </a:defRPr>
            </a:lvl4pPr>
            <a:lvl5pPr marL="4333875" indent="-457200">
              <a:defRPr kumimoji="1" sz="2400">
                <a:solidFill>
                  <a:schemeClr val="tx1"/>
                </a:solidFill>
                <a:latin typeface="Times New Roman" pitchFamily="18" charset="0"/>
                <a:ea typeface="宋体" pitchFamily="2" charset="-122"/>
              </a:defRPr>
            </a:lvl5pPr>
            <a:lvl6pPr marL="4791075" indent="-457200" fontAlgn="base">
              <a:spcBef>
                <a:spcPct val="0"/>
              </a:spcBef>
              <a:spcAft>
                <a:spcPct val="0"/>
              </a:spcAft>
              <a:defRPr kumimoji="1" sz="2400">
                <a:solidFill>
                  <a:schemeClr val="tx1"/>
                </a:solidFill>
                <a:latin typeface="Times New Roman" pitchFamily="18" charset="0"/>
                <a:ea typeface="宋体" pitchFamily="2" charset="-122"/>
              </a:defRPr>
            </a:lvl6pPr>
            <a:lvl7pPr marL="5248275" indent="-457200" fontAlgn="base">
              <a:spcBef>
                <a:spcPct val="0"/>
              </a:spcBef>
              <a:spcAft>
                <a:spcPct val="0"/>
              </a:spcAft>
              <a:defRPr kumimoji="1" sz="2400">
                <a:solidFill>
                  <a:schemeClr val="tx1"/>
                </a:solidFill>
                <a:latin typeface="Times New Roman" pitchFamily="18" charset="0"/>
                <a:ea typeface="宋体" pitchFamily="2" charset="-122"/>
              </a:defRPr>
            </a:lvl7pPr>
            <a:lvl8pPr marL="5705475" indent="-457200" fontAlgn="base">
              <a:spcBef>
                <a:spcPct val="0"/>
              </a:spcBef>
              <a:spcAft>
                <a:spcPct val="0"/>
              </a:spcAft>
              <a:defRPr kumimoji="1" sz="2400">
                <a:solidFill>
                  <a:schemeClr val="tx1"/>
                </a:solidFill>
                <a:latin typeface="Times New Roman" pitchFamily="18" charset="0"/>
                <a:ea typeface="宋体" pitchFamily="2" charset="-122"/>
              </a:defRPr>
            </a:lvl8pPr>
            <a:lvl9pPr marL="61626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r>
              <a:rPr lang="zh-CN" altLang="en-US" sz="2200" b="1" dirty="0" smtClean="0">
                <a:solidFill>
                  <a:srgbClr val="003399"/>
                </a:solidFill>
                <a:latin typeface="+mn-lt"/>
                <a:ea typeface="黑体" pitchFamily="2" charset="-122"/>
              </a:rPr>
              <a:t>方法</a:t>
            </a:r>
            <a:r>
              <a:rPr lang="en-US" altLang="zh-CN" sz="2200" b="1" dirty="0" smtClean="0">
                <a:solidFill>
                  <a:srgbClr val="003399"/>
                </a:solidFill>
                <a:latin typeface="+mn-lt"/>
                <a:ea typeface="黑体" pitchFamily="2" charset="-122"/>
              </a:rPr>
              <a:t>4</a:t>
            </a:r>
            <a:r>
              <a:rPr lang="zh-CN" altLang="en-US" sz="2200" b="1" dirty="0" smtClean="0">
                <a:solidFill>
                  <a:srgbClr val="003399"/>
                </a:solidFill>
                <a:latin typeface="+mn-lt"/>
                <a:ea typeface="黑体" pitchFamily="2" charset="-122"/>
              </a:rPr>
              <a:t>：</a:t>
            </a:r>
            <a:r>
              <a:rPr lang="zh-CN" altLang="en-US" sz="2200" b="1" dirty="0" smtClean="0">
                <a:effectLst>
                  <a:outerShdw blurRad="38100" dist="38100" dir="2700000" algn="tl">
                    <a:srgbClr val="C0C0C0"/>
                  </a:outerShdw>
                </a:effectLst>
                <a:latin typeface="+mn-lt"/>
                <a:ea typeface="黑体" pitchFamily="2" charset="-122"/>
              </a:rPr>
              <a:t>首先反馈重要信息</a:t>
            </a:r>
            <a:r>
              <a:rPr lang="en-US" altLang="zh-CN" sz="1800" dirty="0" smtClean="0">
                <a:effectLst>
                  <a:outerShdw blurRad="38100" dist="38100" dir="2700000" algn="tl">
                    <a:srgbClr val="C0C0C0"/>
                  </a:outerShdw>
                </a:effectLst>
                <a:latin typeface="+mn-lt"/>
                <a:ea typeface="黑体" pitchFamily="2" charset="-122"/>
              </a:rPr>
              <a:t>(</a:t>
            </a:r>
            <a:r>
              <a:rPr lang="zh-CN" altLang="en-US" sz="1800" dirty="0" smtClean="0">
                <a:effectLst>
                  <a:outerShdw blurRad="38100" dist="38100" dir="2700000" algn="tl">
                    <a:srgbClr val="C0C0C0"/>
                  </a:outerShdw>
                </a:effectLst>
                <a:latin typeface="+mn-lt"/>
                <a:ea typeface="黑体" pitchFamily="2" charset="-122"/>
              </a:rPr>
              <a:t>即先“答应”后“动作”</a:t>
            </a:r>
            <a:r>
              <a:rPr lang="en-US" altLang="zh-CN" sz="1800" dirty="0" smtClean="0">
                <a:effectLst>
                  <a:outerShdw blurRad="38100" dist="38100" dir="2700000" algn="tl">
                    <a:srgbClr val="C0C0C0"/>
                  </a:outerShdw>
                </a:effectLst>
                <a:latin typeface="+mn-lt"/>
                <a:ea typeface="黑体" pitchFamily="2" charset="-122"/>
              </a:rPr>
              <a:t>)</a:t>
            </a:r>
          </a:p>
          <a:p>
            <a:pPr eaLnBrk="1" hangingPunct="1">
              <a:defRPr/>
            </a:pPr>
            <a:r>
              <a:rPr lang="zh-CN" altLang="en-US" sz="2000" b="1" dirty="0" smtClean="0">
                <a:solidFill>
                  <a:srgbClr val="CC0000"/>
                </a:solidFill>
                <a:latin typeface="+mn-lt"/>
                <a:ea typeface="黑体" pitchFamily="2" charset="-122"/>
              </a:rPr>
              <a:t>例子：</a:t>
            </a:r>
            <a:r>
              <a:rPr lang="zh-CN" altLang="en-US" sz="2000" b="1" dirty="0" smtClean="0">
                <a:solidFill>
                  <a:srgbClr val="CC0000"/>
                </a:solidFill>
                <a:latin typeface="+mn-lt"/>
                <a:sym typeface="Wingdings" pitchFamily="2" charset="2"/>
              </a:rPr>
              <a:t>（</a:t>
            </a:r>
            <a:r>
              <a:rPr lang="en-US" altLang="zh-CN" sz="2000" b="1" dirty="0" smtClean="0">
                <a:solidFill>
                  <a:srgbClr val="CC0000"/>
                </a:solidFill>
                <a:latin typeface="+mn-lt"/>
                <a:sym typeface="Wingdings" pitchFamily="2" charset="2"/>
              </a:rPr>
              <a:t>1</a:t>
            </a:r>
            <a:r>
              <a:rPr lang="zh-CN" altLang="en-US" sz="2000" b="1" dirty="0" smtClean="0">
                <a:solidFill>
                  <a:srgbClr val="CC0000"/>
                </a:solidFill>
                <a:latin typeface="+mn-lt"/>
                <a:sym typeface="Wingdings" pitchFamily="2" charset="2"/>
              </a:rPr>
              <a:t>）</a:t>
            </a:r>
            <a:r>
              <a:rPr lang="zh-CN" altLang="en-US" sz="2000" b="1" dirty="0" smtClean="0">
                <a:latin typeface="+mn-lt"/>
                <a:ea typeface="楷体_GB2312" pitchFamily="49" charset="-122"/>
              </a:rPr>
              <a:t>有人敲门，先答应再过去开门；</a:t>
            </a:r>
          </a:p>
          <a:p>
            <a:pPr eaLnBrk="1" hangingPunct="1">
              <a:defRPr/>
            </a:pPr>
            <a:r>
              <a:rPr lang="zh-CN" altLang="en-US" sz="2000" b="1" dirty="0" smtClean="0">
                <a:latin typeface="+mn-lt"/>
                <a:ea typeface="楷体_GB2312" pitchFamily="49" charset="-122"/>
              </a:rPr>
              <a:t>            </a:t>
            </a:r>
            <a:r>
              <a:rPr lang="zh-CN" altLang="en-US" sz="2000" b="1" dirty="0" smtClean="0">
                <a:solidFill>
                  <a:srgbClr val="CC0000"/>
                </a:solidFill>
                <a:latin typeface="+mn-lt"/>
                <a:sym typeface="Wingdings" pitchFamily="2" charset="2"/>
              </a:rPr>
              <a:t>（</a:t>
            </a:r>
            <a:r>
              <a:rPr lang="en-US" altLang="zh-CN" sz="2000" b="1" dirty="0" smtClean="0">
                <a:solidFill>
                  <a:srgbClr val="CC0000"/>
                </a:solidFill>
                <a:latin typeface="+mn-lt"/>
                <a:sym typeface="Wingdings" pitchFamily="2" charset="2"/>
              </a:rPr>
              <a:t>2</a:t>
            </a:r>
            <a:r>
              <a:rPr lang="zh-CN" altLang="en-US" sz="2000" b="1" dirty="0" smtClean="0">
                <a:solidFill>
                  <a:srgbClr val="CC0000"/>
                </a:solidFill>
                <a:latin typeface="+mn-lt"/>
                <a:sym typeface="Wingdings" pitchFamily="2" charset="2"/>
              </a:rPr>
              <a:t>）</a:t>
            </a:r>
            <a:r>
              <a:rPr lang="zh-CN" altLang="en-US" sz="2000" b="1" dirty="0" smtClean="0">
                <a:latin typeface="+mn-lt"/>
                <a:ea typeface="楷体_GB2312" pitchFamily="49" charset="-122"/>
              </a:rPr>
              <a:t>网页浏览时，可以先下载主要内容，让浏览者边看边等；</a:t>
            </a:r>
            <a:r>
              <a:rPr lang="en-US" altLang="zh-CN" sz="2000" b="1" dirty="0" smtClean="0">
                <a:latin typeface="+mn-lt"/>
                <a:ea typeface="楷体_GB2312" pitchFamily="49" charset="-122"/>
              </a:rPr>
              <a:t/>
            </a:r>
            <a:br>
              <a:rPr lang="en-US" altLang="zh-CN" sz="2000" b="1" dirty="0" smtClean="0">
                <a:latin typeface="+mn-lt"/>
                <a:ea typeface="楷体_GB2312" pitchFamily="49" charset="-122"/>
              </a:rPr>
            </a:br>
            <a:r>
              <a:rPr lang="en-US" altLang="zh-CN" sz="2000" b="1" dirty="0" smtClean="0">
                <a:latin typeface="+mn-lt"/>
                <a:ea typeface="楷体_GB2312" pitchFamily="49" charset="-122"/>
              </a:rPr>
              <a:t>         </a:t>
            </a:r>
            <a:r>
              <a:rPr lang="zh-CN" altLang="en-US" sz="2000" b="1" dirty="0" smtClean="0">
                <a:latin typeface="+mn-lt"/>
                <a:ea typeface="楷体_GB2312" pitchFamily="49" charset="-122"/>
              </a:rPr>
              <a:t>  下载大图片时，可以先部分或轮廓下载；</a:t>
            </a:r>
          </a:p>
          <a:p>
            <a:pPr eaLnBrk="1" hangingPunct="1">
              <a:defRPr/>
            </a:pPr>
            <a:r>
              <a:rPr lang="zh-CN" altLang="en-US" sz="2000" b="1" dirty="0" smtClean="0">
                <a:latin typeface="+mn-lt"/>
                <a:ea typeface="楷体_GB2312" pitchFamily="49" charset="-122"/>
              </a:rPr>
              <a:t>            </a:t>
            </a:r>
            <a:r>
              <a:rPr lang="zh-CN" altLang="en-US" sz="2000" b="1" dirty="0" smtClean="0">
                <a:solidFill>
                  <a:srgbClr val="CC0000"/>
                </a:solidFill>
                <a:latin typeface="+mn-lt"/>
                <a:sym typeface="Wingdings" pitchFamily="2" charset="2"/>
              </a:rPr>
              <a:t>（</a:t>
            </a:r>
            <a:r>
              <a:rPr lang="en-US" altLang="zh-CN" sz="2000" b="1" dirty="0" smtClean="0">
                <a:solidFill>
                  <a:srgbClr val="CC0000"/>
                </a:solidFill>
                <a:latin typeface="+mn-lt"/>
                <a:sym typeface="Wingdings" pitchFamily="2" charset="2"/>
              </a:rPr>
              <a:t>3</a:t>
            </a:r>
            <a:r>
              <a:rPr lang="zh-CN" altLang="en-US" sz="2000" b="1" dirty="0" smtClean="0">
                <a:solidFill>
                  <a:srgbClr val="CC0000"/>
                </a:solidFill>
                <a:latin typeface="+mn-lt"/>
                <a:sym typeface="Wingdings" pitchFamily="2" charset="2"/>
              </a:rPr>
              <a:t>）</a:t>
            </a:r>
            <a:r>
              <a:rPr lang="zh-CN" altLang="en-US" sz="2000" b="1" dirty="0" smtClean="0">
                <a:latin typeface="+mn-lt"/>
                <a:ea typeface="楷体_GB2312" pitchFamily="49" charset="-122"/>
              </a:rPr>
              <a:t>界面窗口或控件放大操作时，可以只动态显示轮廓，当</a:t>
            </a:r>
            <a:r>
              <a:rPr lang="en-US" altLang="zh-CN" sz="2000" b="1" dirty="0" smtClean="0">
                <a:latin typeface="+mn-lt"/>
                <a:ea typeface="楷体_GB2312" pitchFamily="49" charset="-122"/>
              </a:rPr>
              <a:t/>
            </a:r>
            <a:br>
              <a:rPr lang="en-US" altLang="zh-CN" sz="2000" b="1" dirty="0" smtClean="0">
                <a:latin typeface="+mn-lt"/>
                <a:ea typeface="楷体_GB2312" pitchFamily="49" charset="-122"/>
              </a:rPr>
            </a:br>
            <a:r>
              <a:rPr lang="en-US" altLang="zh-CN" sz="2000" b="1" dirty="0" smtClean="0">
                <a:latin typeface="+mn-lt"/>
                <a:ea typeface="楷体_GB2312" pitchFamily="49" charset="-122"/>
              </a:rPr>
              <a:t>           </a:t>
            </a:r>
            <a:r>
              <a:rPr lang="zh-CN" altLang="en-US" sz="2000" b="1" dirty="0" smtClean="0">
                <a:latin typeface="+mn-lt"/>
                <a:ea typeface="楷体_GB2312" pitchFamily="49" charset="-122"/>
              </a:rPr>
              <a:t>用户确认后，再做最后处理</a:t>
            </a:r>
          </a:p>
          <a:p>
            <a:pPr eaLnBrk="1" hangingPunct="1">
              <a:defRPr/>
            </a:pPr>
            <a:endParaRPr lang="zh-CN" altLang="en-US" sz="2200" b="1" dirty="0" smtClean="0">
              <a:latin typeface="+mn-lt"/>
              <a:ea typeface="楷体_GB2312" pitchFamily="49" charset="-122"/>
            </a:endParaRPr>
          </a:p>
          <a:p>
            <a:pPr eaLnBrk="1" hangingPunct="1">
              <a:defRPr/>
            </a:pPr>
            <a:r>
              <a:rPr lang="zh-CN" altLang="en-US" sz="2200" b="1" dirty="0" smtClean="0">
                <a:solidFill>
                  <a:srgbClr val="003399"/>
                </a:solidFill>
                <a:latin typeface="+mn-lt"/>
                <a:ea typeface="黑体" pitchFamily="2" charset="-122"/>
              </a:rPr>
              <a:t>方法</a:t>
            </a:r>
            <a:r>
              <a:rPr lang="en-US" altLang="zh-CN" sz="2200" b="1" dirty="0" smtClean="0">
                <a:solidFill>
                  <a:srgbClr val="003399"/>
                </a:solidFill>
                <a:latin typeface="+mn-lt"/>
                <a:ea typeface="黑体" pitchFamily="2" charset="-122"/>
              </a:rPr>
              <a:t>5</a:t>
            </a:r>
            <a:r>
              <a:rPr lang="zh-CN" altLang="en-US" sz="2200" b="1" dirty="0" smtClean="0">
                <a:solidFill>
                  <a:srgbClr val="003399"/>
                </a:solidFill>
                <a:latin typeface="+mn-lt"/>
                <a:ea typeface="黑体" pitchFamily="2" charset="-122"/>
              </a:rPr>
              <a:t>：</a:t>
            </a:r>
            <a:r>
              <a:rPr lang="zh-CN" altLang="en-US" sz="2200" b="1" dirty="0" smtClean="0">
                <a:effectLst>
                  <a:outerShdw blurRad="38100" dist="38100" dir="2700000" algn="tl">
                    <a:srgbClr val="C0C0C0"/>
                  </a:outerShdw>
                </a:effectLst>
                <a:latin typeface="+mn-lt"/>
                <a:ea typeface="黑体" pitchFamily="2" charset="-122"/>
              </a:rPr>
              <a:t>处理任务分解、化整为零</a:t>
            </a:r>
            <a:endParaRPr lang="zh-CN" altLang="en-US" sz="1600" b="1" dirty="0" smtClean="0">
              <a:latin typeface="+mn-lt"/>
            </a:endParaRPr>
          </a:p>
          <a:p>
            <a:pPr eaLnBrk="1" hangingPunct="1">
              <a:defRPr/>
            </a:pPr>
            <a:r>
              <a:rPr lang="zh-CN" altLang="en-US" sz="2200" b="1" dirty="0" smtClean="0">
                <a:latin typeface="+mn-lt"/>
                <a:ea typeface="楷体_GB2312" pitchFamily="49" charset="-122"/>
              </a:rPr>
              <a:t>               </a:t>
            </a:r>
            <a:r>
              <a:rPr lang="zh-CN" altLang="en-US" sz="2000" b="1" dirty="0" smtClean="0">
                <a:latin typeface="+mn-lt"/>
                <a:ea typeface="楷体_GB2312" pitchFamily="49" charset="-122"/>
              </a:rPr>
              <a:t>在人机交互过程中，系统经常有等待人“机械”动作的</a:t>
            </a:r>
          </a:p>
          <a:p>
            <a:pPr eaLnBrk="1" hangingPunct="1">
              <a:defRPr/>
            </a:pPr>
            <a:r>
              <a:rPr lang="zh-CN" altLang="en-US" sz="2000" b="1" dirty="0" smtClean="0">
                <a:latin typeface="+mn-lt"/>
                <a:ea typeface="楷体_GB2312" pitchFamily="49" charset="-122"/>
              </a:rPr>
              <a:t>                 空闲时间，该时间可以将大任务的部分工作量提前完成；</a:t>
            </a:r>
            <a:r>
              <a:rPr lang="en-US" altLang="zh-CN" sz="2000" b="1" dirty="0" smtClean="0">
                <a:latin typeface="+mn-lt"/>
                <a:ea typeface="楷体_GB2312" pitchFamily="49" charset="-122"/>
              </a:rPr>
              <a:t/>
            </a:r>
            <a:br>
              <a:rPr lang="en-US" altLang="zh-CN" sz="2000" b="1" dirty="0" smtClean="0">
                <a:latin typeface="+mn-lt"/>
                <a:ea typeface="楷体_GB2312" pitchFamily="49" charset="-122"/>
              </a:rPr>
            </a:br>
            <a:r>
              <a:rPr lang="en-US" altLang="zh-CN" sz="2000" b="1" dirty="0" smtClean="0">
                <a:latin typeface="+mn-lt"/>
                <a:ea typeface="楷体_GB2312" pitchFamily="49" charset="-122"/>
              </a:rPr>
              <a:t>   </a:t>
            </a:r>
            <a:r>
              <a:rPr lang="zh-CN" altLang="en-US" sz="2000" b="1" dirty="0" smtClean="0">
                <a:latin typeface="+mn-lt"/>
                <a:ea typeface="楷体_GB2312" pitchFamily="49" charset="-122"/>
              </a:rPr>
              <a:t>   从而提高大任务提交时的系统响应时间</a:t>
            </a:r>
          </a:p>
          <a:p>
            <a:pPr eaLnBrk="1" hangingPunct="1">
              <a:defRPr/>
            </a:pPr>
            <a:r>
              <a:rPr lang="zh-CN" altLang="en-US" sz="2000" b="1" dirty="0" smtClean="0">
                <a:solidFill>
                  <a:srgbClr val="CC0000"/>
                </a:solidFill>
                <a:latin typeface="+mn-lt"/>
                <a:ea typeface="黑体" pitchFamily="2" charset="-122"/>
              </a:rPr>
              <a:t>例子</a:t>
            </a:r>
            <a:r>
              <a:rPr lang="en-US" altLang="zh-CN" sz="2000" b="1" dirty="0" smtClean="0">
                <a:solidFill>
                  <a:srgbClr val="CC0000"/>
                </a:solidFill>
                <a:latin typeface="+mn-lt"/>
                <a:ea typeface="黑体" pitchFamily="2" charset="-122"/>
                <a:sym typeface="Wingdings" pitchFamily="2" charset="2"/>
              </a:rPr>
              <a:t>:</a:t>
            </a:r>
            <a:r>
              <a:rPr lang="zh-CN" altLang="en-US" sz="2000" b="1" dirty="0" smtClean="0">
                <a:solidFill>
                  <a:srgbClr val="CC0000"/>
                </a:solidFill>
                <a:latin typeface="+mn-lt"/>
                <a:ea typeface="黑体" pitchFamily="2" charset="-122"/>
                <a:sym typeface="Wingdings" pitchFamily="2" charset="2"/>
              </a:rPr>
              <a:t>（</a:t>
            </a:r>
            <a:r>
              <a:rPr lang="en-US" altLang="zh-CN" sz="2000" b="1" dirty="0" smtClean="0">
                <a:solidFill>
                  <a:srgbClr val="CC0000"/>
                </a:solidFill>
                <a:latin typeface="+mn-lt"/>
                <a:ea typeface="黑体" pitchFamily="2" charset="-122"/>
                <a:sym typeface="Wingdings" pitchFamily="2" charset="2"/>
              </a:rPr>
              <a:t>1</a:t>
            </a:r>
            <a:r>
              <a:rPr lang="zh-CN" altLang="en-US" sz="2000" b="1" dirty="0" smtClean="0">
                <a:solidFill>
                  <a:srgbClr val="CC0000"/>
                </a:solidFill>
                <a:latin typeface="+mn-lt"/>
                <a:ea typeface="黑体" pitchFamily="2" charset="-122"/>
                <a:sym typeface="Wingdings" pitchFamily="2" charset="2"/>
              </a:rPr>
              <a:t>）</a:t>
            </a:r>
            <a:r>
              <a:rPr lang="zh-CN" altLang="en-US" sz="2000" b="1" dirty="0" smtClean="0">
                <a:latin typeface="+mn-lt"/>
                <a:ea typeface="楷体_GB2312" pitchFamily="49" charset="-122"/>
              </a:rPr>
              <a:t>数据记录的统计汇总，中间计算过程可以放到记录数据输</a:t>
            </a:r>
            <a:r>
              <a:rPr lang="en-US" altLang="zh-CN" sz="2000" b="1" dirty="0" smtClean="0">
                <a:latin typeface="+mn-lt"/>
                <a:ea typeface="楷体_GB2312" pitchFamily="49" charset="-122"/>
              </a:rPr>
              <a:t/>
            </a:r>
            <a:br>
              <a:rPr lang="en-US" altLang="zh-CN" sz="2000" b="1" dirty="0" smtClean="0">
                <a:latin typeface="+mn-lt"/>
                <a:ea typeface="楷体_GB2312" pitchFamily="49" charset="-122"/>
              </a:rPr>
            </a:br>
            <a:r>
              <a:rPr lang="en-US" altLang="zh-CN" sz="2000" b="1" dirty="0" smtClean="0">
                <a:latin typeface="+mn-lt"/>
                <a:ea typeface="楷体_GB2312" pitchFamily="49" charset="-122"/>
              </a:rPr>
              <a:t>        </a:t>
            </a:r>
            <a:r>
              <a:rPr lang="zh-CN" altLang="en-US" sz="2000" b="1" dirty="0" smtClean="0">
                <a:latin typeface="+mn-lt"/>
                <a:ea typeface="楷体_GB2312" pitchFamily="49" charset="-122"/>
              </a:rPr>
              <a:t> 入时即时完成；</a:t>
            </a:r>
            <a:endParaRPr lang="en-US" altLang="zh-CN" sz="2000" b="1" dirty="0" smtClean="0">
              <a:latin typeface="+mn-lt"/>
              <a:ea typeface="楷体_GB2312" pitchFamily="49" charset="-122"/>
            </a:endParaRPr>
          </a:p>
          <a:p>
            <a:pPr eaLnBrk="1" hangingPunct="1">
              <a:defRPr/>
            </a:pPr>
            <a:r>
              <a:rPr lang="en-US" altLang="zh-CN" sz="2000" b="1" dirty="0">
                <a:solidFill>
                  <a:srgbClr val="CC0000"/>
                </a:solidFill>
                <a:latin typeface="+mn-lt"/>
                <a:ea typeface="楷体_GB2312" pitchFamily="49" charset="-122"/>
                <a:sym typeface="Wingdings" pitchFamily="2" charset="2"/>
              </a:rPr>
              <a:t> </a:t>
            </a:r>
            <a:r>
              <a:rPr lang="en-US" altLang="zh-CN" sz="2000" b="1" dirty="0" smtClean="0">
                <a:solidFill>
                  <a:srgbClr val="CC0000"/>
                </a:solidFill>
                <a:latin typeface="+mn-lt"/>
                <a:ea typeface="楷体_GB2312" pitchFamily="49" charset="-122"/>
                <a:sym typeface="Wingdings" pitchFamily="2" charset="2"/>
              </a:rPr>
              <a:t>         </a:t>
            </a:r>
            <a:r>
              <a:rPr lang="zh-CN" altLang="en-US" sz="2000" b="1" dirty="0" smtClean="0">
                <a:solidFill>
                  <a:srgbClr val="CC0000"/>
                </a:solidFill>
                <a:latin typeface="+mn-lt"/>
                <a:sym typeface="Wingdings" pitchFamily="2" charset="2"/>
              </a:rPr>
              <a:t>（</a:t>
            </a:r>
            <a:r>
              <a:rPr lang="en-US" altLang="zh-CN" sz="2000" b="1" dirty="0" smtClean="0">
                <a:solidFill>
                  <a:srgbClr val="CC0000"/>
                </a:solidFill>
                <a:latin typeface="+mn-lt"/>
                <a:sym typeface="Wingdings" pitchFamily="2" charset="2"/>
              </a:rPr>
              <a:t>2</a:t>
            </a:r>
            <a:r>
              <a:rPr lang="zh-CN" altLang="en-US" sz="2000" b="1" dirty="0" smtClean="0">
                <a:solidFill>
                  <a:srgbClr val="CC0000"/>
                </a:solidFill>
                <a:latin typeface="+mn-lt"/>
                <a:sym typeface="Wingdings" pitchFamily="2" charset="2"/>
              </a:rPr>
              <a:t>）</a:t>
            </a:r>
            <a:r>
              <a:rPr lang="zh-CN" altLang="en-US" sz="2000" b="1" dirty="0" smtClean="0">
                <a:latin typeface="+mn-lt"/>
                <a:ea typeface="楷体_GB2312" pitchFamily="49" charset="-122"/>
              </a:rPr>
              <a:t>平时积累报销票据，分门别类存放或若干张粘贴一组，并</a:t>
            </a:r>
            <a:r>
              <a:rPr lang="en-US" altLang="zh-CN" sz="2000" b="1" dirty="0" smtClean="0">
                <a:latin typeface="+mn-lt"/>
                <a:ea typeface="楷体_GB2312" pitchFamily="49" charset="-122"/>
              </a:rPr>
              <a:t/>
            </a:r>
            <a:br>
              <a:rPr lang="en-US" altLang="zh-CN" sz="2000" b="1" dirty="0" smtClean="0">
                <a:latin typeface="+mn-lt"/>
                <a:ea typeface="楷体_GB2312" pitchFamily="49" charset="-122"/>
              </a:rPr>
            </a:br>
            <a:r>
              <a:rPr lang="en-US" altLang="zh-CN" sz="2000" b="1" dirty="0" smtClean="0">
                <a:latin typeface="+mn-lt"/>
                <a:ea typeface="楷体_GB2312" pitchFamily="49" charset="-122"/>
              </a:rPr>
              <a:t>         </a:t>
            </a:r>
            <a:r>
              <a:rPr lang="zh-CN" altLang="en-US" sz="2000" b="1" dirty="0" smtClean="0">
                <a:latin typeface="+mn-lt"/>
                <a:ea typeface="楷体_GB2312" pitchFamily="49" charset="-122"/>
              </a:rPr>
              <a:t>统计张数和合计金额</a:t>
            </a:r>
          </a:p>
        </p:txBody>
      </p:sp>
      <p:sp>
        <p:nvSpPr>
          <p:cNvPr id="5127" name="Line 4"/>
          <p:cNvSpPr>
            <a:spLocks noChangeShapeType="1"/>
          </p:cNvSpPr>
          <p:nvPr/>
        </p:nvSpPr>
        <p:spPr bwMode="auto">
          <a:xfrm>
            <a:off x="684213" y="3645024"/>
            <a:ext cx="7848600" cy="0"/>
          </a:xfrm>
          <a:prstGeom prst="line">
            <a:avLst/>
          </a:prstGeom>
          <a:noFill/>
          <a:ln w="254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zh-CN" altLang="en-US">
              <a:latin typeface="+mn-lt"/>
            </a:endParaRPr>
          </a:p>
        </p:txBody>
      </p:sp>
      <p:sp>
        <p:nvSpPr>
          <p:cNvPr id="173061" name="AutoShape 5"/>
          <p:cNvSpPr>
            <a:spLocks noChangeArrowheads="1"/>
          </p:cNvSpPr>
          <p:nvPr/>
        </p:nvSpPr>
        <p:spPr bwMode="auto">
          <a:xfrm>
            <a:off x="683568" y="1054572"/>
            <a:ext cx="4464050" cy="430212"/>
          </a:xfrm>
          <a:prstGeom prst="flowChartProcess">
            <a:avLst/>
          </a:prstGeom>
          <a:noFill/>
          <a:ln>
            <a:noFill/>
          </a:ln>
          <a:effectLst/>
          <a:extLst>
            <a:ext uri="{909E8E84-426E-40DD-AFC4-6F175D3DCCD1}">
              <a14:hiddenFill xmlns:a14="http://schemas.microsoft.com/office/drawing/2010/main">
                <a:solidFill>
                  <a:srgbClr val="CCFFCC">
                    <a:alpha val="81175"/>
                  </a:srgbClr>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defRPr/>
            </a:pPr>
            <a:r>
              <a:rPr lang="zh-CN" altLang="en-US" sz="2100" u="sng" dirty="0">
                <a:solidFill>
                  <a:srgbClr val="CC0000"/>
                </a:solidFill>
                <a:latin typeface="+mn-lt"/>
                <a:ea typeface="黑体" pitchFamily="2" charset="-122"/>
              </a:rPr>
              <a:t>系统响应的内容及方法</a:t>
            </a:r>
          </a:p>
        </p:txBody>
      </p:sp>
      <p:sp>
        <p:nvSpPr>
          <p:cNvPr id="5130" name="Oval 8" descr="蓝色面巾纸"/>
          <p:cNvSpPr>
            <a:spLocks noChangeArrowheads="1"/>
          </p:cNvSpPr>
          <p:nvPr/>
        </p:nvSpPr>
        <p:spPr bwMode="auto">
          <a:xfrm>
            <a:off x="5076825" y="3501008"/>
            <a:ext cx="4032250" cy="360362"/>
          </a:xfrm>
          <a:prstGeom prst="ellipse">
            <a:avLst/>
          </a:prstGeom>
          <a:blipFill dpi="0" rotWithShape="1">
            <a:blip r:embed="rId2"/>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zh-CN" altLang="en-US" sz="1800" b="1">
                <a:latin typeface="+mn-lt"/>
              </a:rPr>
              <a:t>比较：</a:t>
            </a:r>
            <a:r>
              <a:rPr lang="en-US" altLang="zh-CN" sz="1800" b="1">
                <a:latin typeface="+mn-lt"/>
              </a:rPr>
              <a:t>Word</a:t>
            </a:r>
            <a:r>
              <a:rPr lang="zh-CN" altLang="en-US" sz="1800" b="1">
                <a:latin typeface="+mn-lt"/>
              </a:rPr>
              <a:t>与</a:t>
            </a:r>
            <a:r>
              <a:rPr lang="en-US" altLang="zh-CN" sz="1800" b="1">
                <a:latin typeface="+mn-lt"/>
              </a:rPr>
              <a:t>PDF</a:t>
            </a:r>
            <a:r>
              <a:rPr lang="zh-CN" altLang="en-US" sz="1800" b="1">
                <a:latin typeface="+mn-lt"/>
              </a:rPr>
              <a:t>滚动翻页处理的不同</a:t>
            </a:r>
          </a:p>
        </p:txBody>
      </p:sp>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b="1" dirty="0" smtClean="0">
                <a:solidFill>
                  <a:srgbClr val="A50021"/>
                </a:solidFill>
                <a:cs typeface="Times New Roman" panose="02020603050405020304" pitchFamily="18" charset="0"/>
              </a:rPr>
              <a:t>用户界面设计</a:t>
            </a:r>
            <a:endParaRPr lang="zh-CN" altLang="en-US" b="1" dirty="0">
              <a:solidFill>
                <a:srgbClr val="A50021"/>
              </a:solidFill>
              <a:cs typeface="Times New Roman" panose="02020603050405020304" pitchFamily="18" charset="0"/>
            </a:endParaRPr>
          </a:p>
        </p:txBody>
      </p:sp>
      <p:sp>
        <p:nvSpPr>
          <p:cNvPr id="9" name="标题 1"/>
          <p:cNvSpPr txBox="1">
            <a:spLocks/>
          </p:cNvSpPr>
          <p:nvPr/>
        </p:nvSpPr>
        <p:spPr>
          <a:xfrm>
            <a:off x="304800" y="548680"/>
            <a:ext cx="8515672" cy="657820"/>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系统响应</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及</a:t>
            </a:r>
            <a:r>
              <a:rPr lang="zh-CN" altLang="en-US"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信息反馈问题</a:t>
            </a:r>
            <a:endParaRPr lang="zh-CN"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70736862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3061"/>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73059"/>
                                        </p:tgtEl>
                                        <p:attrNameLst>
                                          <p:attrName>style.visibility</p:attrName>
                                        </p:attrNameLst>
                                      </p:cBhvr>
                                      <p:to>
                                        <p:strVal val="visible"/>
                                      </p:to>
                                    </p:set>
                                    <p:animEffect transition="in" filter="wipe(up)">
                                      <p:cBhvr>
                                        <p:cTn id="10" dur="2000"/>
                                        <p:tgtEl>
                                          <p:spTgt spid="173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9" grpId="0"/>
      <p:bldP spid="173061" grpId="0"/>
    </p:bldLst>
  </p:timing>
</p:sld>
</file>

<file path=ppt/theme/theme1.xml><?xml version="1.0" encoding="utf-8"?>
<a:theme xmlns:a="http://schemas.openxmlformats.org/drawingml/2006/main" name="1_CITRUS">
  <a:themeElements>
    <a:clrScheme name="1_CITRUS 2">
      <a:dk1>
        <a:srgbClr val="000000"/>
      </a:dk1>
      <a:lt1>
        <a:srgbClr val="FFFFFF"/>
      </a:lt1>
      <a:dk2>
        <a:srgbClr val="000000"/>
      </a:dk2>
      <a:lt2>
        <a:srgbClr val="777777"/>
      </a:lt2>
      <a:accent1>
        <a:srgbClr val="00CC00"/>
      </a:accent1>
      <a:accent2>
        <a:srgbClr val="FF822D"/>
      </a:accent2>
      <a:accent3>
        <a:srgbClr val="FFFFFF"/>
      </a:accent3>
      <a:accent4>
        <a:srgbClr val="000000"/>
      </a:accent4>
      <a:accent5>
        <a:srgbClr val="AAE2AA"/>
      </a:accent5>
      <a:accent6>
        <a:srgbClr val="E77528"/>
      </a:accent6>
      <a:hlink>
        <a:srgbClr val="FF63B1"/>
      </a:hlink>
      <a:folHlink>
        <a:srgbClr val="B2B2B2"/>
      </a:folHlink>
    </a:clrScheme>
    <a:fontScheme name="1_CITRUS">
      <a:majorFont>
        <a:latin typeface="Book Antiqua"/>
        <a:ea typeface="楷体_GB2312"/>
        <a:cs typeface="宋体"/>
      </a:majorFont>
      <a:minorFont>
        <a:latin typeface="Book Antiqu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CITRUS 1">
        <a:dk1>
          <a:srgbClr val="FC6600"/>
        </a:dk1>
        <a:lt1>
          <a:srgbClr val="C6FE82"/>
        </a:lt1>
        <a:dk2>
          <a:srgbClr val="FFFFFF"/>
        </a:dk2>
        <a:lt2>
          <a:srgbClr val="000000"/>
        </a:lt2>
        <a:accent1>
          <a:srgbClr val="00CC00"/>
        </a:accent1>
        <a:accent2>
          <a:srgbClr val="FF822D"/>
        </a:accent2>
        <a:accent3>
          <a:srgbClr val="DFFEC1"/>
        </a:accent3>
        <a:accent4>
          <a:srgbClr val="D75600"/>
        </a:accent4>
        <a:accent5>
          <a:srgbClr val="AAE2AA"/>
        </a:accent5>
        <a:accent6>
          <a:srgbClr val="E77528"/>
        </a:accent6>
        <a:hlink>
          <a:srgbClr val="FF63B1"/>
        </a:hlink>
        <a:folHlink>
          <a:srgbClr val="DDDDDD"/>
        </a:folHlink>
      </a:clrScheme>
      <a:clrMap bg1="lt1" tx1="dk1" bg2="lt2" tx2="dk2" accent1="accent1" accent2="accent2" accent3="accent3" accent4="accent4" accent5="accent5" accent6="accent6" hlink="hlink" folHlink="folHlink"/>
    </a:extraClrScheme>
    <a:extraClrScheme>
      <a:clrScheme name="1_CITRUS 2">
        <a:dk1>
          <a:srgbClr val="000000"/>
        </a:dk1>
        <a:lt1>
          <a:srgbClr val="FFFFFF"/>
        </a:lt1>
        <a:dk2>
          <a:srgbClr val="000000"/>
        </a:dk2>
        <a:lt2>
          <a:srgbClr val="777777"/>
        </a:lt2>
        <a:accent1>
          <a:srgbClr val="00CC00"/>
        </a:accent1>
        <a:accent2>
          <a:srgbClr val="FF822D"/>
        </a:accent2>
        <a:accent3>
          <a:srgbClr val="FFFFFF"/>
        </a:accent3>
        <a:accent4>
          <a:srgbClr val="000000"/>
        </a:accent4>
        <a:accent5>
          <a:srgbClr val="AAE2AA"/>
        </a:accent5>
        <a:accent6>
          <a:srgbClr val="E77528"/>
        </a:accent6>
        <a:hlink>
          <a:srgbClr val="FF63B1"/>
        </a:hlink>
        <a:folHlink>
          <a:srgbClr val="B2B2B2"/>
        </a:folHlink>
      </a:clrScheme>
      <a:clrMap bg1="lt1" tx1="dk1" bg2="lt2" tx2="dk2" accent1="accent1" accent2="accent2" accent3="accent3" accent4="accent4" accent5="accent5" accent6="accent6" hlink="hlink" folHlink="folHlink"/>
    </a:extraClrScheme>
    <a:extraClrScheme>
      <a:clrScheme name="1_CITRUS 3">
        <a:dk1>
          <a:srgbClr val="000000"/>
        </a:dk1>
        <a:lt1>
          <a:srgbClr val="FFFFFF"/>
        </a:lt1>
        <a:dk2>
          <a:srgbClr val="000000"/>
        </a:dk2>
        <a:lt2>
          <a:srgbClr val="4D4D4D"/>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CITRUS 4">
        <a:dk1>
          <a:srgbClr val="000000"/>
        </a:dk1>
        <a:lt1>
          <a:srgbClr val="FFFFFF"/>
        </a:lt1>
        <a:dk2>
          <a:srgbClr val="000000"/>
        </a:dk2>
        <a:lt2>
          <a:srgbClr val="777777"/>
        </a:lt2>
        <a:accent1>
          <a:srgbClr val="72CE86"/>
        </a:accent1>
        <a:accent2>
          <a:srgbClr val="F6B070"/>
        </a:accent2>
        <a:accent3>
          <a:srgbClr val="FFFFFF"/>
        </a:accent3>
        <a:accent4>
          <a:srgbClr val="000000"/>
        </a:accent4>
        <a:accent5>
          <a:srgbClr val="BCE3C3"/>
        </a:accent5>
        <a:accent6>
          <a:srgbClr val="DF9F65"/>
        </a:accent6>
        <a:hlink>
          <a:srgbClr val="EB9DC4"/>
        </a:hlink>
        <a:folHlink>
          <a:srgbClr val="B2B2B2"/>
        </a:folHlink>
      </a:clrScheme>
      <a:clrMap bg1="lt1" tx1="dk1" bg2="lt2" tx2="dk2" accent1="accent1" accent2="accent2" accent3="accent3" accent4="accent4" accent5="accent5" accent6="accent6" hlink="hlink" folHlink="folHlink"/>
    </a:extraClrScheme>
    <a:extraClrScheme>
      <a:clrScheme name="1_CITRUS 5">
        <a:dk1>
          <a:srgbClr val="000000"/>
        </a:dk1>
        <a:lt1>
          <a:srgbClr val="FFFFFF"/>
        </a:lt1>
        <a:dk2>
          <a:srgbClr val="000000"/>
        </a:dk2>
        <a:lt2>
          <a:srgbClr val="777777"/>
        </a:lt2>
        <a:accent1>
          <a:srgbClr val="F58F91"/>
        </a:accent1>
        <a:accent2>
          <a:srgbClr val="CE7162"/>
        </a:accent2>
        <a:accent3>
          <a:srgbClr val="FFFFFF"/>
        </a:accent3>
        <a:accent4>
          <a:srgbClr val="000000"/>
        </a:accent4>
        <a:accent5>
          <a:srgbClr val="F9C6C7"/>
        </a:accent5>
        <a:accent6>
          <a:srgbClr val="BA6658"/>
        </a:accent6>
        <a:hlink>
          <a:srgbClr val="F6CA7C"/>
        </a:hlink>
        <a:folHlink>
          <a:srgbClr val="C0C0C0"/>
        </a:folHlink>
      </a:clrScheme>
      <a:clrMap bg1="lt1" tx1="dk1" bg2="lt2" tx2="dk2" accent1="accent1" accent2="accent2" accent3="accent3" accent4="accent4" accent5="accent5" accent6="accent6" hlink="hlink" folHlink="folHlink"/>
    </a:extraClrScheme>
    <a:extraClrScheme>
      <a:clrScheme name="1_CITRUS 6">
        <a:dk1>
          <a:srgbClr val="000000"/>
        </a:dk1>
        <a:lt1>
          <a:srgbClr val="FFFFFF"/>
        </a:lt1>
        <a:dk2>
          <a:srgbClr val="000000"/>
        </a:dk2>
        <a:lt2>
          <a:srgbClr val="777777"/>
        </a:lt2>
        <a:accent1>
          <a:srgbClr val="FAB774"/>
        </a:accent1>
        <a:accent2>
          <a:srgbClr val="CBACD4"/>
        </a:accent2>
        <a:accent3>
          <a:srgbClr val="FFFFFF"/>
        </a:accent3>
        <a:accent4>
          <a:srgbClr val="000000"/>
        </a:accent4>
        <a:accent5>
          <a:srgbClr val="FCD8BC"/>
        </a:accent5>
        <a:accent6>
          <a:srgbClr val="B89BC0"/>
        </a:accent6>
        <a:hlink>
          <a:srgbClr val="C2EB77"/>
        </a:hlink>
        <a:folHlink>
          <a:srgbClr val="C0C0C0"/>
        </a:folHlink>
      </a:clrScheme>
      <a:clrMap bg1="lt1" tx1="dk1" bg2="lt2" tx2="dk2" accent1="accent1" accent2="accent2" accent3="accent3" accent4="accent4" accent5="accent5" accent6="accent6" hlink="hlink" folHlink="folHlink"/>
    </a:extraClrScheme>
    <a:extraClrScheme>
      <a:clrScheme name="1_CITRUS 7">
        <a:dk1>
          <a:srgbClr val="3B6147"/>
        </a:dk1>
        <a:lt1>
          <a:srgbClr val="CED5E8"/>
        </a:lt1>
        <a:dk2>
          <a:srgbClr val="FFFFFF"/>
        </a:dk2>
        <a:lt2>
          <a:srgbClr val="777777"/>
        </a:lt2>
        <a:accent1>
          <a:srgbClr val="FEA868"/>
        </a:accent1>
        <a:accent2>
          <a:srgbClr val="9AA8D0"/>
        </a:accent2>
        <a:accent3>
          <a:srgbClr val="E3E7F2"/>
        </a:accent3>
        <a:accent4>
          <a:srgbClr val="31523B"/>
        </a:accent4>
        <a:accent5>
          <a:srgbClr val="FED1B9"/>
        </a:accent5>
        <a:accent6>
          <a:srgbClr val="8B98BC"/>
        </a:accent6>
        <a:hlink>
          <a:srgbClr val="9CE157"/>
        </a:hlink>
        <a:folHlink>
          <a:srgbClr val="969696"/>
        </a:folHlink>
      </a:clrScheme>
      <a:clrMap bg1="lt1" tx1="dk1" bg2="lt2" tx2="dk2" accent1="accent1" accent2="accent2" accent3="accent3" accent4="accent4" accent5="accent5" accent6="accent6" hlink="hlink" folHlink="folHlink"/>
    </a:extraClrScheme>
    <a:extraClrScheme>
      <a:clrScheme name="1_CITRUS 8">
        <a:dk1>
          <a:srgbClr val="2C395E"/>
        </a:dk1>
        <a:lt1>
          <a:srgbClr val="8798C7"/>
        </a:lt1>
        <a:dk2>
          <a:srgbClr val="FFFFFF"/>
        </a:dk2>
        <a:lt2>
          <a:srgbClr val="000000"/>
        </a:lt2>
        <a:accent1>
          <a:srgbClr val="FEE168"/>
        </a:accent1>
        <a:accent2>
          <a:srgbClr val="BAE482"/>
        </a:accent2>
        <a:accent3>
          <a:srgbClr val="C3CAE0"/>
        </a:accent3>
        <a:accent4>
          <a:srgbClr val="242F4F"/>
        </a:accent4>
        <a:accent5>
          <a:srgbClr val="FEEEB9"/>
        </a:accent5>
        <a:accent6>
          <a:srgbClr val="A8CF75"/>
        </a:accent6>
        <a:hlink>
          <a:srgbClr val="EFAD6B"/>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用户界面设计课程模版">
  <a:themeElements>
    <a:clrScheme name="用户界面设计课程模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用户界面设计课程模版">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用户界面设计课程模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用户界面设计课程模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用户界面设计课程模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用户界面设计课程模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用户界面设计课程模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用户界面设计课程模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用户界面设计课程模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用户界面设计课程模版">
  <a:themeElements>
    <a:clrScheme name="用户界面设计课程模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用户界面设计课程模版">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用户界面设计课程模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用户界面设计课程模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用户界面设计课程模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用户界面设计课程模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用户界面设计课程模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用户界面设计课程模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用户界面设计课程模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用户界面设计课程模版">
  <a:themeElements>
    <a:clrScheme name="用户界面设计课程模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用户界面设计课程模版">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用户界面设计课程模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用户界面设计课程模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用户界面设计课程模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用户界面设计课程模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用户界面设计课程模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用户界面设计课程模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用户界面设计课程模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1931</TotalTime>
  <Words>8306</Words>
  <Application>Microsoft Office PowerPoint</Application>
  <PresentationFormat>全屏显示(4:3)</PresentationFormat>
  <Paragraphs>1113</Paragraphs>
  <Slides>102</Slides>
  <Notes>9</Notes>
  <HiddenSlides>0</HiddenSlides>
  <MMClips>0</MMClips>
  <ScaleCrop>false</ScaleCrop>
  <HeadingPairs>
    <vt:vector size="6" baseType="variant">
      <vt:variant>
        <vt:lpstr>已用的字体</vt:lpstr>
      </vt:variant>
      <vt:variant>
        <vt:i4>11</vt:i4>
      </vt:variant>
      <vt:variant>
        <vt:lpstr>主题</vt:lpstr>
      </vt:variant>
      <vt:variant>
        <vt:i4>4</vt:i4>
      </vt:variant>
      <vt:variant>
        <vt:lpstr>幻灯片标题</vt:lpstr>
      </vt:variant>
      <vt:variant>
        <vt:i4>102</vt:i4>
      </vt:variant>
    </vt:vector>
  </HeadingPairs>
  <TitlesOfParts>
    <vt:vector size="117" baseType="lpstr">
      <vt:lpstr>黑体</vt:lpstr>
      <vt:lpstr>华文行楷</vt:lpstr>
      <vt:lpstr>华文隶书</vt:lpstr>
      <vt:lpstr>华文新魏</vt:lpstr>
      <vt:lpstr>楷体</vt:lpstr>
      <vt:lpstr>楷体_GB2312</vt:lpstr>
      <vt:lpstr>宋体</vt:lpstr>
      <vt:lpstr>Arial</vt:lpstr>
      <vt:lpstr>Book Antiqua</vt:lpstr>
      <vt:lpstr>Times New Roman</vt:lpstr>
      <vt:lpstr>Wingdings</vt:lpstr>
      <vt:lpstr>1_CITRUS</vt:lpstr>
      <vt:lpstr>用户界面设计课程模版</vt:lpstr>
      <vt:lpstr>1_用户界面设计课程模版</vt:lpstr>
      <vt:lpstr>2_用户界面设计课程模版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软件工程 第一章 软件工程概论 1-1 软件工程概论</dc:title>
  <dc:creator>hitfgx</dc:creator>
  <cp:lastModifiedBy>hitfgx</cp:lastModifiedBy>
  <cp:revision>232</cp:revision>
  <dcterms:modified xsi:type="dcterms:W3CDTF">2020-12-14T02:08:30Z</dcterms:modified>
</cp:coreProperties>
</file>